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46"/>
  </p:notesMasterIdLst>
  <p:handoutMasterIdLst>
    <p:handoutMasterId r:id="rId147"/>
  </p:handoutMasterIdLst>
  <p:sldIdLst>
    <p:sldId id="256" r:id="rId2"/>
    <p:sldId id="348" r:id="rId3"/>
    <p:sldId id="470" r:id="rId4"/>
    <p:sldId id="678" r:id="rId5"/>
    <p:sldId id="568" r:id="rId6"/>
    <p:sldId id="569" r:id="rId7"/>
    <p:sldId id="570" r:id="rId8"/>
    <p:sldId id="571" r:id="rId9"/>
    <p:sldId id="736" r:id="rId10"/>
    <p:sldId id="737" r:id="rId11"/>
    <p:sldId id="754" r:id="rId12"/>
    <p:sldId id="572" r:id="rId13"/>
    <p:sldId id="573" r:id="rId14"/>
    <p:sldId id="574" r:id="rId15"/>
    <p:sldId id="577" r:id="rId16"/>
    <p:sldId id="578" r:id="rId17"/>
    <p:sldId id="579" r:id="rId18"/>
    <p:sldId id="581" r:id="rId19"/>
    <p:sldId id="582" r:id="rId20"/>
    <p:sldId id="583" r:id="rId21"/>
    <p:sldId id="584" r:id="rId22"/>
    <p:sldId id="735" r:id="rId23"/>
    <p:sldId id="738" r:id="rId24"/>
    <p:sldId id="688" r:id="rId25"/>
    <p:sldId id="689" r:id="rId26"/>
    <p:sldId id="690" r:id="rId27"/>
    <p:sldId id="691" r:id="rId28"/>
    <p:sldId id="748" r:id="rId29"/>
    <p:sldId id="697" r:id="rId30"/>
    <p:sldId id="692" r:id="rId31"/>
    <p:sldId id="693" r:id="rId32"/>
    <p:sldId id="694" r:id="rId33"/>
    <p:sldId id="471" r:id="rId34"/>
    <p:sldId id="695" r:id="rId35"/>
    <p:sldId id="472" r:id="rId36"/>
    <p:sldId id="713" r:id="rId37"/>
    <p:sldId id="714" r:id="rId38"/>
    <p:sldId id="715" r:id="rId39"/>
    <p:sldId id="716" r:id="rId40"/>
    <p:sldId id="717" r:id="rId41"/>
    <p:sldId id="710" r:id="rId42"/>
    <p:sldId id="615" r:id="rId43"/>
    <p:sldId id="700" r:id="rId44"/>
    <p:sldId id="701" r:id="rId45"/>
    <p:sldId id="702" r:id="rId46"/>
    <p:sldId id="616" r:id="rId47"/>
    <p:sldId id="637" r:id="rId48"/>
    <p:sldId id="592" r:id="rId49"/>
    <p:sldId id="594" r:id="rId50"/>
    <p:sldId id="755" r:id="rId51"/>
    <p:sldId id="756" r:id="rId52"/>
    <p:sldId id="600" r:id="rId53"/>
    <p:sldId id="601" r:id="rId54"/>
    <p:sldId id="602" r:id="rId55"/>
    <p:sldId id="603" r:id="rId56"/>
    <p:sldId id="604" r:id="rId57"/>
    <p:sldId id="605" r:id="rId58"/>
    <p:sldId id="606" r:id="rId59"/>
    <p:sldId id="609" r:id="rId60"/>
    <p:sldId id="610" r:id="rId61"/>
    <p:sldId id="611" r:id="rId62"/>
    <p:sldId id="757" r:id="rId63"/>
    <p:sldId id="758" r:id="rId64"/>
    <p:sldId id="759" r:id="rId65"/>
    <p:sldId id="760" r:id="rId66"/>
    <p:sldId id="761" r:id="rId67"/>
    <p:sldId id="762" r:id="rId68"/>
    <p:sldId id="763" r:id="rId69"/>
    <p:sldId id="698" r:id="rId70"/>
    <p:sldId id="621" r:id="rId71"/>
    <p:sldId id="705" r:id="rId72"/>
    <p:sldId id="619" r:id="rId73"/>
    <p:sldId id="620" r:id="rId74"/>
    <p:sldId id="622" r:id="rId75"/>
    <p:sldId id="623" r:id="rId76"/>
    <p:sldId id="743" r:id="rId77"/>
    <p:sldId id="706" r:id="rId78"/>
    <p:sldId id="625" r:id="rId79"/>
    <p:sldId id="626" r:id="rId80"/>
    <p:sldId id="627" r:id="rId81"/>
    <p:sldId id="629" r:id="rId82"/>
    <p:sldId id="632" r:id="rId83"/>
    <p:sldId id="630" r:id="rId84"/>
    <p:sldId id="631" r:id="rId85"/>
    <p:sldId id="679" r:id="rId86"/>
    <p:sldId id="680" r:id="rId87"/>
    <p:sldId id="681" r:id="rId88"/>
    <p:sldId id="682" r:id="rId89"/>
    <p:sldId id="683" r:id="rId90"/>
    <p:sldId id="633" r:id="rId91"/>
    <p:sldId id="634" r:id="rId92"/>
    <p:sldId id="635" r:id="rId93"/>
    <p:sldId id="707" r:id="rId94"/>
    <p:sldId id="708" r:id="rId95"/>
    <p:sldId id="646" r:id="rId96"/>
    <p:sldId id="537" r:id="rId97"/>
    <p:sldId id="538" r:id="rId98"/>
    <p:sldId id="539" r:id="rId99"/>
    <p:sldId id="641" r:id="rId100"/>
    <p:sldId id="643" r:id="rId101"/>
    <p:sldId id="644" r:id="rId102"/>
    <p:sldId id="647" r:id="rId103"/>
    <p:sldId id="718" r:id="rId104"/>
    <p:sldId id="719" r:id="rId105"/>
    <p:sldId id="721" r:id="rId106"/>
    <p:sldId id="722" r:id="rId107"/>
    <p:sldId id="724" r:id="rId108"/>
    <p:sldId id="725" r:id="rId109"/>
    <p:sldId id="727" r:id="rId110"/>
    <p:sldId id="728" r:id="rId111"/>
    <p:sldId id="751" r:id="rId112"/>
    <p:sldId id="729" r:id="rId113"/>
    <p:sldId id="752" r:id="rId114"/>
    <p:sldId id="730" r:id="rId115"/>
    <p:sldId id="753" r:id="rId116"/>
    <p:sldId id="731" r:id="rId117"/>
    <p:sldId id="745" r:id="rId118"/>
    <p:sldId id="732" r:id="rId119"/>
    <p:sldId id="734" r:id="rId120"/>
    <p:sldId id="648" r:id="rId121"/>
    <p:sldId id="649" r:id="rId122"/>
    <p:sldId id="650" r:id="rId123"/>
    <p:sldId id="651" r:id="rId124"/>
    <p:sldId id="652" r:id="rId125"/>
    <p:sldId id="653" r:id="rId126"/>
    <p:sldId id="655" r:id="rId127"/>
    <p:sldId id="667" r:id="rId128"/>
    <p:sldId id="668" r:id="rId129"/>
    <p:sldId id="669" r:id="rId130"/>
    <p:sldId id="670" r:id="rId131"/>
    <p:sldId id="676" r:id="rId132"/>
    <p:sldId id="671" r:id="rId133"/>
    <p:sldId id="672" r:id="rId134"/>
    <p:sldId id="673" r:id="rId135"/>
    <p:sldId id="674" r:id="rId136"/>
    <p:sldId id="677" r:id="rId137"/>
    <p:sldId id="684" r:id="rId138"/>
    <p:sldId id="685" r:id="rId139"/>
    <p:sldId id="687" r:id="rId140"/>
    <p:sldId id="686" r:id="rId141"/>
    <p:sldId id="739" r:id="rId142"/>
    <p:sldId id="741" r:id="rId143"/>
    <p:sldId id="740" r:id="rId144"/>
    <p:sldId id="764" r:id="rId145"/>
  </p:sldIdLst>
  <p:sldSz cx="9144000" cy="6858000" type="screen4x3"/>
  <p:notesSz cx="6858000" cy="9144000"/>
  <p:defaultTextStyle>
    <a:defPPr>
      <a:defRPr lang="en-US"/>
    </a:defPPr>
    <a:lvl1pPr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sz="2800" b="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sz="2800" b="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FF0000"/>
    <a:srgbClr val="4F81BD"/>
    <a:srgbClr val="33CC33"/>
    <a:srgbClr val="99FF33"/>
    <a:srgbClr val="66FF33"/>
    <a:srgbClr val="00FFCC"/>
    <a:srgbClr val="8000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73464" autoAdjust="0"/>
  </p:normalViewPr>
  <p:slideViewPr>
    <p:cSldViewPr>
      <p:cViewPr varScale="1">
        <p:scale>
          <a:sx n="80" d="100"/>
          <a:sy n="80" d="100"/>
        </p:scale>
        <p:origin x="2280" y="9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notesViewPr>
    <p:cSldViewPr>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48A6A4-7F90-43F5-ADF5-E397DDD54838}" type="datetimeFigureOut">
              <a:rPr lang="zh-CN" altLang="en-US" smtClean="0"/>
              <a:t>2020/11/10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8B404-7578-4471-B3AB-F795147CBF97}" type="slidenum">
              <a:rPr lang="zh-CN" altLang="en-US" smtClean="0"/>
              <a:t>‹#›</a:t>
            </a:fld>
            <a:endParaRPr lang="zh-CN" altLang="en-US"/>
          </a:p>
        </p:txBody>
      </p:sp>
    </p:spTree>
    <p:extLst>
      <p:ext uri="{BB962C8B-B14F-4D97-AF65-F5344CB8AC3E}">
        <p14:creationId xmlns:p14="http://schemas.microsoft.com/office/powerpoint/2010/main" val="1115987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vl1pPr>
          </a:lstStyle>
          <a:p>
            <a:pPr>
              <a:defRPr/>
            </a:pPr>
            <a:fld id="{56B1472E-5FD6-486E-AC70-11F6053C4A75}" type="datetimeFigureOut">
              <a:rPr lang="zh-CN" altLang="en-US"/>
              <a:pPr>
                <a:defRPr/>
              </a:pPr>
              <a:t>2020/11/10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0F83152-24B5-4366-9805-D80F594224D3}" type="slidenum">
              <a:rPr lang="zh-CN" altLang="en-US"/>
              <a:pPr>
                <a:defRPr/>
              </a:pPr>
              <a:t>‹#›</a:t>
            </a:fld>
            <a:endParaRPr lang="zh-CN" altLang="en-US"/>
          </a:p>
        </p:txBody>
      </p:sp>
    </p:spTree>
    <p:extLst>
      <p:ext uri="{BB962C8B-B14F-4D97-AF65-F5344CB8AC3E}">
        <p14:creationId xmlns:p14="http://schemas.microsoft.com/office/powerpoint/2010/main" val="20333856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14</a:t>
            </a:fld>
            <a:endParaRPr lang="zh-CN" altLang="en-US"/>
          </a:p>
        </p:txBody>
      </p:sp>
    </p:spTree>
    <p:extLst>
      <p:ext uri="{BB962C8B-B14F-4D97-AF65-F5344CB8AC3E}">
        <p14:creationId xmlns:p14="http://schemas.microsoft.com/office/powerpoint/2010/main" val="324644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渐进收敛的速度可以通过选择常数矩阵</a:t>
            </a:r>
            <a:r>
              <a:rPr lang="en-US" altLang="zh-CN" dirty="0"/>
              <a:t>C </a:t>
            </a:r>
            <a:r>
              <a:rPr lang="zh-CN" altLang="en-US" dirty="0"/>
              <a:t>来改变。但是无论如何</a:t>
            </a:r>
          </a:p>
          <a:p>
            <a:r>
              <a:rPr lang="zh-CN" altLang="en-US" dirty="0"/>
              <a:t>改变</a:t>
            </a:r>
            <a:r>
              <a:rPr lang="en-US" altLang="zh-CN" dirty="0"/>
              <a:t>, </a:t>
            </a:r>
            <a:r>
              <a:rPr lang="zh-CN" altLang="en-US" dirty="0"/>
              <a:t>系统的状态跟踪误差都不会在有限时间内收敛到零</a:t>
            </a:r>
            <a:endParaRPr lang="en-US" altLang="zh-CN" dirty="0"/>
          </a:p>
          <a:p>
            <a:r>
              <a:rPr lang="zh-CN" altLang="en-US" dirty="0"/>
              <a:t>线性滑模面适用于速度和精度要求不是非常高的非线性系统</a:t>
            </a:r>
            <a:r>
              <a:rPr lang="en-US" altLang="zh-CN" dirty="0"/>
              <a:t>, </a:t>
            </a:r>
            <a:r>
              <a:rPr lang="zh-CN" altLang="en-US" dirty="0"/>
              <a:t>例如一些简单的电机</a:t>
            </a:r>
          </a:p>
          <a:p>
            <a:r>
              <a:rPr lang="zh-CN" altLang="en-US" dirty="0"/>
              <a:t>伺服控制性系统。但对于机器人等复杂的非线性系统</a:t>
            </a:r>
            <a:r>
              <a:rPr lang="en-US" altLang="zh-CN" dirty="0"/>
              <a:t>, </a:t>
            </a:r>
            <a:r>
              <a:rPr lang="zh-CN" altLang="en-US" dirty="0"/>
              <a:t>线性滑模面存在明显的不足</a:t>
            </a:r>
            <a:r>
              <a:rPr lang="en-US" altLang="zh-CN" dirty="0"/>
              <a:t>, </a:t>
            </a:r>
            <a:r>
              <a:rPr lang="zh-CN" altLang="en-US" dirty="0"/>
              <a:t>并且趋近阶段的</a:t>
            </a:r>
          </a:p>
          <a:p>
            <a:r>
              <a:rPr lang="zh-CN" altLang="en-US" dirty="0"/>
              <a:t>存在降低了系统的鲁棒性</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50</a:t>
            </a:fld>
            <a:endParaRPr lang="zh-CN" altLang="en-US"/>
          </a:p>
        </p:txBody>
      </p:sp>
    </p:spTree>
    <p:extLst>
      <p:ext uri="{BB962C8B-B14F-4D97-AF65-F5344CB8AC3E}">
        <p14:creationId xmlns:p14="http://schemas.microsoft.com/office/powerpoint/2010/main" val="348521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51</a:t>
            </a:fld>
            <a:endParaRPr lang="zh-CN" altLang="en-US"/>
          </a:p>
        </p:txBody>
      </p:sp>
    </p:spTree>
    <p:extLst>
      <p:ext uri="{BB962C8B-B14F-4D97-AF65-F5344CB8AC3E}">
        <p14:creationId xmlns:p14="http://schemas.microsoft.com/office/powerpoint/2010/main" val="339453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55</a:t>
            </a:fld>
            <a:endParaRPr lang="zh-CN" altLang="en-US"/>
          </a:p>
        </p:txBody>
      </p:sp>
    </p:spTree>
    <p:extLst>
      <p:ext uri="{BB962C8B-B14F-4D97-AF65-F5344CB8AC3E}">
        <p14:creationId xmlns:p14="http://schemas.microsoft.com/office/powerpoint/2010/main" val="233591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57</a:t>
            </a:fld>
            <a:endParaRPr lang="zh-CN" altLang="en-US"/>
          </a:p>
        </p:txBody>
      </p:sp>
    </p:spTree>
    <p:extLst>
      <p:ext uri="{BB962C8B-B14F-4D97-AF65-F5344CB8AC3E}">
        <p14:creationId xmlns:p14="http://schemas.microsoft.com/office/powerpoint/2010/main" val="136669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但并非所有系统都可构造分散切换模式，即便构造了分散切换模式，如果每一个子系统维数大于</a:t>
            </a:r>
            <a:r>
              <a:rPr lang="en-US" altLang="zh-CN" dirty="0"/>
              <a:t>2</a:t>
            </a:r>
            <a:r>
              <a:rPr lang="zh-CN" altLang="en-US" dirty="0"/>
              <a:t>，仍要按自由切换模式设计</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58</a:t>
            </a:fld>
            <a:endParaRPr lang="zh-CN" altLang="en-US"/>
          </a:p>
        </p:txBody>
      </p:sp>
    </p:spTree>
    <p:extLst>
      <p:ext uri="{BB962C8B-B14F-4D97-AF65-F5344CB8AC3E}">
        <p14:creationId xmlns:p14="http://schemas.microsoft.com/office/powerpoint/2010/main" val="358100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sz="2400" b="1">
                <a:solidFill>
                  <a:schemeClr val="tx1"/>
                </a:solidFill>
                <a:latin typeface="Arial" charset="0"/>
                <a:ea typeface="宋体" charset="-122"/>
              </a:defRPr>
            </a:lvl1pPr>
            <a:lvl2pPr marL="742950" indent="-285750" eaLnBrk="0" hangingPunct="0">
              <a:defRPr sz="2400" b="1">
                <a:solidFill>
                  <a:schemeClr val="tx1"/>
                </a:solidFill>
                <a:latin typeface="Arial" charset="0"/>
                <a:ea typeface="宋体" charset="-122"/>
              </a:defRPr>
            </a:lvl2pPr>
            <a:lvl3pPr marL="1143000" indent="-228600" eaLnBrk="0" hangingPunct="0">
              <a:defRPr sz="2400" b="1">
                <a:solidFill>
                  <a:schemeClr val="tx1"/>
                </a:solidFill>
                <a:latin typeface="Arial" charset="0"/>
                <a:ea typeface="宋体" charset="-122"/>
              </a:defRPr>
            </a:lvl3pPr>
            <a:lvl4pPr marL="1600200" indent="-228600" eaLnBrk="0" hangingPunct="0">
              <a:defRPr sz="2400" b="1">
                <a:solidFill>
                  <a:schemeClr val="tx1"/>
                </a:solidFill>
                <a:latin typeface="Arial" charset="0"/>
                <a:ea typeface="宋体" charset="-122"/>
              </a:defRPr>
            </a:lvl4pPr>
            <a:lvl5pPr marL="2057400" indent="-228600" eaLnBrk="0" hangingPunct="0">
              <a:defRPr sz="2400" b="1">
                <a:solidFill>
                  <a:schemeClr val="tx1"/>
                </a:solidFill>
                <a:latin typeface="Arial" charset="0"/>
                <a:ea typeface="宋体" charset="-122"/>
              </a:defRPr>
            </a:lvl5pPr>
            <a:lvl6pPr marL="2514600" indent="-228600" eaLnBrk="0" fontAlgn="base" hangingPunct="0">
              <a:spcBef>
                <a:spcPct val="0"/>
              </a:spcBef>
              <a:spcAft>
                <a:spcPct val="0"/>
              </a:spcAft>
              <a:defRPr sz="2400" b="1">
                <a:solidFill>
                  <a:schemeClr val="tx1"/>
                </a:solidFill>
                <a:latin typeface="Arial" charset="0"/>
                <a:ea typeface="宋体" charset="-122"/>
              </a:defRPr>
            </a:lvl6pPr>
            <a:lvl7pPr marL="2971800" indent="-228600" eaLnBrk="0" fontAlgn="base" hangingPunct="0">
              <a:spcBef>
                <a:spcPct val="0"/>
              </a:spcBef>
              <a:spcAft>
                <a:spcPct val="0"/>
              </a:spcAft>
              <a:defRPr sz="2400" b="1">
                <a:solidFill>
                  <a:schemeClr val="tx1"/>
                </a:solidFill>
                <a:latin typeface="Arial" charset="0"/>
                <a:ea typeface="宋体" charset="-122"/>
              </a:defRPr>
            </a:lvl7pPr>
            <a:lvl8pPr marL="3429000" indent="-228600" eaLnBrk="0" fontAlgn="base" hangingPunct="0">
              <a:spcBef>
                <a:spcPct val="0"/>
              </a:spcBef>
              <a:spcAft>
                <a:spcPct val="0"/>
              </a:spcAft>
              <a:defRPr sz="2400" b="1">
                <a:solidFill>
                  <a:schemeClr val="tx1"/>
                </a:solidFill>
                <a:latin typeface="Arial" charset="0"/>
                <a:ea typeface="宋体" charset="-122"/>
              </a:defRPr>
            </a:lvl8pPr>
            <a:lvl9pPr marL="3886200" indent="-228600" eaLnBrk="0" fontAlgn="base" hangingPunct="0">
              <a:spcBef>
                <a:spcPct val="0"/>
              </a:spcBef>
              <a:spcAft>
                <a:spcPct val="0"/>
              </a:spcAft>
              <a:defRPr sz="2400" b="1">
                <a:solidFill>
                  <a:schemeClr val="tx1"/>
                </a:solidFill>
                <a:latin typeface="Arial" charset="0"/>
                <a:ea typeface="宋体" charset="-122"/>
              </a:defRPr>
            </a:lvl9pPr>
          </a:lstStyle>
          <a:p>
            <a:pPr eaLnBrk="1" hangingPunct="1"/>
            <a:fld id="{A36C19C5-C59F-4868-9AB4-2BDA8082AF9D}" type="slidenum">
              <a:rPr lang="en-US" altLang="zh-CN" sz="1200" b="0"/>
              <a:pPr eaLnBrk="1" hangingPunct="1"/>
              <a:t>70</a:t>
            </a:fld>
            <a:endParaRPr lang="en-US" altLang="zh-CN" sz="1200" b="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ea typeface="宋体" charset="-122"/>
              </a:rPr>
              <a:t>对于实际的计算机采样系统而言，计算机的高速逻辑转换以及高精度的数值运算使得切换开关本身的时间及空间滞后影响几乎不存在，因此，开关的切换动作所造成的控制的不连续性是抖振发生的根本原因。</a:t>
            </a:r>
          </a:p>
          <a:p>
            <a:pPr eaLnBrk="1" hangingPunct="1"/>
            <a:endParaRPr lang="zh-CN" altLang="zh-CN" dirty="0">
              <a:ea typeface="宋体" charset="-122"/>
            </a:endParaRPr>
          </a:p>
        </p:txBody>
      </p:sp>
    </p:spTree>
    <p:extLst>
      <p:ext uri="{BB962C8B-B14F-4D97-AF65-F5344CB8AC3E}">
        <p14:creationId xmlns:p14="http://schemas.microsoft.com/office/powerpoint/2010/main" val="126546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动态滑模控制就是将常规线性滑模变结构控制的滑模面</a:t>
            </a:r>
            <a:r>
              <a:rPr lang="en-US" altLang="zh-CN" dirty="0"/>
              <a:t>s </a:t>
            </a:r>
            <a:r>
              <a:rPr lang="zh-CN" altLang="en-US" dirty="0"/>
              <a:t>通过微分环节构成新的滑模面</a:t>
            </a:r>
            <a:r>
              <a:rPr lang="en-US" altLang="zh-CN" dirty="0"/>
              <a:t>σ</a:t>
            </a:r>
          </a:p>
          <a:p>
            <a:r>
              <a:rPr lang="zh-CN" altLang="en-US" dirty="0"/>
              <a:t>将常规滑模控制的不连续控制项转移到控制器输出的一阶导数中去</a:t>
            </a:r>
            <a:r>
              <a:rPr lang="en-US" altLang="zh-CN" dirty="0"/>
              <a:t>, </a:t>
            </a:r>
            <a:r>
              <a:rPr lang="zh-CN" altLang="en-US" dirty="0"/>
              <a:t>得到在时间上本质连续的动态滑模控</a:t>
            </a:r>
          </a:p>
          <a:p>
            <a:r>
              <a:rPr lang="zh-CN" altLang="en-US" dirty="0"/>
              <a:t>制律</a:t>
            </a:r>
            <a:r>
              <a:rPr lang="en-US" altLang="zh-CN" dirty="0"/>
              <a:t>, </a:t>
            </a:r>
            <a:r>
              <a:rPr lang="zh-CN" altLang="en-US" dirty="0"/>
              <a:t>有效地降低了抖振</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77</a:t>
            </a:fld>
            <a:endParaRPr lang="zh-CN" altLang="en-US"/>
          </a:p>
        </p:txBody>
      </p:sp>
    </p:spTree>
    <p:extLst>
      <p:ext uri="{BB962C8B-B14F-4D97-AF65-F5344CB8AC3E}">
        <p14:creationId xmlns:p14="http://schemas.microsoft.com/office/powerpoint/2010/main" val="383742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83</a:t>
            </a:fld>
            <a:endParaRPr lang="zh-CN" altLang="en-US"/>
          </a:p>
        </p:txBody>
      </p:sp>
    </p:spTree>
    <p:extLst>
      <p:ext uri="{BB962C8B-B14F-4D97-AF65-F5344CB8AC3E}">
        <p14:creationId xmlns:p14="http://schemas.microsoft.com/office/powerpoint/2010/main" val="1649031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快速响应可以通过提高变结构控制系统的增益获得，稳定性的保证则可以通过合适的切换面选择来获得</a:t>
            </a:r>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94</a:t>
            </a:fld>
            <a:endParaRPr lang="zh-CN" altLang="en-US"/>
          </a:p>
        </p:txBody>
      </p:sp>
    </p:spTree>
    <p:extLst>
      <p:ext uri="{BB962C8B-B14F-4D97-AF65-F5344CB8AC3E}">
        <p14:creationId xmlns:p14="http://schemas.microsoft.com/office/powerpoint/2010/main" val="1505948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136</a:t>
            </a:fld>
            <a:endParaRPr lang="zh-CN" altLang="en-US"/>
          </a:p>
        </p:txBody>
      </p:sp>
    </p:spTree>
    <p:extLst>
      <p:ext uri="{BB962C8B-B14F-4D97-AF65-F5344CB8AC3E}">
        <p14:creationId xmlns:p14="http://schemas.microsoft.com/office/powerpoint/2010/main" val="267221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24</a:t>
            </a:fld>
            <a:endParaRPr lang="zh-CN" altLang="en-US"/>
          </a:p>
        </p:txBody>
      </p:sp>
    </p:spTree>
    <p:extLst>
      <p:ext uri="{BB962C8B-B14F-4D97-AF65-F5344CB8AC3E}">
        <p14:creationId xmlns:p14="http://schemas.microsoft.com/office/powerpoint/2010/main" val="2042759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25</a:t>
            </a:fld>
            <a:endParaRPr lang="zh-CN" altLang="en-US"/>
          </a:p>
        </p:txBody>
      </p:sp>
    </p:spTree>
    <p:extLst>
      <p:ext uri="{BB962C8B-B14F-4D97-AF65-F5344CB8AC3E}">
        <p14:creationId xmlns:p14="http://schemas.microsoft.com/office/powerpoint/2010/main" val="61922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0F83152-24B5-4366-9805-D80F594224D3}" type="slidenum">
              <a:rPr lang="zh-CN" altLang="en-US" smtClean="0"/>
              <a:pPr>
                <a:defRPr/>
              </a:pPr>
              <a:t>28</a:t>
            </a:fld>
            <a:endParaRPr lang="zh-CN" altLang="en-US"/>
          </a:p>
        </p:txBody>
      </p:sp>
    </p:spTree>
    <p:extLst>
      <p:ext uri="{BB962C8B-B14F-4D97-AF65-F5344CB8AC3E}">
        <p14:creationId xmlns:p14="http://schemas.microsoft.com/office/powerpoint/2010/main" val="844691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D0F83152-24B5-4366-9805-D80F594224D3}" type="slidenum">
              <a:rPr lang="zh-CN" altLang="en-US" smtClean="0"/>
              <a:pPr>
                <a:defRPr/>
              </a:pPr>
              <a:t>29</a:t>
            </a:fld>
            <a:endParaRPr lang="zh-CN" altLang="en-US"/>
          </a:p>
        </p:txBody>
      </p:sp>
    </p:spTree>
    <p:extLst>
      <p:ext uri="{BB962C8B-B14F-4D97-AF65-F5344CB8AC3E}">
        <p14:creationId xmlns:p14="http://schemas.microsoft.com/office/powerpoint/2010/main" val="474696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任意一个运动从初始状态趋向原点的整个过程可分为两段，即两种模态，第一段是</a:t>
                </a:r>
                <a:r>
                  <a:rPr lang="en-US" altLang="zh-CN" dirty="0"/>
                  <a:t>.</a:t>
                </a:r>
                <a:r>
                  <a:rPr lang="zh-CN" altLang="en-US" dirty="0"/>
                  <a:t>趋近模态</a:t>
                </a:r>
                <a:r>
                  <a:rPr lang="en-US" altLang="zh-CN" dirty="0"/>
                  <a:t>(</a:t>
                </a:r>
                <a:r>
                  <a:rPr lang="zh-CN" altLang="en-US" dirty="0"/>
                  <a:t>趋近运动</a:t>
                </a:r>
                <a:r>
                  <a:rPr lang="en-US" altLang="zh-CN" dirty="0"/>
                  <a:t>)</a:t>
                </a:r>
                <a:r>
                  <a:rPr lang="zh-CN" altLang="en-US" dirty="0"/>
                  <a:t>或称非滑动模态，第二段是滑动模态</a:t>
                </a:r>
                <a:r>
                  <a:rPr lang="en-US" altLang="zh-CN" dirty="0"/>
                  <a:t>(</a:t>
                </a:r>
                <a:r>
                  <a:rPr lang="zh-CN" altLang="en-US" dirty="0"/>
                  <a:t>滑动运动</a:t>
                </a:r>
                <a:r>
                  <a:rPr lang="en-US" altLang="zh-CN" dirty="0"/>
                  <a:t>)</a:t>
                </a:r>
                <a:r>
                  <a:rPr lang="zh-CN" altLang="en-US" dirty="0"/>
                  <a:t>。更准确地说，正是那一段滑动模态，对系统的摄动和外部干扰在一定条件具有不变性，也就是说毫无关系。这种不变性显然比鲁棒性更进了一步，称之为完全鲁棒性或理想鲁棒性。可惜，对非滑动模态，这种不变性并不成立</a:t>
                </a:r>
                <a:r>
                  <a:rPr lang="en-US" altLang="zh-CN" dirty="0"/>
                  <a:t>.</a:t>
                </a:r>
                <a:r>
                  <a:rPr lang="zh-CN" altLang="en-US" dirty="0"/>
                  <a:t>这里所说的不变性是变结构系统的突出优点，也是被人们重视的主要原因之一。 但是，变结构控制系统还有一个突出的缺点，即抖动，这也是阻碍变结构控制应用的主要障碍之一</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变结构控制系统将一个高阶系统分解成两个低阶的系统。设控制系统是</a:t>
                </a:r>
                <a14:m>
                  <m:oMath xmlns:m="http://schemas.openxmlformats.org/officeDocument/2006/math">
                    <m:r>
                      <a:rPr lang="en-US" altLang="zh-CN" sz="1200" b="0" i="1" smtClean="0">
                        <a:latin typeface="Cambria Math" panose="02040503050406030204" pitchFamily="18" charset="0"/>
                      </a:rPr>
                      <m:t>𝑛</m:t>
                    </m:r>
                  </m:oMath>
                </a14:m>
                <a:r>
                  <a:rPr lang="zh-CN" altLang="en-US" sz="1200" dirty="0"/>
                  <a:t>阶系统，取</a:t>
                </a:r>
                <a14:m>
                  <m:oMath xmlns:m="http://schemas.openxmlformats.org/officeDocument/2006/math">
                    <m:r>
                      <a:rPr lang="en-US" altLang="zh-CN" sz="1200" b="0" i="1" smtClean="0">
                        <a:latin typeface="Cambria Math" panose="02040503050406030204" pitchFamily="18" charset="0"/>
                      </a:rPr>
                      <m:t>𝑚</m:t>
                    </m:r>
                  </m:oMath>
                </a14:m>
                <a:r>
                  <a:rPr lang="zh-CN" altLang="en-US" sz="1200" dirty="0"/>
                  <a:t>个切换函数</a:t>
                </a:r>
                <a:r>
                  <a:rPr lang="en-US" altLang="zh-CN" sz="1200" dirty="0"/>
                  <a:t>:</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e>
                    </m:d>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=1,2,⋯,</m:t>
                    </m:r>
                    <m:r>
                      <a:rPr lang="en-US" altLang="zh-CN" sz="1200" b="0" i="1" smtClean="0">
                        <a:latin typeface="Cambria Math" panose="02040503050406030204" pitchFamily="18" charset="0"/>
                        <a:ea typeface="Cambria Math" panose="02040503050406030204" pitchFamily="18" charset="0"/>
                      </a:rPr>
                      <m:t>𝑚</m:t>
                    </m:r>
                  </m:oMath>
                </a14:m>
                <a:r>
                  <a:rPr lang="zh-CN" altLang="en-US" sz="1200" dirty="0"/>
                  <a:t>，系统分解为两个系统，一个是</a:t>
                </a:r>
                <a14:m>
                  <m:oMath xmlns:m="http://schemas.openxmlformats.org/officeDocument/2006/math">
                    <m:r>
                      <a:rPr lang="en-US" altLang="zh-CN" sz="1200" b="0" i="1" smtClean="0">
                        <a:latin typeface="Cambria Math" panose="02040503050406030204" pitchFamily="18" charset="0"/>
                      </a:rPr>
                      <m:t>𝑚</m:t>
                    </m:r>
                  </m:oMath>
                </a14:m>
                <a:r>
                  <a:rPr lang="zh-CN" altLang="en-US" sz="1200" dirty="0"/>
                  <a:t>阶的，状态变量就是</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oMath>
                </a14:m>
                <a:r>
                  <a:rPr lang="zh-CN" altLang="en-US" sz="1200" dirty="0"/>
                  <a:t>，另一个是</a:t>
                </a:r>
                <a14:m>
                  <m:oMath xmlns:m="http://schemas.openxmlformats.org/officeDocument/2006/math">
                    <m:r>
                      <a:rPr lang="en-US" altLang="zh-CN" sz="1200" b="0" i="1" smtClean="0">
                        <a:latin typeface="Cambria Math" panose="02040503050406030204" pitchFamily="18" charset="0"/>
                      </a:rPr>
                      <m:t>𝑛</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𝑚</m:t>
                    </m:r>
                  </m:oMath>
                </a14:m>
                <a:r>
                  <a:rPr lang="zh-CN" altLang="en-US" sz="1200" dirty="0"/>
                  <a:t>维的滑动模态方程。而且这样的子系统还有自己的独特的简单性质，如滑动模态运动方程可以解耦出来，形成独立的</a:t>
                </a:r>
                <a14:m>
                  <m:oMath xmlns:m="http://schemas.openxmlformats.org/officeDocument/2006/math">
                    <m:r>
                      <a:rPr lang="en-US" altLang="zh-CN" sz="1200" i="1">
                        <a:latin typeface="Cambria Math" panose="02040503050406030204" pitchFamily="18" charset="0"/>
                      </a:rPr>
                      <m:t>𝑛</m:t>
                    </m:r>
                    <m:r>
                      <a:rPr lang="en-US" altLang="zh-CN" sz="1200" i="1">
                        <a:latin typeface="Cambria Math" panose="02040503050406030204" pitchFamily="18" charset="0"/>
                      </a:rPr>
                      <m:t>−</m:t>
                    </m:r>
                    <m:r>
                      <a:rPr lang="en-US" altLang="zh-CN" sz="1200" i="1">
                        <a:latin typeface="Cambria Math" panose="02040503050406030204" pitchFamily="18" charset="0"/>
                      </a:rPr>
                      <m:t>𝑚</m:t>
                    </m:r>
                  </m:oMath>
                </a14:m>
                <a:r>
                  <a:rPr lang="zh-CN" altLang="en-US" sz="1200" dirty="0"/>
                  <a:t>维动力学系统，与控制无关。以</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oMath>
                </a14:m>
                <a:r>
                  <a:rPr lang="zh-CN" altLang="en-US" sz="1200" dirty="0"/>
                  <a:t>为状态的</a:t>
                </a:r>
                <a14:m>
                  <m:oMath xmlns:m="http://schemas.openxmlformats.org/officeDocument/2006/math">
                    <m:r>
                      <a:rPr lang="en-US" altLang="zh-CN" sz="1200" b="0" i="1" smtClean="0">
                        <a:latin typeface="Cambria Math" panose="02040503050406030204" pitchFamily="18" charset="0"/>
                      </a:rPr>
                      <m:t>𝑚</m:t>
                    </m:r>
                  </m:oMath>
                </a14:m>
                <a:r>
                  <a:rPr lang="zh-CN" altLang="en-US" sz="1200" dirty="0"/>
                  <a:t>阶系统，可以视为大系统中的积结系统，我们无需解一个微分方程组，需要做的仅仅是确定控制</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𝑢</m:t>
                        </m:r>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m:t>
                    </m:r>
                  </m:oMath>
                </a14:m>
                <a:r>
                  <a:rPr lang="en-US" altLang="zh-CN" sz="1200" dirty="0"/>
                  <a:t> </a:t>
                </a:r>
                <a14:m>
                  <m:oMath xmlns:m="http://schemas.openxmlformats.org/officeDocument/2006/math">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ea typeface="Cambria Math" panose="02040503050406030204" pitchFamily="18" charset="0"/>
                      </a:rPr>
                      <m:t>𝑚</m:t>
                    </m:r>
                  </m:oMath>
                </a14:m>
                <a:r>
                  <a:rPr lang="en-US" altLang="zh-CN" sz="1200" dirty="0"/>
                  <a:t>,</a:t>
                </a:r>
                <a:r>
                  <a:rPr lang="zh-CN" altLang="en-US" sz="1200" dirty="0"/>
                  <a:t>使得</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𝑠</m:t>
                        </m:r>
                      </m:e>
                      <m:sub>
                        <m:r>
                          <a:rPr lang="en-US" altLang="zh-CN" sz="1200" i="1">
                            <a:latin typeface="Cambria Math" panose="02040503050406030204" pitchFamily="18" charset="0"/>
                          </a:rPr>
                          <m:t>𝑖</m:t>
                        </m:r>
                      </m:sub>
                    </m:sSub>
                  </m:oMath>
                </a14:m>
                <a:r>
                  <a:rPr lang="zh-CN" altLang="en-US" sz="1200" dirty="0"/>
                  <a:t>满足到达条件，即</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𝑠</m:t>
                        </m:r>
                      </m:e>
                      <m:sub>
                        <m:r>
                          <a:rPr lang="en-US" altLang="zh-CN" sz="1200" b="0" i="1" smtClean="0">
                            <a:latin typeface="Cambria Math" panose="02040503050406030204" pitchFamily="18" charset="0"/>
                          </a:rPr>
                          <m:t>𝑖</m:t>
                        </m:r>
                      </m:sub>
                    </m:sSub>
                    <m:sSub>
                      <m:sSubPr>
                        <m:ctrlPr>
                          <a:rPr lang="en-US" altLang="zh-CN" sz="1200" i="1" smtClean="0">
                            <a:latin typeface="Cambria Math" panose="02040503050406030204" pitchFamily="18" charset="0"/>
                          </a:rPr>
                        </m:ctrlPr>
                      </m:sSubPr>
                      <m:e>
                        <m:acc>
                          <m:accPr>
                            <m:chr m:val="̂"/>
                            <m:ctrlPr>
                              <a:rPr lang="en-US" altLang="zh-CN" sz="1200" i="1" smtClean="0">
                                <a:latin typeface="Cambria Math" panose="02040503050406030204" pitchFamily="18" charset="0"/>
                              </a:rPr>
                            </m:ctrlPr>
                          </m:accPr>
                          <m:e>
                            <m:r>
                              <a:rPr lang="en-US" altLang="zh-CN" sz="1200" b="0" i="1" smtClean="0">
                                <a:latin typeface="Cambria Math" panose="02040503050406030204" pitchFamily="18" charset="0"/>
                              </a:rPr>
                              <m:t>𝑠</m:t>
                            </m:r>
                          </m:e>
                        </m:acc>
                      </m:e>
                      <m:sub>
                        <m:r>
                          <a:rPr lang="en-US" altLang="zh-CN" sz="1200" b="0" i="1" smtClean="0">
                            <a:latin typeface="Cambria Math" panose="02040503050406030204" pitchFamily="18" charset="0"/>
                          </a:rPr>
                          <m:t>𝑖</m:t>
                        </m:r>
                      </m:sub>
                    </m:sSub>
                    <m:r>
                      <a:rPr lang="en-US" altLang="zh-CN" sz="1200" b="0" i="1" smtClean="0">
                        <a:latin typeface="Cambria Math" panose="02040503050406030204" pitchFamily="18" charset="0"/>
                      </a:rPr>
                      <m:t>&lt;0</m:t>
                    </m:r>
                  </m:oMath>
                </a14:m>
                <a:r>
                  <a:rPr lang="zh-CN" altLang="en-US" sz="1200" dirty="0"/>
                  <a:t>，这里仅仅需要判定符号而不是求解代数或微分方程。可以说变结构控制将一个复杂的高阶系统归结成两个低阶的，比较简单的问题。</a:t>
                </a:r>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任意一个运动从初始状态趋向原点的整个过程可分为两段，即两种模态，第一段是</a:t>
                </a:r>
                <a:r>
                  <a:rPr lang="en-US" altLang="zh-CN" dirty="0" smtClean="0"/>
                  <a:t>.</a:t>
                </a:r>
                <a:r>
                  <a:rPr lang="zh-CN" altLang="en-US" dirty="0" smtClean="0"/>
                  <a:t>趋近模态</a:t>
                </a:r>
                <a:r>
                  <a:rPr lang="en-US" altLang="zh-CN" dirty="0" smtClean="0"/>
                  <a:t>(</a:t>
                </a:r>
                <a:r>
                  <a:rPr lang="zh-CN" altLang="en-US" dirty="0" smtClean="0"/>
                  <a:t>趋近运动</a:t>
                </a:r>
                <a:r>
                  <a:rPr lang="en-US" altLang="zh-CN" dirty="0" smtClean="0"/>
                  <a:t>)</a:t>
                </a:r>
                <a:r>
                  <a:rPr lang="zh-CN" altLang="en-US" dirty="0" smtClean="0"/>
                  <a:t>或称非滑动模态，第二段是滑动模态</a:t>
                </a:r>
                <a:r>
                  <a:rPr lang="en-US" altLang="zh-CN" dirty="0" smtClean="0"/>
                  <a:t>(</a:t>
                </a:r>
                <a:r>
                  <a:rPr lang="zh-CN" altLang="en-US" dirty="0" smtClean="0"/>
                  <a:t>滑动运动</a:t>
                </a:r>
                <a:r>
                  <a:rPr lang="en-US" altLang="zh-CN" dirty="0" smtClean="0"/>
                  <a:t>)</a:t>
                </a:r>
                <a:r>
                  <a:rPr lang="zh-CN" altLang="en-US" dirty="0" smtClean="0"/>
                  <a:t>。更准确地说，正是那一段滑动模态，对系统的摄动和外部干扰在一定条件具有不变性，也就是说毫无关系。这种不变性显然比鲁棒性更进了一步，称之为完全鲁棒性或理想鲁棒性。可惜，对非滑动模态，这种不变性并不成立</a:t>
                </a:r>
                <a:r>
                  <a:rPr lang="en-US" altLang="zh-CN" dirty="0" smtClean="0"/>
                  <a:t>.</a:t>
                </a:r>
                <a:r>
                  <a:rPr lang="zh-CN" altLang="en-US" dirty="0" smtClean="0"/>
                  <a:t>这里所说的不变性是变结构系统的突出优点，也是被人们重视的主要原因之一。 但是，变结构控制系统还有一个突出的缺点，即抖动，这也是阻碍变结构控制应用的主要障碍之一</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变结构控制系统将一个高阶系统分解成两个低阶的系统。设控制系统是</a:t>
                </a:r>
                <a:r>
                  <a:rPr lang="en-US" altLang="zh-CN" sz="1200" b="0" i="0" smtClean="0">
                    <a:latin typeface="Cambria Math" panose="02040503050406030204" pitchFamily="18" charset="0"/>
                  </a:rPr>
                  <a:t>𝑛</a:t>
                </a:r>
                <a:r>
                  <a:rPr lang="zh-CN" altLang="en-US" sz="1200" dirty="0" smtClean="0"/>
                  <a:t>阶</a:t>
                </a:r>
                <a:r>
                  <a:rPr lang="zh-CN" altLang="en-US" sz="1200" dirty="0"/>
                  <a:t>系统，</a:t>
                </a:r>
                <a:r>
                  <a:rPr lang="zh-CN" altLang="en-US" sz="1200" dirty="0" smtClean="0"/>
                  <a:t>取</a:t>
                </a:r>
                <a:r>
                  <a:rPr lang="en-US" altLang="zh-CN" sz="1200" b="0" i="0" smtClean="0">
                    <a:latin typeface="Cambria Math" panose="02040503050406030204" pitchFamily="18" charset="0"/>
                  </a:rPr>
                  <a:t>𝑚</a:t>
                </a:r>
                <a:r>
                  <a:rPr lang="zh-CN" altLang="en-US" sz="1200" dirty="0" smtClean="0"/>
                  <a:t>个</a:t>
                </a:r>
                <a:r>
                  <a:rPr lang="zh-CN" altLang="en-US" sz="1200" dirty="0"/>
                  <a:t>切换函数</a:t>
                </a:r>
                <a:r>
                  <a:rPr lang="en-US" altLang="zh-CN" sz="1200" dirty="0" smtClean="0"/>
                  <a:t>:</a:t>
                </a:r>
                <a:r>
                  <a:rPr lang="en-US" altLang="zh-CN" sz="1200" b="0" i="0" smtClean="0">
                    <a:latin typeface="Cambria Math" panose="02040503050406030204" pitchFamily="18" charset="0"/>
                  </a:rPr>
                  <a:t>𝑠_𝑖 (𝑥,𝑡),𝑖=1,2,⋯,</a:t>
                </a:r>
                <a:r>
                  <a:rPr lang="en-US" altLang="zh-CN" sz="1200" b="0" i="0" smtClean="0">
                    <a:latin typeface="Cambria Math" panose="02040503050406030204" pitchFamily="18" charset="0"/>
                    <a:ea typeface="Cambria Math" panose="02040503050406030204" pitchFamily="18" charset="0"/>
                  </a:rPr>
                  <a:t>𝑚</a:t>
                </a:r>
                <a:r>
                  <a:rPr lang="zh-CN" altLang="en-US" sz="1200" dirty="0" smtClean="0"/>
                  <a:t>，系</a:t>
                </a:r>
                <a:r>
                  <a:rPr lang="zh-CN" altLang="en-US" sz="1200" dirty="0"/>
                  <a:t>统分解为两个系统，</a:t>
                </a:r>
                <a:r>
                  <a:rPr lang="zh-CN" altLang="en-US" sz="1200" dirty="0" smtClean="0"/>
                  <a:t>一个是</a:t>
                </a:r>
                <a:r>
                  <a:rPr lang="en-US" altLang="zh-CN" sz="1200" b="0" i="0" smtClean="0">
                    <a:latin typeface="Cambria Math" panose="02040503050406030204" pitchFamily="18" charset="0"/>
                  </a:rPr>
                  <a:t>𝑚</a:t>
                </a:r>
                <a:r>
                  <a:rPr lang="zh-CN" altLang="en-US" sz="1200" dirty="0" smtClean="0"/>
                  <a:t>阶的，</a:t>
                </a:r>
                <a:r>
                  <a:rPr lang="zh-CN" altLang="en-US" sz="1200" dirty="0"/>
                  <a:t>状态变量</a:t>
                </a:r>
                <a:r>
                  <a:rPr lang="zh-CN" altLang="en-US" sz="1200" dirty="0" smtClean="0"/>
                  <a:t>就是</a:t>
                </a:r>
                <a:r>
                  <a:rPr lang="en-US" altLang="zh-CN" sz="1200" b="0" i="0" smtClean="0">
                    <a:latin typeface="Cambria Math" panose="02040503050406030204" pitchFamily="18" charset="0"/>
                  </a:rPr>
                  <a:t>𝑠_𝑖</a:t>
                </a:r>
                <a:r>
                  <a:rPr lang="zh-CN" altLang="en-US" sz="1200" dirty="0" smtClean="0"/>
                  <a:t>，另一个是</a:t>
                </a:r>
                <a:r>
                  <a:rPr lang="en-US" altLang="zh-CN" sz="1200" b="0" i="0" smtClean="0">
                    <a:latin typeface="Cambria Math" panose="02040503050406030204" pitchFamily="18" charset="0"/>
                  </a:rPr>
                  <a:t>𝑛−𝑚</a:t>
                </a:r>
                <a:r>
                  <a:rPr lang="zh-CN" altLang="en-US" sz="1200" dirty="0" smtClean="0"/>
                  <a:t>维</a:t>
                </a:r>
                <a:r>
                  <a:rPr lang="zh-CN" altLang="en-US" sz="1200" dirty="0"/>
                  <a:t>的滑动模态方程。而且这样的子系统还有自己的独特的</a:t>
                </a:r>
                <a:r>
                  <a:rPr lang="zh-CN" altLang="en-US" sz="1200" dirty="0" smtClean="0"/>
                  <a:t>简单</a:t>
                </a:r>
                <a:r>
                  <a:rPr lang="zh-CN" altLang="en-US" sz="1200" dirty="0"/>
                  <a:t>性质，如滑动模态运动方程</a:t>
                </a:r>
                <a:r>
                  <a:rPr lang="zh-CN" altLang="en-US" sz="1200" dirty="0" smtClean="0"/>
                  <a:t>可以</a:t>
                </a:r>
                <a:r>
                  <a:rPr lang="zh-CN" altLang="en-US" sz="1200" dirty="0"/>
                  <a:t>解耦</a:t>
                </a:r>
                <a:r>
                  <a:rPr lang="zh-CN" altLang="en-US" sz="1200" dirty="0" smtClean="0"/>
                  <a:t>出来</a:t>
                </a:r>
                <a:r>
                  <a:rPr lang="zh-CN" altLang="en-US" sz="1200" dirty="0"/>
                  <a:t>，形成</a:t>
                </a:r>
                <a:r>
                  <a:rPr lang="zh-CN" altLang="en-US" sz="1200" dirty="0" smtClean="0"/>
                  <a:t>独立的</a:t>
                </a:r>
                <a:r>
                  <a:rPr lang="en-US" altLang="zh-CN" sz="1200" i="0">
                    <a:latin typeface="Cambria Math" panose="02040503050406030204" pitchFamily="18" charset="0"/>
                  </a:rPr>
                  <a:t>𝑛−𝑚</a:t>
                </a:r>
                <a:r>
                  <a:rPr lang="zh-CN" altLang="en-US" sz="1200" dirty="0" smtClean="0"/>
                  <a:t>维动力学</a:t>
                </a:r>
                <a:r>
                  <a:rPr lang="zh-CN" altLang="en-US" sz="1200" dirty="0"/>
                  <a:t>系统，与控制无关。</a:t>
                </a:r>
                <a:r>
                  <a:rPr lang="zh-CN" altLang="en-US" sz="1200" dirty="0" smtClean="0"/>
                  <a:t>以</a:t>
                </a:r>
                <a:r>
                  <a:rPr lang="en-US" altLang="zh-CN" sz="1200" b="0" i="0" smtClean="0">
                    <a:latin typeface="Cambria Math" panose="02040503050406030204" pitchFamily="18" charset="0"/>
                  </a:rPr>
                  <a:t>𝑠_𝑖</a:t>
                </a:r>
                <a:r>
                  <a:rPr lang="zh-CN" altLang="en-US" sz="1200" dirty="0" smtClean="0"/>
                  <a:t>为</a:t>
                </a:r>
                <a:r>
                  <a:rPr lang="zh-CN" altLang="en-US" sz="1200" dirty="0"/>
                  <a:t>状态</a:t>
                </a:r>
                <a:r>
                  <a:rPr lang="zh-CN" altLang="en-US" sz="1200" dirty="0" smtClean="0"/>
                  <a:t>的</a:t>
                </a:r>
                <a:r>
                  <a:rPr lang="en-US" altLang="zh-CN" sz="1200" b="0" i="0" smtClean="0">
                    <a:latin typeface="Cambria Math" panose="02040503050406030204" pitchFamily="18" charset="0"/>
                  </a:rPr>
                  <a:t>𝑚</a:t>
                </a:r>
                <a:r>
                  <a:rPr lang="zh-CN" altLang="en-US" sz="1200" dirty="0" smtClean="0"/>
                  <a:t>阶</a:t>
                </a:r>
                <a:r>
                  <a:rPr lang="zh-CN" altLang="en-US" sz="1200" dirty="0"/>
                  <a:t>系统，可以视为大系统中的</a:t>
                </a:r>
                <a:r>
                  <a:rPr lang="zh-CN" altLang="en-US" sz="1200" dirty="0" smtClean="0"/>
                  <a:t>积结</a:t>
                </a:r>
                <a:r>
                  <a:rPr lang="zh-CN" altLang="en-US" sz="1200" dirty="0"/>
                  <a:t>系统，我们无需解一个微分方程组，需要做的仅仅是确定</a:t>
                </a:r>
                <a:r>
                  <a:rPr lang="zh-CN" altLang="en-US" sz="1200" dirty="0" smtClean="0"/>
                  <a:t>控制</a:t>
                </a:r>
                <a:r>
                  <a:rPr lang="en-US" altLang="zh-CN" sz="1200" b="0" i="0" smtClean="0">
                    <a:latin typeface="Cambria Math" panose="02040503050406030204" pitchFamily="18" charset="0"/>
                  </a:rPr>
                  <a:t>𝑢_𝑖,</a:t>
                </a:r>
                <a:r>
                  <a:rPr lang="en-US" altLang="zh-CN" sz="1200" dirty="0"/>
                  <a:t> </a:t>
                </a:r>
                <a:r>
                  <a:rPr lang="en-US" altLang="zh-CN" sz="1200" i="0">
                    <a:latin typeface="Cambria Math" panose="02040503050406030204" pitchFamily="18" charset="0"/>
                  </a:rPr>
                  <a:t>𝑖=1,2,⋯,</a:t>
                </a:r>
                <a:r>
                  <a:rPr lang="en-US" altLang="zh-CN" sz="1200" i="0">
                    <a:latin typeface="Cambria Math" panose="02040503050406030204" pitchFamily="18" charset="0"/>
                    <a:ea typeface="Cambria Math" panose="02040503050406030204" pitchFamily="18" charset="0"/>
                  </a:rPr>
                  <a:t>𝑚</a:t>
                </a:r>
                <a:r>
                  <a:rPr lang="en-US" altLang="zh-CN" sz="1200" dirty="0" smtClean="0"/>
                  <a:t>,</a:t>
                </a:r>
                <a:r>
                  <a:rPr lang="zh-CN" altLang="en-US" sz="1200" dirty="0"/>
                  <a:t>使得</a:t>
                </a:r>
                <a:r>
                  <a:rPr lang="en-US" altLang="zh-CN" sz="1200" i="0">
                    <a:latin typeface="Cambria Math" panose="02040503050406030204" pitchFamily="18" charset="0"/>
                  </a:rPr>
                  <a:t>𝑠_𝑖</a:t>
                </a:r>
                <a:r>
                  <a:rPr lang="zh-CN" altLang="en-US" sz="1200" dirty="0"/>
                  <a:t>满足到达条件，</a:t>
                </a:r>
                <a:r>
                  <a:rPr lang="zh-CN" altLang="en-US" sz="1200" dirty="0" smtClean="0"/>
                  <a:t>即</a:t>
                </a:r>
                <a:r>
                  <a:rPr lang="en-US" altLang="zh-CN" sz="1200" b="0" i="0" smtClean="0">
                    <a:latin typeface="Cambria Math" panose="02040503050406030204" pitchFamily="18" charset="0"/>
                  </a:rPr>
                  <a:t>𝑠_𝑖 𝑠 ̂_𝑖&lt;0</a:t>
                </a:r>
                <a:r>
                  <a:rPr lang="zh-CN" altLang="en-US" sz="1200" dirty="0" smtClean="0"/>
                  <a:t>，</a:t>
                </a:r>
                <a:r>
                  <a:rPr lang="zh-CN" altLang="en-US" sz="1200" dirty="0"/>
                  <a:t>这里仅仅需要判定符号而不是</a:t>
                </a:r>
                <a:r>
                  <a:rPr lang="zh-CN" altLang="en-US" sz="1200" dirty="0" smtClean="0"/>
                  <a:t>求解代数</a:t>
                </a:r>
                <a:r>
                  <a:rPr lang="zh-CN" altLang="en-US" sz="1200" dirty="0"/>
                  <a:t>或微分方程。可以说变结构控制将一个复杂的高阶系统归结</a:t>
                </a:r>
                <a:r>
                  <a:rPr lang="zh-CN" altLang="en-US" sz="1200" dirty="0" smtClean="0"/>
                  <a:t>成两个</a:t>
                </a:r>
                <a:r>
                  <a:rPr lang="zh-CN" altLang="en-US" sz="1200" dirty="0"/>
                  <a:t>低阶的，比较简单的问题。</a:t>
                </a:r>
              </a:p>
              <a:p>
                <a:endParaRPr lang="zh-CN" altLang="en-US"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32</a:t>
            </a:fld>
            <a:endParaRPr lang="zh-CN" altLang="en-US"/>
          </a:p>
        </p:txBody>
      </p:sp>
    </p:spTree>
    <p:extLst>
      <p:ext uri="{BB962C8B-B14F-4D97-AF65-F5344CB8AC3E}">
        <p14:creationId xmlns:p14="http://schemas.microsoft.com/office/powerpoint/2010/main" val="458442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33</a:t>
            </a:fld>
            <a:endParaRPr lang="zh-CN" altLang="en-US"/>
          </a:p>
        </p:txBody>
      </p:sp>
    </p:spTree>
    <p:extLst>
      <p:ext uri="{BB962C8B-B14F-4D97-AF65-F5344CB8AC3E}">
        <p14:creationId xmlns:p14="http://schemas.microsoft.com/office/powerpoint/2010/main" val="378537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34</a:t>
            </a:fld>
            <a:endParaRPr lang="zh-CN" altLang="en-US"/>
          </a:p>
        </p:txBody>
      </p:sp>
    </p:spTree>
    <p:extLst>
      <p:ext uri="{BB962C8B-B14F-4D97-AF65-F5344CB8AC3E}">
        <p14:creationId xmlns:p14="http://schemas.microsoft.com/office/powerpoint/2010/main" val="274160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0F83152-24B5-4366-9805-D80F594224D3}" type="slidenum">
              <a:rPr lang="zh-CN" altLang="en-US" smtClean="0"/>
              <a:pPr>
                <a:defRPr/>
              </a:pPr>
              <a:t>43</a:t>
            </a:fld>
            <a:endParaRPr lang="zh-CN" altLang="en-US"/>
          </a:p>
        </p:txBody>
      </p:sp>
    </p:spTree>
    <p:extLst>
      <p:ext uri="{BB962C8B-B14F-4D97-AF65-F5344CB8AC3E}">
        <p14:creationId xmlns:p14="http://schemas.microsoft.com/office/powerpoint/2010/main" val="251467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909FE301-2C98-4FDD-8AD6-83235C1E5D67}" type="slidenum">
              <a:rPr lang="zh-CN" altLang="en-US"/>
              <a:pPr>
                <a:defRPr/>
              </a:pPr>
              <a:t>‹#›</a:t>
            </a:fld>
            <a:endParaRPr lang="en-US" altLang="zh-CN"/>
          </a:p>
        </p:txBody>
      </p:sp>
    </p:spTree>
    <p:extLst>
      <p:ext uri="{BB962C8B-B14F-4D97-AF65-F5344CB8AC3E}">
        <p14:creationId xmlns:p14="http://schemas.microsoft.com/office/powerpoint/2010/main" val="70048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9F5F4CC6-AB25-43DD-928D-092C742F9F0E}" type="slidenum">
              <a:rPr lang="zh-CN" altLang="en-US"/>
              <a:pPr>
                <a:defRPr/>
              </a:pPr>
              <a:t>‹#›</a:t>
            </a:fld>
            <a:endParaRPr lang="en-US" altLang="zh-CN"/>
          </a:p>
        </p:txBody>
      </p:sp>
    </p:spTree>
    <p:extLst>
      <p:ext uri="{BB962C8B-B14F-4D97-AF65-F5344CB8AC3E}">
        <p14:creationId xmlns:p14="http://schemas.microsoft.com/office/powerpoint/2010/main" val="1991869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07B4EA-0611-4703-B8CE-09A0FD6888DF}" type="slidenum">
              <a:rPr lang="zh-CN" altLang="en-US"/>
              <a:pPr>
                <a:defRPr/>
              </a:pPr>
              <a:t>‹#›</a:t>
            </a:fld>
            <a:endParaRPr lang="en-US" altLang="zh-CN"/>
          </a:p>
        </p:txBody>
      </p:sp>
    </p:spTree>
    <p:extLst>
      <p:ext uri="{BB962C8B-B14F-4D97-AF65-F5344CB8AC3E}">
        <p14:creationId xmlns:p14="http://schemas.microsoft.com/office/powerpoint/2010/main" val="3908361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4104AD2-89BF-4E37-81F0-92D81A4E1775}" type="slidenum">
              <a:rPr lang="zh-CN" altLang="en-US"/>
              <a:pPr>
                <a:defRPr/>
              </a:pPr>
              <a:t>‹#›</a:t>
            </a:fld>
            <a:endParaRPr lang="en-US" altLang="zh-CN"/>
          </a:p>
        </p:txBody>
      </p:sp>
    </p:spTree>
    <p:extLst>
      <p:ext uri="{BB962C8B-B14F-4D97-AF65-F5344CB8AC3E}">
        <p14:creationId xmlns:p14="http://schemas.microsoft.com/office/powerpoint/2010/main" val="2542462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E8779EC-49B3-432C-97DB-808591654F7C}" type="datetimeFigureOut">
              <a:rPr lang="zh-CN" altLang="en-US" smtClean="0"/>
              <a:t>2020/11/10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23BE4B-7B7B-40D5-A3BC-CB334786DDCA}" type="slidenum">
              <a:rPr lang="zh-CN" altLang="en-US" smtClean="0"/>
              <a:t>‹#›</a:t>
            </a:fld>
            <a:endParaRPr lang="zh-CN" altLang="en-US"/>
          </a:p>
        </p:txBody>
      </p:sp>
    </p:spTree>
    <p:extLst>
      <p:ext uri="{BB962C8B-B14F-4D97-AF65-F5344CB8AC3E}">
        <p14:creationId xmlns:p14="http://schemas.microsoft.com/office/powerpoint/2010/main" val="4256065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312368"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724129" y="51135"/>
            <a:ext cx="3240360"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
        <p:nvSpPr>
          <p:cNvPr id="9" name="内容占位符 2"/>
          <p:cNvSpPr>
            <a:spLocks noGrp="1"/>
          </p:cNvSpPr>
          <p:nvPr>
            <p:ph sz="half" idx="1"/>
          </p:nvPr>
        </p:nvSpPr>
        <p:spPr>
          <a:xfrm>
            <a:off x="457200" y="1844824"/>
            <a:ext cx="8229600" cy="4281339"/>
          </a:xfrm>
        </p:spPr>
        <p:txBody>
          <a:bodyPr/>
          <a:lstStyle>
            <a:lvl1pPr>
              <a:defRPr sz="2800">
                <a:latin typeface="隶书" panose="02010509060101010101" pitchFamily="49" charset="-122"/>
                <a:ea typeface="隶书" panose="02010509060101010101" pitchFamily="49" charset="-122"/>
              </a:defRPr>
            </a:lvl1pPr>
            <a:lvl2pPr>
              <a:defRPr sz="2400">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a:latin typeface="隶书" panose="02010509060101010101" pitchFamily="49" charset="-122"/>
                <a:ea typeface="隶书" panose="02010509060101010101" pitchFamily="49" charset="-122"/>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a:latin typeface="隶书" panose="02010509060101010101" pitchFamily="49" charset="-122"/>
                <a:ea typeface="隶书" panose="02010509060101010101" pitchFamily="49"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r>
              <a:rPr lang="en-US" altLang="zh-CN" dirty="0" err="1"/>
              <a:t>mulu</a:t>
            </a:r>
            <a:endParaRPr lang="zh-CN" altLang="en-US" dirty="0"/>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第三级</a:t>
            </a:r>
            <a:r>
              <a:rPr lang="en-US" altLang="zh-CN" dirty="0" err="1"/>
              <a:t>mulu</a:t>
            </a:r>
            <a:endParaRPr lang="zh-CN" altLang="en-US" dirty="0"/>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第四级</a:t>
            </a:r>
            <a:r>
              <a:rPr lang="en-US" altLang="zh-CN" dirty="0" err="1"/>
              <a:t>mulu</a:t>
            </a:r>
            <a:endParaRPr lang="zh-CN" altLang="en-US" dirty="0"/>
          </a:p>
          <a:p>
            <a:pPr marL="2057400" marR="0" lvl="4"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zh-CN" altLang="en-US" dirty="0"/>
              <a:t>第五级</a:t>
            </a:r>
            <a:r>
              <a:rPr lang="en-US" altLang="zh-CN" dirty="0" err="1"/>
              <a:t>mulu</a:t>
            </a:r>
            <a:endParaRPr lang="zh-CN" altLang="en-US" dirty="0"/>
          </a:p>
          <a:p>
            <a:pPr lvl="4"/>
            <a:endParaRPr lang="zh-CN" altLang="en-US" dirty="0"/>
          </a:p>
        </p:txBody>
      </p:sp>
    </p:spTree>
    <p:extLst>
      <p:ext uri="{BB962C8B-B14F-4D97-AF65-F5344CB8AC3E}">
        <p14:creationId xmlns:p14="http://schemas.microsoft.com/office/powerpoint/2010/main" val="3174136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矩形 4"/>
          <p:cNvSpPr/>
          <p:nvPr userDrawn="1"/>
        </p:nvSpPr>
        <p:spPr>
          <a:xfrm>
            <a:off x="0" y="0"/>
            <a:ext cx="9144000" cy="548680"/>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457200" y="557808"/>
            <a:ext cx="8229600" cy="1143000"/>
          </a:xfrm>
        </p:spPr>
        <p:txBody>
          <a:bodyPr/>
          <a:lstStyle>
            <a:lvl1pPr>
              <a:defRPr sz="4000">
                <a:solidFill>
                  <a:schemeClr val="tx2">
                    <a:lumMod val="75000"/>
                  </a:schemeClr>
                </a:solidFill>
                <a:latin typeface="黑体" pitchFamily="49" charset="-122"/>
                <a:ea typeface="黑体" pitchFamily="49" charset="-122"/>
              </a:defRPr>
            </a:lvl1pPr>
          </a:lstStyle>
          <a:p>
            <a:r>
              <a:rPr lang="zh-CN" altLang="en-US" dirty="0"/>
              <a:t>单击此处编辑母版标题样式</a:t>
            </a:r>
          </a:p>
        </p:txBody>
      </p:sp>
      <p:sp>
        <p:nvSpPr>
          <p:cNvPr id="14" name="文本占位符 13"/>
          <p:cNvSpPr>
            <a:spLocks noGrp="1"/>
          </p:cNvSpPr>
          <p:nvPr>
            <p:ph type="body" sz="quarter" idx="13"/>
          </p:nvPr>
        </p:nvSpPr>
        <p:spPr>
          <a:xfrm>
            <a:off x="107504" y="51135"/>
            <a:ext cx="3240360" cy="433387"/>
          </a:xfrm>
        </p:spPr>
        <p:txBody>
          <a:bodyPr/>
          <a:lstStyle>
            <a:lvl1pPr marL="0" indent="0">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15" name="文本占位符 13"/>
          <p:cNvSpPr>
            <a:spLocks noGrp="1"/>
          </p:cNvSpPr>
          <p:nvPr>
            <p:ph type="body" sz="quarter" idx="14"/>
          </p:nvPr>
        </p:nvSpPr>
        <p:spPr>
          <a:xfrm>
            <a:off x="5652121" y="51135"/>
            <a:ext cx="3312368" cy="433387"/>
          </a:xfrm>
        </p:spPr>
        <p:txBody>
          <a:bodyPr/>
          <a:lstStyle>
            <a:lvl1pPr marL="0" indent="0" algn="r">
              <a:buNone/>
              <a:defRPr sz="2000">
                <a:solidFill>
                  <a:schemeClr val="bg1"/>
                </a:solidFill>
                <a:latin typeface="微软雅黑" pitchFamily="34" charset="-122"/>
                <a:ea typeface="微软雅黑" pitchFamily="34" charset="-122"/>
              </a:defRPr>
            </a:lvl1pPr>
          </a:lstStyle>
          <a:p>
            <a:pPr lvl="0"/>
            <a:r>
              <a:rPr lang="zh-CN" altLang="en-US" dirty="0"/>
              <a:t>单击此处编辑母版文本样式</a:t>
            </a:r>
          </a:p>
        </p:txBody>
      </p:sp>
      <p:sp>
        <p:nvSpPr>
          <p:cNvPr id="6" name="日期占位符 3"/>
          <p:cNvSpPr>
            <a:spLocks noGrp="1"/>
          </p:cNvSpPr>
          <p:nvPr>
            <p:ph type="dt" sz="half" idx="15"/>
          </p:nvPr>
        </p:nvSpPr>
        <p:spPr/>
        <p:txBody>
          <a:bodyPr/>
          <a:lstStyle>
            <a:lvl1pPr>
              <a:defRPr/>
            </a:lvl1pPr>
          </a:lstStyle>
          <a:p>
            <a:pPr>
              <a:defRPr/>
            </a:pPr>
            <a:endParaRPr lang="en-US" altLang="zh-CN"/>
          </a:p>
        </p:txBody>
      </p:sp>
      <p:sp>
        <p:nvSpPr>
          <p:cNvPr id="7" name="页脚占位符 4"/>
          <p:cNvSpPr>
            <a:spLocks noGrp="1"/>
          </p:cNvSpPr>
          <p:nvPr>
            <p:ph type="ftr" sz="quarter" idx="16"/>
          </p:nvPr>
        </p:nvSpPr>
        <p:spPr/>
        <p:txBody>
          <a:bodyPr/>
          <a:lstStyle>
            <a:lvl1pPr>
              <a:defRPr/>
            </a:lvl1pPr>
          </a:lstStyle>
          <a:p>
            <a:pPr>
              <a:defRPr/>
            </a:pPr>
            <a:endParaRPr lang="en-US" altLang="zh-CN"/>
          </a:p>
        </p:txBody>
      </p:sp>
      <p:sp>
        <p:nvSpPr>
          <p:cNvPr id="8" name="灯片编号占位符 5"/>
          <p:cNvSpPr>
            <a:spLocks noGrp="1"/>
          </p:cNvSpPr>
          <p:nvPr>
            <p:ph type="sldNum" sz="quarter" idx="17"/>
          </p:nvPr>
        </p:nvSpPr>
        <p:spPr/>
        <p:txBody>
          <a:bodyPr/>
          <a:lstStyle>
            <a:lvl1pPr>
              <a:defRPr smtClean="0"/>
            </a:lvl1pPr>
          </a:lstStyle>
          <a:p>
            <a:pPr>
              <a:defRPr/>
            </a:pPr>
            <a:fld id="{6BC4609B-083C-404D-8758-FAE8AF11C044}" type="slidenum">
              <a:rPr lang="zh-CN" altLang="en-US"/>
              <a:pPr>
                <a:defRPr/>
              </a:pPr>
              <a:t>‹#›</a:t>
            </a:fld>
            <a:endParaRPr lang="en-US" altLang="zh-CN"/>
          </a:p>
        </p:txBody>
      </p:sp>
    </p:spTree>
    <p:extLst>
      <p:ext uri="{BB962C8B-B14F-4D97-AF65-F5344CB8AC3E}">
        <p14:creationId xmlns:p14="http://schemas.microsoft.com/office/powerpoint/2010/main" val="3975825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8110BBA2-0B92-49A4-A51C-72DB4172ABA5}" type="slidenum">
              <a:rPr lang="zh-CN" altLang="en-US"/>
              <a:pPr>
                <a:defRPr/>
              </a:pPr>
              <a:t>‹#›</a:t>
            </a:fld>
            <a:endParaRPr lang="en-US" altLang="zh-CN"/>
          </a:p>
        </p:txBody>
      </p:sp>
    </p:spTree>
    <p:extLst>
      <p:ext uri="{BB962C8B-B14F-4D97-AF65-F5344CB8AC3E}">
        <p14:creationId xmlns:p14="http://schemas.microsoft.com/office/powerpoint/2010/main" val="197221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FFA8A23E-AB63-4755-8C71-5A7E3BC86665}" type="slidenum">
              <a:rPr lang="zh-CN" altLang="en-US"/>
              <a:pPr>
                <a:defRPr/>
              </a:pPr>
              <a:t>‹#›</a:t>
            </a:fld>
            <a:endParaRPr lang="en-US" altLang="zh-CN"/>
          </a:p>
        </p:txBody>
      </p:sp>
    </p:spTree>
    <p:extLst>
      <p:ext uri="{BB962C8B-B14F-4D97-AF65-F5344CB8AC3E}">
        <p14:creationId xmlns:p14="http://schemas.microsoft.com/office/powerpoint/2010/main" val="311056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2E07CF3-3BCD-4DF0-9608-BEC7C0E01297}" type="slidenum">
              <a:rPr lang="zh-CN" altLang="en-US"/>
              <a:pPr>
                <a:defRPr/>
              </a:pPr>
              <a:t>‹#›</a:t>
            </a:fld>
            <a:endParaRPr lang="en-US" altLang="zh-CN"/>
          </a:p>
        </p:txBody>
      </p:sp>
    </p:spTree>
    <p:extLst>
      <p:ext uri="{BB962C8B-B14F-4D97-AF65-F5344CB8AC3E}">
        <p14:creationId xmlns:p14="http://schemas.microsoft.com/office/powerpoint/2010/main" val="1814381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FCE7D94-7AC8-4428-9AEA-D693D55C3AE6}" type="slidenum">
              <a:rPr lang="zh-CN" altLang="en-US"/>
              <a:pPr>
                <a:defRPr/>
              </a:pPr>
              <a:t>‹#›</a:t>
            </a:fld>
            <a:endParaRPr lang="en-US" altLang="zh-CN"/>
          </a:p>
        </p:txBody>
      </p:sp>
    </p:spTree>
    <p:extLst>
      <p:ext uri="{BB962C8B-B14F-4D97-AF65-F5344CB8AC3E}">
        <p14:creationId xmlns:p14="http://schemas.microsoft.com/office/powerpoint/2010/main" val="159353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B6A102F2-0D45-4E2D-8BE3-8E83DC55E361}" type="slidenum">
              <a:rPr lang="zh-CN" altLang="en-US"/>
              <a:pPr>
                <a:defRPr/>
              </a:pPr>
              <a:t>‹#›</a:t>
            </a:fld>
            <a:endParaRPr lang="en-US" altLang="zh-CN"/>
          </a:p>
        </p:txBody>
      </p:sp>
    </p:spTree>
    <p:extLst>
      <p:ext uri="{BB962C8B-B14F-4D97-AF65-F5344CB8AC3E}">
        <p14:creationId xmlns:p14="http://schemas.microsoft.com/office/powerpoint/2010/main" val="442699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7936BC-03C8-4CBB-9A07-DC151015D6F5}" type="slidenum">
              <a:rPr lang="zh-CN" altLang="en-US"/>
              <a:pPr>
                <a:defRPr/>
              </a:pPr>
              <a:t>‹#›</a:t>
            </a:fld>
            <a:endParaRPr lang="en-US" altLang="zh-CN"/>
          </a:p>
        </p:txBody>
      </p:sp>
    </p:spTree>
    <p:extLst>
      <p:ext uri="{BB962C8B-B14F-4D97-AF65-F5344CB8AC3E}">
        <p14:creationId xmlns:p14="http://schemas.microsoft.com/office/powerpoint/2010/main" val="3813111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44E47BA1-C8C0-401F-B697-D54408D2348D}"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6" r:id="rId1"/>
    <p:sldLayoutId id="2147483778" r:id="rId2"/>
    <p:sldLayoutId id="214748377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9" r:id="rId13"/>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16.png"/><Relationship Id="rId2" Type="http://schemas.openxmlformats.org/officeDocument/2006/relationships/image" Target="../media/image102.emf"/><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8.png"/><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3" Type="http://schemas.openxmlformats.org/officeDocument/2006/relationships/image" Target="../media/image1701.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291.png"/><Relationship Id="rId1" Type="http://schemas.openxmlformats.org/officeDocument/2006/relationships/slideLayout" Target="../slideLayouts/slideLayout2.xml"/><Relationship Id="rId4" Type="http://schemas.openxmlformats.org/officeDocument/2006/relationships/image" Target="../media/image17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image" Target="../media/image1740.png"/><Relationship Id="rId1" Type="http://schemas.openxmlformats.org/officeDocument/2006/relationships/slideLayout" Target="../slideLayouts/slideLayout2.xml"/><Relationship Id="rId4" Type="http://schemas.openxmlformats.org/officeDocument/2006/relationships/image" Target="../media/image1720.png"/></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7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1.xml.rels><?xml version="1.0" encoding="UTF-8" standalone="yes"?>
<Relationships xmlns="http://schemas.openxmlformats.org/package/2006/relationships"><Relationship Id="rId8" Type="http://schemas.openxmlformats.org/officeDocument/2006/relationships/image" Target="../media/image1631.png"/><Relationship Id="rId3" Type="http://schemas.openxmlformats.org/officeDocument/2006/relationships/image" Target="../media/image146.emf"/><Relationship Id="rId7" Type="http://schemas.openxmlformats.org/officeDocument/2006/relationships/image" Target="../media/image1611.png"/><Relationship Id="rId2" Type="http://schemas.openxmlformats.org/officeDocument/2006/relationships/image" Target="../media/image145.emf"/><Relationship Id="rId1" Type="http://schemas.openxmlformats.org/officeDocument/2006/relationships/slideLayout" Target="../slideLayouts/slideLayout2.xml"/><Relationship Id="rId6" Type="http://schemas.openxmlformats.org/officeDocument/2006/relationships/image" Target="../media/image1580.png"/><Relationship Id="rId5" Type="http://schemas.openxmlformats.org/officeDocument/2006/relationships/image" Target="../media/image1451.png"/><Relationship Id="rId4" Type="http://schemas.openxmlformats.org/officeDocument/2006/relationships/image" Target="../media/image147.emf"/><Relationship Id="rId9" Type="http://schemas.openxmlformats.org/officeDocument/2006/relationships/image" Target="../media/image1721.png"/></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580.png"/><Relationship Id="rId7" Type="http://schemas.openxmlformats.org/officeDocument/2006/relationships/image" Target="../media/image150.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50.png"/><Relationship Id="rId4" Type="http://schemas.openxmlformats.org/officeDocument/2006/relationships/image" Target="../media/image1611.png"/><Relationship Id="rId9" Type="http://schemas.openxmlformats.org/officeDocument/2006/relationships/image" Target="../media/image152.emf"/></Relationships>
</file>

<file path=ppt/slides/_rels/slide114.xml.rels><?xml version="1.0" encoding="UTF-8" standalone="yes"?>
<Relationships xmlns="http://schemas.openxmlformats.org/package/2006/relationships"><Relationship Id="rId3" Type="http://schemas.openxmlformats.org/officeDocument/2006/relationships/image" Target="../media/image1820.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5.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580.png"/><Relationship Id="rId7" Type="http://schemas.openxmlformats.org/officeDocument/2006/relationships/image" Target="../media/image156.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840.png"/><Relationship Id="rId4" Type="http://schemas.openxmlformats.org/officeDocument/2006/relationships/image" Target="../media/image1611.png"/><Relationship Id="rId9" Type="http://schemas.openxmlformats.org/officeDocument/2006/relationships/image" Target="../media/image158.emf"/></Relationships>
</file>

<file path=ppt/slides/_rels/slide11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580.png"/><Relationship Id="rId7" Type="http://schemas.openxmlformats.org/officeDocument/2006/relationships/image" Target="../media/image162.emf"/><Relationship Id="rId2" Type="http://schemas.openxmlformats.org/officeDocument/2006/relationships/image" Target="../media/image1451.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1.png"/><Relationship Id="rId10" Type="http://schemas.openxmlformats.org/officeDocument/2006/relationships/image" Target="../media/image193.png"/><Relationship Id="rId4" Type="http://schemas.openxmlformats.org/officeDocument/2006/relationships/image" Target="../media/image1611.png"/><Relationship Id="rId9" Type="http://schemas.openxmlformats.org/officeDocument/2006/relationships/image" Target="../media/image164.emf"/></Relationships>
</file>

<file path=ppt/slides/_rels/slide1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image" Target="../media/image1860.png"/><Relationship Id="rId1" Type="http://schemas.openxmlformats.org/officeDocument/2006/relationships/slideLayout" Target="../slideLayouts/slideLayout2.xml"/><Relationship Id="rId4" Type="http://schemas.openxmlformats.org/officeDocument/2006/relationships/image" Target="../media/image1880.png"/></Relationships>
</file>

<file path=ppt/slides/_rels/slide1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82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2.xml"/><Relationship Id="rId5" Type="http://schemas.openxmlformats.org/officeDocument/2006/relationships/image" Target="../media/image1900.png"/><Relationship Id="rId4" Type="http://schemas.openxmlformats.org/officeDocument/2006/relationships/image" Target="../media/image168.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180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2" Type="http://schemas.openxmlformats.org/officeDocument/2006/relationships/image" Target="../media/image192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image" Target="../media/image170.emf"/><Relationship Id="rId1" Type="http://schemas.openxmlformats.org/officeDocument/2006/relationships/slideLayout" Target="../slideLayouts/slideLayout2.xml"/><Relationship Id="rId5" Type="http://schemas.openxmlformats.org/officeDocument/2006/relationships/image" Target="../media/image173.emf"/><Relationship Id="rId4" Type="http://schemas.openxmlformats.org/officeDocument/2006/relationships/image" Target="../media/image172.emf"/></Relationships>
</file>

<file path=ppt/slides/_rels/slide132.xml.rels><?xml version="1.0" encoding="UTF-8" standalone="yes"?>
<Relationships xmlns="http://schemas.openxmlformats.org/package/2006/relationships"><Relationship Id="rId2" Type="http://schemas.openxmlformats.org/officeDocument/2006/relationships/image" Target="../media/image193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emf"/><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70.png"/><Relationship Id="rId4" Type="http://schemas.openxmlformats.org/officeDocument/2006/relationships/image" Target="../media/image38.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6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13.png"/><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10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png"/><Relationship Id="rId4" Type="http://schemas.openxmlformats.org/officeDocument/2006/relationships/image" Target="../media/image70.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0.png"/><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75.xml.rels><?xml version="1.0" encoding="UTF-8" standalone="yes"?>
<Relationships xmlns="http://schemas.openxmlformats.org/package/2006/relationships"><Relationship Id="rId2" Type="http://schemas.openxmlformats.org/officeDocument/2006/relationships/image" Target="../media/image10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06.png"/><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0.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7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742950" y="1125538"/>
            <a:ext cx="7772400" cy="1143000"/>
          </a:xfrm>
        </p:spPr>
        <p:txBody>
          <a:bodyPr/>
          <a:lstStyle/>
          <a:p>
            <a:pPr eaLnBrk="1" hangingPunct="1"/>
            <a:r>
              <a:rPr lang="zh-CN" altLang="en-US" sz="4800">
                <a:solidFill>
                  <a:srgbClr val="002060"/>
                </a:solidFill>
                <a:latin typeface="微软雅黑" panose="020B0503020204020204" pitchFamily="34" charset="-122"/>
                <a:ea typeface="微软雅黑" panose="020B0503020204020204" pitchFamily="34" charset="-122"/>
              </a:rPr>
              <a:t>机器人智能控制</a:t>
            </a:r>
          </a:p>
        </p:txBody>
      </p:sp>
      <p:sp>
        <p:nvSpPr>
          <p:cNvPr id="14339" name="Rectangle 3"/>
          <p:cNvSpPr>
            <a:spLocks noGrp="1" noChangeArrowheads="1"/>
          </p:cNvSpPr>
          <p:nvPr>
            <p:ph type="subTitle" idx="1"/>
          </p:nvPr>
        </p:nvSpPr>
        <p:spPr>
          <a:xfrm>
            <a:off x="1428750" y="2276475"/>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易建强 蒲志强 袁如意</a:t>
            </a: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中国科学院自动化研究所</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20</a:t>
            </a:r>
            <a:r>
              <a:rPr kumimoji="1" lang="en-US" altLang="zh-CN" sz="2400" dirty="0">
                <a:solidFill>
                  <a:schemeClr val="tx2">
                    <a:lumMod val="75000"/>
                  </a:schemeClr>
                </a:solidFill>
                <a:latin typeface="Times New Roman" pitchFamily="18" charset="0"/>
                <a:ea typeface="隶书" pitchFamily="49" charset="-122"/>
              </a:rPr>
              <a:t>20</a:t>
            </a:r>
            <a:r>
              <a:rPr kumimoji="1" lang="zh-CN" altLang="en-US" sz="2400" dirty="0">
                <a:solidFill>
                  <a:schemeClr val="tx2">
                    <a:lumMod val="75000"/>
                  </a:schemeClr>
                </a:solidFill>
                <a:latin typeface="Times New Roman" pitchFamily="18" charset="0"/>
                <a:ea typeface="隶书" pitchFamily="49" charset="-122"/>
              </a:rPr>
              <a:t>年秋季</a:t>
            </a:r>
          </a:p>
        </p:txBody>
      </p:sp>
      <p:pic>
        <p:nvPicPr>
          <p:cNvPr id="5" name="图片 4"/>
          <p:cNvPicPr>
            <a:picLocks noChangeAspect="1"/>
          </p:cNvPicPr>
          <p:nvPr/>
        </p:nvPicPr>
        <p:blipFill rotWithShape="1">
          <a:blip r:embed="rId2"/>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3"/>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4"/>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7" name="Picture 5" descr="E:\学习\智能控制-信息学院春季\Neural Network\自动化标志.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9" name="灯片编号占位符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94F87886-1ED1-49B7-81B2-78C224EF596B}" type="slidenum">
              <a:rPr lang="zh-CN" altLang="en-US" sz="1200">
                <a:solidFill>
                  <a:srgbClr val="898989"/>
                </a:solidFill>
                <a:latin typeface="Times New Roman" panose="02020603050405020304" pitchFamily="18" charset="0"/>
              </a:rPr>
              <a:pPr>
                <a:spcBef>
                  <a:spcPct val="0"/>
                </a:spcBef>
                <a:buFontTx/>
                <a:buNone/>
              </a:pPr>
              <a:t>1</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a:t>
            </a:fld>
            <a:endParaRPr lang="en-US" altLang="zh-CN"/>
          </a:p>
        </p:txBody>
      </p:sp>
      <p:sp>
        <p:nvSpPr>
          <p:cNvPr id="6" name="内容占位符 5"/>
          <p:cNvSpPr>
            <a:spLocks noGrp="1"/>
          </p:cNvSpPr>
          <p:nvPr>
            <p:ph sz="half" idx="1"/>
          </p:nvPr>
        </p:nvSpPr>
        <p:spPr>
          <a:xfrm>
            <a:off x="0" y="620689"/>
            <a:ext cx="9144000" cy="1656184"/>
          </a:xfrm>
        </p:spPr>
        <p:txBody>
          <a:bodyPr/>
          <a:lstStyle/>
          <a:p>
            <a:pPr marL="0" indent="0">
              <a:buNone/>
            </a:pPr>
            <a:r>
              <a:rPr lang="en-US" altLang="zh-CN" sz="2400" dirty="0"/>
              <a:t>5</a:t>
            </a:r>
            <a:r>
              <a:rPr lang="zh-CN" altLang="en-US" sz="2400" dirty="0"/>
              <a:t>）</a:t>
            </a:r>
            <a:r>
              <a:rPr lang="zh-CN" altLang="en-US" sz="2400" b="1" dirty="0"/>
              <a:t>分频振荡、倍频振荡或殆周期振荡</a:t>
            </a:r>
            <a:r>
              <a:rPr lang="zh-CN" altLang="en-US" sz="2400" dirty="0"/>
              <a:t>：稳定线性系统的输出信号频率与输人信号频率相同。而非线性系统在周期信号激励下，可以产生具有输人信号频率的分频或倍频振荡，甚至可以产生殆周期振荡（</a:t>
            </a:r>
            <a:r>
              <a:rPr lang="en-US" altLang="zh-CN" sz="2400" dirty="0">
                <a:latin typeface="Times New Roman" panose="02020603050405020304" pitchFamily="18" charset="0"/>
                <a:cs typeface="Times New Roman" panose="02020603050405020304" pitchFamily="18" charset="0"/>
              </a:rPr>
              <a:t>almost periodic oscillation)</a:t>
            </a:r>
            <a:r>
              <a:rPr lang="en-US" altLang="zh-CN" sz="2400" dirty="0"/>
              <a:t>;</a:t>
            </a:r>
            <a:endParaRPr lang="zh-CN" altLang="en-US" dirty="0"/>
          </a:p>
          <a:p>
            <a:pPr marL="0" indent="0">
              <a:buNone/>
            </a:pPr>
            <a:endParaRPr lang="en-US" altLang="zh-CN" dirty="0"/>
          </a:p>
          <a:p>
            <a:pPr marL="0" indent="0">
              <a:buNone/>
            </a:pPr>
            <a:endParaRPr lang="en-US" altLang="zh-CN" dirty="0"/>
          </a:p>
          <a:p>
            <a:pPr marL="0" indent="0">
              <a:buNone/>
            </a:pPr>
            <a:endParaRPr lang="en-US" altLang="zh-CN"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212" y="2060848"/>
            <a:ext cx="3816424" cy="3824271"/>
          </a:xfrm>
          <a:prstGeom prst="rect">
            <a:avLst/>
          </a:prstGeom>
        </p:spPr>
      </p:pic>
      <p:sp>
        <p:nvSpPr>
          <p:cNvPr id="11" name="内容占位符 5"/>
          <p:cNvSpPr txBox="1">
            <a:spLocks/>
          </p:cNvSpPr>
          <p:nvPr/>
        </p:nvSpPr>
        <p:spPr bwMode="auto">
          <a:xfrm>
            <a:off x="32411" y="2564905"/>
            <a:ext cx="475561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en-US" altLang="zh-CN" sz="2400" b="0" dirty="0"/>
              <a:t>6</a:t>
            </a:r>
            <a:r>
              <a:rPr kumimoji="0" lang="zh-CN" altLang="en-US" sz="2400" b="1" dirty="0"/>
              <a:t>）混沌：</a:t>
            </a:r>
            <a:r>
              <a:rPr kumimoji="0" lang="zh-CN" altLang="en-US" sz="2400" b="0" dirty="0"/>
              <a:t>既不是平衡点，也不是周期振荡或殆周期振荡，这种特性通常称为混沌。有些混沌运动显示出随机性，尽管系统是确定的</a:t>
            </a:r>
            <a:endParaRPr kumimoji="0" lang="en-US" altLang="zh-CN" sz="2400" b="0" dirty="0"/>
          </a:p>
        </p:txBody>
      </p:sp>
      <p:sp>
        <p:nvSpPr>
          <p:cNvPr id="12" name="TextBox 11"/>
          <p:cNvSpPr txBox="1"/>
          <p:nvPr/>
        </p:nvSpPr>
        <p:spPr>
          <a:xfrm>
            <a:off x="2445389" y="5879296"/>
            <a:ext cx="6150466" cy="954107"/>
          </a:xfrm>
          <a:prstGeom prst="rect">
            <a:avLst/>
          </a:prstGeom>
          <a:noFill/>
        </p:spPr>
        <p:txBody>
          <a:bodyPr wrap="none" rtlCol="0">
            <a:spAutoFit/>
          </a:bodyPr>
          <a:lstStyle/>
          <a:p>
            <a:r>
              <a:rPr lang="en-US" altLang="zh-CN" b="0" dirty="0"/>
              <a:t>A sample solution in the Lorenz attractor </a:t>
            </a:r>
          </a:p>
          <a:p>
            <a:r>
              <a:rPr lang="en-US" altLang="zh-CN" b="0" dirty="0"/>
              <a:t>when ρ = 28, σ = 10, and β = 8/3</a:t>
            </a:r>
            <a:endParaRPr lang="zh-CN" altLang="en-US" dirty="0"/>
          </a:p>
        </p:txBody>
      </p:sp>
      <p:pic>
        <p:nvPicPr>
          <p:cNvPr id="14" name="Picture 13"/>
          <p:cNvPicPr>
            <a:picLocks noChangeAspect="1"/>
          </p:cNvPicPr>
          <p:nvPr/>
        </p:nvPicPr>
        <p:blipFill>
          <a:blip r:embed="rId3"/>
          <a:stretch>
            <a:fillRect/>
          </a:stretch>
        </p:blipFill>
        <p:spPr>
          <a:xfrm>
            <a:off x="249597" y="4376737"/>
            <a:ext cx="2200275" cy="2162175"/>
          </a:xfrm>
          <a:prstGeom prst="rect">
            <a:avLst/>
          </a:prstGeom>
        </p:spPr>
      </p:pic>
    </p:spTree>
    <p:extLst>
      <p:ext uri="{BB962C8B-B14F-4D97-AF65-F5344CB8AC3E}">
        <p14:creationId xmlns:p14="http://schemas.microsoft.com/office/powerpoint/2010/main" val="2581870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3"/>
          </p:nvPr>
        </p:nvSpPr>
        <p:spPr/>
        <p:txBody>
          <a:bodyPr/>
          <a:lstStyle/>
          <a:p>
            <a:r>
              <a:rPr lang="zh-CN" altLang="en-US" dirty="0"/>
              <a:t>滑模变结构控制</a:t>
            </a:r>
          </a:p>
        </p:txBody>
      </p:sp>
      <p:sp>
        <p:nvSpPr>
          <p:cNvPr id="16" name="文本占位符 15"/>
          <p:cNvSpPr>
            <a:spLocks noGrp="1"/>
          </p:cNvSpPr>
          <p:nvPr>
            <p:ph type="body" sz="quarter" idx="14"/>
          </p:nvPr>
        </p:nvSpPr>
        <p:spPr/>
        <p:txBody>
          <a:bodyPr/>
          <a:lstStyle/>
          <a:p>
            <a:r>
              <a:rPr lang="zh-CN" altLang="en-US" dirty="0"/>
              <a:t>控制器设计</a:t>
            </a:r>
          </a:p>
        </p:txBody>
      </p:sp>
      <p:sp>
        <p:nvSpPr>
          <p:cNvPr id="3" name="圆角矩形 2"/>
          <p:cNvSpPr/>
          <p:nvPr/>
        </p:nvSpPr>
        <p:spPr>
          <a:xfrm>
            <a:off x="230188" y="2276475"/>
            <a:ext cx="5149850" cy="1368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下箭头 1"/>
          <p:cNvSpPr/>
          <p:nvPr/>
        </p:nvSpPr>
        <p:spPr>
          <a:xfrm>
            <a:off x="1258888" y="1341438"/>
            <a:ext cx="46037" cy="2159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下箭头 9"/>
          <p:cNvSpPr/>
          <p:nvPr/>
        </p:nvSpPr>
        <p:spPr>
          <a:xfrm>
            <a:off x="4427538" y="3860800"/>
            <a:ext cx="287337" cy="504825"/>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圆角矩形 10"/>
          <p:cNvSpPr/>
          <p:nvPr/>
        </p:nvSpPr>
        <p:spPr>
          <a:xfrm>
            <a:off x="230188" y="728663"/>
            <a:ext cx="5149850" cy="1368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327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624388"/>
            <a:ext cx="7200900" cy="82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圆角矩形 13"/>
          <p:cNvSpPr/>
          <p:nvPr/>
        </p:nvSpPr>
        <p:spPr>
          <a:xfrm>
            <a:off x="755650" y="4652963"/>
            <a:ext cx="7561263" cy="7493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5"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692150"/>
            <a:ext cx="4176713"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74420" y="5699628"/>
            <a:ext cx="90695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隶书" panose="02010509060101010101" pitchFamily="49" charset="-122"/>
                <a:ea typeface="隶书" panose="02010509060101010101" pitchFamily="49" charset="-122"/>
              </a:rPr>
              <a:t>仿真结果可见：</a:t>
            </a:r>
            <a:endParaRPr lang="en-US" altLang="zh-CN" sz="2800" b="1" dirty="0">
              <a:latin typeface="隶书" panose="02010509060101010101" pitchFamily="49" charset="-122"/>
              <a:ea typeface="隶书" panose="02010509060101010101" pitchFamily="49" charset="-122"/>
            </a:endParaRPr>
          </a:p>
          <a:p>
            <a:pPr eaLnBrk="1" hangingPunct="1">
              <a:spcBef>
                <a:spcPct val="0"/>
              </a:spcBef>
              <a:buFontTx/>
              <a:buNone/>
            </a:pPr>
            <a:r>
              <a:rPr lang="en-US" altLang="zh-CN" sz="2800" b="1" dirty="0">
                <a:latin typeface="隶书" panose="02010509060101010101" pitchFamily="49" charset="-122"/>
                <a:ea typeface="隶书" panose="02010509060101010101" pitchFamily="49" charset="-122"/>
              </a:rPr>
              <a:t>       </a:t>
            </a:r>
            <a:r>
              <a:rPr lang="zh-CN" altLang="en-US" sz="2800" b="1" dirty="0">
                <a:latin typeface="隶书" panose="02010509060101010101" pitchFamily="49" charset="-122"/>
                <a:ea typeface="隶书" panose="02010509060101010101" pitchFamily="49" charset="-122"/>
              </a:rPr>
              <a:t>控制器实现闭环系统对目标指令的</a:t>
            </a:r>
            <a:r>
              <a:rPr lang="zh-CN" altLang="en-US" sz="2800" b="1" dirty="0">
                <a:solidFill>
                  <a:srgbClr val="FF0000"/>
                </a:solidFill>
                <a:latin typeface="隶书" panose="02010509060101010101" pitchFamily="49" charset="-122"/>
                <a:ea typeface="隶书" panose="02010509060101010101" pitchFamily="49" charset="-122"/>
              </a:rPr>
              <a:t>精确快速</a:t>
            </a:r>
            <a:r>
              <a:rPr lang="zh-CN" altLang="en-US" sz="2800" b="1" dirty="0">
                <a:latin typeface="隶书" panose="02010509060101010101" pitchFamily="49" charset="-122"/>
                <a:ea typeface="隶书" panose="02010509060101010101" pitchFamily="49" charset="-122"/>
              </a:rPr>
              <a:t>跟踪</a:t>
            </a:r>
            <a:r>
              <a:rPr lang="zh-CN" altLang="en-US" sz="2800" b="1" dirty="0"/>
              <a:t>。</a:t>
            </a:r>
          </a:p>
        </p:txBody>
      </p:sp>
      <p:sp>
        <p:nvSpPr>
          <p:cNvPr id="32779" name="TextBox 11"/>
          <p:cNvSpPr txBox="1">
            <a:spLocks noChangeArrowheads="1"/>
          </p:cNvSpPr>
          <p:nvPr/>
        </p:nvSpPr>
        <p:spPr bwMode="auto">
          <a:xfrm>
            <a:off x="179388" y="3897313"/>
            <a:ext cx="343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latin typeface="隶书" panose="02010509060101010101" pitchFamily="49" charset="-122"/>
                <a:ea typeface="隶书" panose="02010509060101010101" pitchFamily="49" charset="-122"/>
              </a:rPr>
              <a:t>滑模变结构控制器</a:t>
            </a:r>
            <a:r>
              <a:rPr lang="zh-CN" altLang="en-US" sz="2800" b="1" dirty="0"/>
              <a:t>：</a:t>
            </a:r>
          </a:p>
        </p:txBody>
      </p:sp>
      <p:sp>
        <p:nvSpPr>
          <p:cNvPr id="13" name="TextBox 12"/>
          <p:cNvSpPr txBox="1">
            <a:spLocks noChangeArrowheads="1"/>
          </p:cNvSpPr>
          <p:nvPr/>
        </p:nvSpPr>
        <p:spPr bwMode="auto">
          <a:xfrm>
            <a:off x="6723063" y="3819525"/>
            <a:ext cx="1211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t>仿真结果图</a:t>
            </a:r>
          </a:p>
        </p:txBody>
      </p:sp>
      <p:sp>
        <p:nvSpPr>
          <p:cNvPr id="4" name="矩形 3"/>
          <p:cNvSpPr>
            <a:spLocks noRot="1" noChangeAspect="1" noMove="1" noResize="1" noEditPoints="1" noAdjustHandles="1" noChangeArrowheads="1" noChangeShapeType="1" noTextEdit="1"/>
          </p:cNvSpPr>
          <p:nvPr/>
        </p:nvSpPr>
        <p:spPr>
          <a:xfrm>
            <a:off x="240978" y="836712"/>
            <a:ext cx="1717650" cy="461665"/>
          </a:xfrm>
          <a:prstGeom prst="rect">
            <a:avLst/>
          </a:prstGeom>
          <a:blipFill rotWithShape="1">
            <a:blip r:embed="rId4"/>
            <a:stretch>
              <a:fillRect/>
            </a:stretch>
          </a:blipFill>
        </p:spPr>
        <p:txBody>
          <a:bodyPr/>
          <a:lstStyle/>
          <a:p>
            <a:pPr eaLnBrk="1" hangingPunct="1">
              <a:defRPr/>
            </a:pPr>
            <a:r>
              <a:rPr lang="zh-CN" altLang="en-US">
                <a:noFill/>
              </a:rPr>
              <a:t> </a:t>
            </a:r>
          </a:p>
        </p:txBody>
      </p:sp>
      <p:sp>
        <p:nvSpPr>
          <p:cNvPr id="6" name="矩形 5"/>
          <p:cNvSpPr>
            <a:spLocks noRot="1" noChangeAspect="1" noMove="1" noResize="1" noEditPoints="1" noAdjustHandles="1" noChangeArrowheads="1" noChangeShapeType="1" noTextEdit="1"/>
          </p:cNvSpPr>
          <p:nvPr/>
        </p:nvSpPr>
        <p:spPr>
          <a:xfrm>
            <a:off x="215001" y="1573868"/>
            <a:ext cx="4606261" cy="461665"/>
          </a:xfrm>
          <a:prstGeom prst="rect">
            <a:avLst/>
          </a:prstGeom>
          <a:blipFill rotWithShape="1">
            <a:blip r:embed="rId5"/>
            <a:stretch>
              <a:fillRect t="-127632" r="-14683" b="-197368"/>
            </a:stretch>
          </a:blipFill>
        </p:spPr>
        <p:txBody>
          <a:bodyPr/>
          <a:lstStyle/>
          <a:p>
            <a:pPr eaLnBrk="1" hangingPunct="1">
              <a:defRPr/>
            </a:pPr>
            <a:r>
              <a:rPr lang="zh-CN" altLang="en-US">
                <a:noFill/>
              </a:rPr>
              <a:t> </a:t>
            </a:r>
          </a:p>
        </p:txBody>
      </p:sp>
      <p:sp>
        <p:nvSpPr>
          <p:cNvPr id="9" name="矩形 8"/>
          <p:cNvSpPr>
            <a:spLocks noRot="1" noChangeAspect="1" noMove="1" noResize="1" noEditPoints="1" noAdjustHandles="1" noChangeArrowheads="1" noChangeShapeType="1" noTextEdit="1"/>
          </p:cNvSpPr>
          <p:nvPr/>
        </p:nvSpPr>
        <p:spPr>
          <a:xfrm>
            <a:off x="178034" y="2279257"/>
            <a:ext cx="4801906" cy="861711"/>
          </a:xfrm>
          <a:prstGeom prst="rect">
            <a:avLst/>
          </a:prstGeom>
          <a:blipFill rotWithShape="1">
            <a:blip r:embed="rId6"/>
            <a:stretch>
              <a:fillRect/>
            </a:stretch>
          </a:blipFill>
        </p:spPr>
        <p:txBody>
          <a:bodyPr/>
          <a:lstStyle/>
          <a:p>
            <a:pPr eaLnBrk="1" hangingPunct="1">
              <a:defRPr/>
            </a:pPr>
            <a:r>
              <a:rPr lang="zh-CN" altLang="en-US">
                <a:noFill/>
              </a:rPr>
              <a:t> </a:t>
            </a:r>
          </a:p>
        </p:txBody>
      </p:sp>
      <p:sp>
        <p:nvSpPr>
          <p:cNvPr id="12" name="矩形 11"/>
          <p:cNvSpPr>
            <a:spLocks noRot="1" noChangeAspect="1" noMove="1" noResize="1" noEditPoints="1" noAdjustHandles="1" noChangeArrowheads="1" noChangeShapeType="1" noTextEdit="1"/>
          </p:cNvSpPr>
          <p:nvPr/>
        </p:nvSpPr>
        <p:spPr>
          <a:xfrm>
            <a:off x="178049" y="3133030"/>
            <a:ext cx="2049215" cy="461665"/>
          </a:xfrm>
          <a:prstGeom prst="rect">
            <a:avLst/>
          </a:prstGeom>
          <a:blipFill rotWithShape="1">
            <a:blip r:embed="rId7"/>
            <a:stretch>
              <a:fillRect t="-127632" r="-33333" b="-197368"/>
            </a:stretch>
          </a:blipFill>
        </p:spPr>
        <p:txBody>
          <a:bodyPr/>
          <a:lstStyle/>
          <a:p>
            <a:pPr eaLnBrk="1" hangingPunct="1">
              <a:defRPr/>
            </a:pPr>
            <a:r>
              <a:rPr lang="zh-CN" altLang="en-US">
                <a:noFill/>
              </a:rPr>
              <a:t> </a:t>
            </a:r>
          </a:p>
        </p:txBody>
      </p:sp>
    </p:spTree>
    <p:extLst>
      <p:ext uri="{BB962C8B-B14F-4D97-AF65-F5344CB8AC3E}">
        <p14:creationId xmlns:p14="http://schemas.microsoft.com/office/powerpoint/2010/main" val="341176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7403" y="1603822"/>
                <a:ext cx="8229600" cy="1393130"/>
              </a:xfrm>
            </p:spPr>
            <p:txBody>
              <a:bodyPr/>
              <a:lstStyle/>
              <a:p>
                <a:pPr marL="0" indent="0">
                  <a:buNone/>
                </a:pPr>
                <a:r>
                  <a:rPr lang="zh-CN" altLang="en-US" sz="2400" dirty="0"/>
                  <a:t>考虑被控对象</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oMath>
                  </m:oMathPara>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𝐽</m:t>
                    </m:r>
                    <m:r>
                      <a:rPr lang="zh-CN" altLang="en-US" sz="2400" i="1">
                        <a:latin typeface="Cambria Math" panose="02040503050406030204" pitchFamily="18" charset="0"/>
                      </a:rPr>
                      <m:t>为</m:t>
                    </m:r>
                  </m:oMath>
                </a14:m>
                <a:r>
                  <a:rPr lang="zh-CN" altLang="en-US" sz="2400" dirty="0"/>
                  <a:t>转动惯量，</a:t>
                </a:r>
                <a14:m>
                  <m:oMath xmlns:m="http://schemas.openxmlformats.org/officeDocument/2006/math">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zh-CN" altLang="en-US" sz="2400" dirty="0"/>
                  <a:t>为外界干扰，且满足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7403" y="1603822"/>
                <a:ext cx="8229600" cy="1393130"/>
              </a:xfrm>
              <a:blipFill>
                <a:blip r:embed="rId2"/>
                <a:stretch>
                  <a:fillRect l="-1111" t="-3493" b="-4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27403" y="3046747"/>
                <a:ext cx="8229600" cy="3309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kumimoji="0" lang="zh-CN" altLang="en-US" sz="2400" b="0" dirty="0"/>
                  <a:t>滑模面取为</a:t>
                </a:r>
                <a14:m>
                  <m:oMath xmlns:m="http://schemas.openxmlformats.org/officeDocument/2006/math">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𝑐𝑒</m:t>
                    </m:r>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r>
                      <a:rPr kumimoji="0" lang="en-US" altLang="zh-CN" sz="2400" b="0" i="1" smtClean="0">
                        <a:latin typeface="Cambria Math" panose="02040503050406030204" pitchFamily="18" charset="0"/>
                      </a:rPr>
                      <m:t>&gt;0</m:t>
                    </m:r>
                  </m:oMath>
                </a14:m>
                <a:r>
                  <a:rPr kumimoji="0" lang="en-US" altLang="zh-CN" sz="2400" b="0" dirty="0"/>
                  <a:t>(</a:t>
                </a:r>
                <a:r>
                  <a:rPr kumimoji="0" lang="en-US" altLang="zh-CN" sz="2400" b="0" dirty="0">
                    <a:latin typeface="Times New Roman" panose="02020603050405020304" pitchFamily="18" charset="0"/>
                    <a:cs typeface="Times New Roman" panose="02020603050405020304" pitchFamily="18" charset="0"/>
                  </a:rPr>
                  <a:t>Hurwitz</a:t>
                </a:r>
                <a:r>
                  <a:rPr kumimoji="0" lang="zh-CN" altLang="en-US" sz="2400" b="0" dirty="0"/>
                  <a:t>条件</a:t>
                </a:r>
                <a:r>
                  <a:rPr kumimoji="0" lang="en-US" altLang="zh-CN" sz="2400" b="0" dirty="0"/>
                  <a:t>)</a:t>
                </a:r>
              </a:p>
              <a:p>
                <a14:m>
                  <m:oMath xmlns:m="http://schemas.openxmlformats.org/officeDocument/2006/math">
                    <m:r>
                      <a:rPr kumimoji="0" lang="en-US" altLang="zh-CN" sz="2400" b="0" i="1" smtClean="0">
                        <a:latin typeface="Cambria Math" panose="02040503050406030204" pitchFamily="18" charset="0"/>
                      </a:rPr>
                      <m:t>𝑒</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𝜃</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𝜃</m:t>
                        </m:r>
                      </m:e>
                      <m:sub>
                        <m:r>
                          <a:rPr kumimoji="0" lang="en-US" altLang="zh-CN" sz="2400" b="0" i="1" smtClean="0">
                            <a:latin typeface="Cambria Math" panose="02040503050406030204" pitchFamily="18" charset="0"/>
                          </a:rPr>
                          <m:t>𝑑</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r>
                      <a:rPr kumimoji="0" lang="en-US" altLang="zh-CN" sz="2400" b="0" i="1" smtClean="0">
                        <a:latin typeface="Cambria Math" panose="02040503050406030204" pitchFamily="18" charset="0"/>
                      </a:rPr>
                      <m:t>)</m:t>
                    </m:r>
                  </m:oMath>
                </a14:m>
                <a:endParaRPr kumimoji="0" lang="en-US" altLang="zh-CN" sz="2400" b="0" dirty="0"/>
              </a:p>
              <a:p>
                <a:r>
                  <a:rPr kumimoji="0" lang="zh-CN" altLang="en-US" sz="2400" b="0" dirty="0"/>
                  <a:t>考虑到达条件，选取</a:t>
                </a:r>
                <a:r>
                  <a:rPr kumimoji="0" lang="en-US" altLang="zh-CN" sz="2400" b="0" dirty="0" err="1">
                    <a:latin typeface="Times New Roman" panose="02020603050405020304" pitchFamily="18" charset="0"/>
                    <a:cs typeface="Times New Roman" panose="02020603050405020304" pitchFamily="18" charset="0"/>
                  </a:rPr>
                  <a:t>Lyapunov</a:t>
                </a:r>
                <a:r>
                  <a:rPr kumimoji="0" lang="zh-CN" altLang="en-US" sz="2400" b="0" dirty="0"/>
                  <a:t>函数</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𝑉</m:t>
                      </m:r>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r>
                            <a:rPr kumimoji="0" lang="en-US" altLang="zh-CN" sz="2400" b="0" i="1" smtClean="0">
                              <a:latin typeface="Cambria Math" panose="02040503050406030204" pitchFamily="18" charset="0"/>
                            </a:rPr>
                            <m:t>2</m:t>
                          </m:r>
                        </m:den>
                      </m:f>
                      <m:sSup>
                        <m:sSupPr>
                          <m:ctrlPr>
                            <a:rPr kumimoji="0" lang="en-US" altLang="zh-CN" sz="2400" b="0" i="1" smtClean="0">
                              <a:latin typeface="Cambria Math" panose="02040503050406030204" pitchFamily="18" charset="0"/>
                            </a:rPr>
                          </m:ctrlPr>
                        </m:sSupPr>
                        <m:e>
                          <m:r>
                            <a:rPr kumimoji="0" lang="en-US" altLang="zh-CN" sz="2400" b="0" i="1" smtClean="0">
                              <a:latin typeface="Cambria Math" panose="02040503050406030204" pitchFamily="18" charset="0"/>
                            </a:rPr>
                            <m:t>𝑠</m:t>
                          </m:r>
                        </m:e>
                        <m:sup>
                          <m:r>
                            <a:rPr kumimoji="0" lang="en-US" altLang="zh-CN" sz="2400" b="0" i="1" smtClean="0">
                              <a:latin typeface="Cambria Math" panose="02040503050406030204" pitchFamily="18" charset="0"/>
                            </a:rPr>
                            <m:t>2</m:t>
                          </m:r>
                        </m:sup>
                      </m:sSup>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r>
                            <a:rPr kumimoji="0" lang="en-US" altLang="zh-CN" sz="2400" b="0" i="1" smtClean="0">
                              <a:latin typeface="Cambria Math" panose="02040503050406030204" pitchFamily="18" charset="0"/>
                            </a:rPr>
                            <m:t>𝐽</m:t>
                          </m:r>
                        </m:den>
                      </m:f>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𝑢</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𝑑</m:t>
                          </m:r>
                        </m:e>
                      </m:d>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𝑑</m:t>
                          </m:r>
                        </m:sub>
                      </m:sSub>
                    </m:oMath>
                  </m:oMathPara>
                </a14:m>
                <a:endParaRPr kumimoji="0"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d>
                        <m:dPr>
                          <m:ctrlPr>
                            <a:rPr kumimoji="0" lang="en-US" altLang="zh-CN" sz="2400" b="0" i="1" smtClean="0">
                              <a:latin typeface="Cambria Math" panose="02040503050406030204" pitchFamily="18" charset="0"/>
                            </a:rPr>
                          </m:ctrlPr>
                        </m:dPr>
                        <m:e>
                          <m:r>
                            <a:rPr kumimoji="0" lang="en-US" altLang="zh-CN" sz="2400" b="0" i="1">
                              <a:latin typeface="Cambria Math" panose="02040503050406030204" pitchFamily="18" charset="0"/>
                            </a:rPr>
                            <m:t>𝑐</m:t>
                          </m:r>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𝑒</m:t>
                              </m:r>
                            </m:e>
                          </m:acc>
                          <m:r>
                            <a:rPr kumimoji="0"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r>
                                <a:rPr kumimoji="0" lang="en-US" altLang="zh-CN" sz="2400" b="0" i="1">
                                  <a:latin typeface="Cambria Math" panose="02040503050406030204" pitchFamily="18" charset="0"/>
                                </a:rPr>
                                <m:t>𝐽</m:t>
                              </m:r>
                            </m:den>
                          </m:f>
                          <m:d>
                            <m:dPr>
                              <m:ctrlPr>
                                <a:rPr kumimoji="0" lang="en-US" altLang="zh-CN" sz="2400" b="0" i="1">
                                  <a:latin typeface="Cambria Math" panose="02040503050406030204" pitchFamily="18" charset="0"/>
                                </a:rPr>
                              </m:ctrlPr>
                            </m:dPr>
                            <m:e>
                              <m:r>
                                <a:rPr kumimoji="0" lang="en-US" altLang="zh-CN" sz="2400" b="0" i="1">
                                  <a:latin typeface="Cambria Math" panose="02040503050406030204" pitchFamily="18" charset="0"/>
                                </a:rPr>
                                <m:t>𝑢</m:t>
                              </m:r>
                              <m:r>
                                <a:rPr kumimoji="0" lang="en-US" altLang="zh-CN" sz="2400" b="0" i="1">
                                  <a:latin typeface="Cambria Math" panose="02040503050406030204" pitchFamily="18" charset="0"/>
                                </a:rPr>
                                <m:t>+</m:t>
                              </m:r>
                              <m:r>
                                <a:rPr kumimoji="0" lang="en-US" altLang="zh-CN" sz="2400" b="0" i="1">
                                  <a:latin typeface="Cambria Math" panose="02040503050406030204" pitchFamily="18" charset="0"/>
                                </a:rPr>
                                <m:t>𝑑</m:t>
                              </m:r>
                            </m:e>
                          </m:d>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acc>
                                <m:accPr>
                                  <m:chr m:val="̈"/>
                                  <m:ctrlPr>
                                    <a:rPr kumimoji="0" lang="en-US" altLang="zh-CN" sz="2400" b="0" i="1">
                                      <a:latin typeface="Cambria Math" panose="02040503050406030204" pitchFamily="18" charset="0"/>
                                    </a:rPr>
                                  </m:ctrlPr>
                                </m:accPr>
                                <m:e>
                                  <m:r>
                                    <a:rPr kumimoji="0" lang="zh-CN" altLang="en-US" sz="2400" b="0" i="1">
                                      <a:latin typeface="Cambria Math" panose="02040503050406030204" pitchFamily="18" charset="0"/>
                                    </a:rPr>
                                    <m:t>𝜃</m:t>
                                  </m:r>
                                </m:e>
                              </m:acc>
                            </m:e>
                            <m:sub>
                              <m:r>
                                <a:rPr kumimoji="0" lang="en-US" altLang="zh-CN" sz="2400" b="0" i="1">
                                  <a:latin typeface="Cambria Math" panose="02040503050406030204" pitchFamily="18" charset="0"/>
                                </a:rPr>
                                <m:t>𝑑</m:t>
                              </m:r>
                            </m:sub>
                          </m:sSub>
                        </m:e>
                      </m:d>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27403" y="3046747"/>
                <a:ext cx="8229600" cy="3309603"/>
              </a:xfrm>
              <a:prstGeom prst="rect">
                <a:avLst/>
              </a:prstGeom>
              <a:blipFill>
                <a:blip r:embed="rId3"/>
                <a:stretch>
                  <a:fillRect l="-963" t="-2026" b="-68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421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102</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463146" y="1686931"/>
                <a:ext cx="8229600" cy="330960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设计</a:t>
                </a:r>
                <a:endParaRPr kumimoji="0"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𝑢</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𝑡</m:t>
                          </m:r>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𝐽</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acc>
                            <m:accPr>
                              <m:chr m:val="̈"/>
                              <m:ctrlPr>
                                <a:rPr kumimoji="0" lang="en-US" altLang="zh-CN" sz="2400" b="0" i="1" smtClean="0">
                                  <a:latin typeface="Cambria Math" panose="02040503050406030204" pitchFamily="18" charset="0"/>
                                </a:rPr>
                              </m:ctrlPr>
                            </m:accPr>
                            <m:e>
                              <m:r>
                                <a:rPr kumimoji="0" lang="zh-CN" altLang="en-US" sz="2400" b="0" i="1" smtClean="0">
                                  <a:latin typeface="Cambria Math" panose="02040503050406030204" pitchFamily="18" charset="0"/>
                                </a:rPr>
                                <m:t>𝜃</m:t>
                              </m:r>
                            </m:e>
                          </m:acc>
                        </m:e>
                        <m:sub>
                          <m:r>
                            <a:rPr kumimoji="0" lang="en-US" altLang="zh-CN" sz="2400" b="0" i="1" smtClean="0">
                              <a:latin typeface="Cambria Math" panose="02040503050406030204" pitchFamily="18" charset="0"/>
                            </a:rPr>
                            <m:t>𝑑</m:t>
                          </m:r>
                        </m:sub>
                      </m:sSub>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𝜂</m:t>
                      </m:r>
                      <m:r>
                        <m:rPr>
                          <m:sty m:val="p"/>
                        </m:rPr>
                        <a:rPr kumimoji="0" lang="en-US" altLang="zh-CN" sz="2400" b="0" i="0" smtClean="0">
                          <a:latin typeface="Cambria Math" panose="02040503050406030204" pitchFamily="18" charset="0"/>
                        </a:rPr>
                        <m:t>sgn</m:t>
                      </m:r>
                      <m:d>
                        <m:dPr>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𝐷</m:t>
                      </m:r>
                      <m:r>
                        <m:rPr>
                          <m:sty m:val="p"/>
                        </m:rPr>
                        <a:rPr kumimoji="0" lang="en-US" altLang="zh-CN" sz="2400" b="0" i="0" smtClean="0">
                          <a:latin typeface="Cambria Math" panose="02040503050406030204" pitchFamily="18" charset="0"/>
                        </a:rPr>
                        <m:t>sgn</m:t>
                      </m:r>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oMath>
                  </m:oMathPara>
                </a14:m>
                <a:endParaRPr kumimoji="0" lang="en-US" altLang="zh-CN" sz="2400" b="0" dirty="0"/>
              </a:p>
              <a:p>
                <a:pPr marL="0" indent="0">
                  <a:buNone/>
                </a:pPr>
                <a:r>
                  <a:rPr kumimoji="0" lang="zh-CN" altLang="en-US" sz="2400" b="0" dirty="0"/>
                  <a:t>则</a:t>
                </a:r>
                <a:endParaRPr kumimoji="0" lang="en-US" altLang="zh-CN" sz="2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r>
                        <a:rPr kumimoji="0" lang="zh-CN" altLang="en-US" sz="2400" b="0" i="1" smtClean="0">
                          <a:latin typeface="Cambria Math" panose="02040503050406030204" pitchFamily="18" charset="0"/>
                        </a:rPr>
                        <m:t>𝜂</m:t>
                      </m:r>
                      <m:d>
                        <m:dPr>
                          <m:begChr m:val="|"/>
                          <m:endChr m:val="|"/>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𝐷</m:t>
                          </m:r>
                        </m:num>
                        <m:den>
                          <m:r>
                            <a:rPr kumimoji="0" lang="en-US" altLang="zh-CN" sz="2400" b="0" i="1" smtClean="0">
                              <a:latin typeface="Cambria Math" panose="02040503050406030204" pitchFamily="18" charset="0"/>
                            </a:rPr>
                            <m:t>𝐽</m:t>
                          </m:r>
                        </m:den>
                      </m:f>
                      <m:d>
                        <m:dPr>
                          <m:begChr m:val="|"/>
                          <m:endChr m:val="|"/>
                          <m:ctrlPr>
                            <a:rPr kumimoji="0" lang="en-US" altLang="zh-CN" sz="2400" b="0" i="1" smtClean="0">
                              <a:latin typeface="Cambria Math" panose="02040503050406030204" pitchFamily="18" charset="0"/>
                            </a:rPr>
                          </m:ctrlPr>
                        </m:dPr>
                        <m:e>
                          <m:r>
                            <a:rPr kumimoji="0" lang="en-US" altLang="zh-CN" sz="2400" b="0" i="1" smtClean="0">
                              <a:latin typeface="Cambria Math" panose="02040503050406030204" pitchFamily="18" charset="0"/>
                            </a:rPr>
                            <m:t>𝑠</m:t>
                          </m:r>
                        </m:e>
                      </m:d>
                      <m:r>
                        <a:rPr kumimoji="0" lang="en-US" altLang="zh-CN" sz="2400" b="0" i="1" smtClean="0">
                          <a:latin typeface="Cambria Math" panose="02040503050406030204" pitchFamily="18" charset="0"/>
                        </a:rPr>
                        <m:t>&lt;0</m:t>
                      </m:r>
                    </m:oMath>
                  </m:oMathPara>
                </a14:m>
                <a:endParaRPr kumimoji="0" lang="en-US" altLang="zh-CN" sz="2400" b="0" dirty="0"/>
              </a:p>
              <a:p>
                <a:pPr marL="0" indent="0">
                  <a:buNone/>
                </a:pPr>
                <a:r>
                  <a:rPr kumimoji="0" lang="zh-CN" altLang="en-US" sz="2400" b="0" dirty="0"/>
                  <a:t>从而</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≤0(</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r>
                        <a:rPr kumimoji="0" lang="en-US" altLang="zh-CN" sz="2400" b="0" i="1" smtClean="0">
                          <a:latin typeface="Cambria Math" panose="02040503050406030204" pitchFamily="18" charset="0"/>
                        </a:rPr>
                        <m:t>=0, </m:t>
                      </m:r>
                      <m:r>
                        <m:rPr>
                          <m:sty m:val="p"/>
                        </m:rPr>
                        <a:rPr kumimoji="0" lang="en-US" altLang="zh-CN" sz="2400" b="0" i="0" smtClean="0">
                          <a:latin typeface="Cambria Math" panose="02040503050406030204" pitchFamily="18" charset="0"/>
                        </a:rPr>
                        <m:t>if</m:t>
                      </m:r>
                      <m:r>
                        <a:rPr kumimoji="0" lang="en-US" altLang="zh-CN" sz="2400" b="0" i="1" smtClean="0">
                          <a:latin typeface="Cambria Math" panose="02040503050406030204" pitchFamily="18" charset="0"/>
                        </a:rPr>
                        <m:t> </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=0)</m:t>
                      </m:r>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63146" y="1686931"/>
                <a:ext cx="8229600" cy="3309603"/>
              </a:xfrm>
              <a:prstGeom prst="rect">
                <a:avLst/>
              </a:prstGeom>
              <a:blipFill rotWithShape="0">
                <a:blip r:embed="rId2"/>
                <a:stretch>
                  <a:fillRect l="-1185" t="-20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047252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556791"/>
                <a:ext cx="8507289" cy="5164683"/>
              </a:xfrm>
            </p:spPr>
            <p:txBody>
              <a:bodyPr/>
              <a:lstStyle/>
              <a:p>
                <a:pPr marL="0" indent="0">
                  <a:buNone/>
                </a:pPr>
                <a:r>
                  <a:rPr lang="zh-CN" altLang="en-US" sz="2400" dirty="0"/>
                  <a:t>传统滑模控制：</a:t>
                </a:r>
                <a:endParaRPr lang="en-US" altLang="zh-CN" sz="2400" dirty="0"/>
              </a:p>
              <a:p>
                <a:r>
                  <a:rPr lang="zh-CN" altLang="en-US" sz="2400" dirty="0"/>
                  <a:t>不连续的控制量显式地出现在滑模变量的一阶导数</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𝑠</m:t>
                        </m:r>
                      </m:e>
                    </m:acc>
                  </m:oMath>
                </a14:m>
                <a:r>
                  <a:rPr lang="zh-CN" altLang="en-US" sz="2400" dirty="0"/>
                  <a:t>中</a:t>
                </a:r>
                <a:r>
                  <a:rPr lang="en-US" altLang="zh-CN" sz="2400" dirty="0"/>
                  <a:t>,</a:t>
                </a:r>
                <a:r>
                  <a:rPr lang="zh-CN" altLang="en-US" sz="2400" dirty="0"/>
                  <a:t>即</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oMath>
                </a14:m>
                <a:r>
                  <a:rPr lang="zh-CN" altLang="en-US" sz="2400" dirty="0"/>
                  <a:t>是不连续的</a:t>
                </a:r>
                <a:endParaRPr lang="en-US" altLang="zh-CN" sz="2400" dirty="0"/>
              </a:p>
              <a:p>
                <a:r>
                  <a:rPr lang="zh-CN" altLang="en-US" sz="2400" dirty="0"/>
                  <a:t>由于未建模动态和非理想的切换特性，导致存在抖振，它在实际应用中是有害的</a:t>
                </a:r>
                <a:endParaRPr lang="en-US" altLang="zh-CN" sz="2400" dirty="0"/>
              </a:p>
              <a:p>
                <a:r>
                  <a:rPr lang="zh-CN" altLang="en-US" sz="2400" dirty="0"/>
                  <a:t>只有在系统关于滑模变量</a:t>
                </a:r>
                <a:r>
                  <a:rPr lang="en-US" altLang="zh-CN" sz="2400" dirty="0"/>
                  <a:t>s</a:t>
                </a:r>
                <a:r>
                  <a:rPr lang="zh-CN" altLang="en-US" sz="2400" dirty="0"/>
                  <a:t>的相对阶是</a:t>
                </a:r>
                <a:r>
                  <a:rPr lang="en-US" altLang="zh-CN" sz="2400" dirty="0"/>
                  <a:t>1</a:t>
                </a:r>
                <a:r>
                  <a:rPr lang="zh-CN" altLang="en-US" sz="2400" dirty="0"/>
                  <a:t>的时候才能用，即控制量</a:t>
                </a:r>
                <a14:m>
                  <m:oMath xmlns:m="http://schemas.openxmlformats.org/officeDocument/2006/math">
                    <m:r>
                      <a:rPr lang="en-US" altLang="zh-CN" sz="2400" b="0" i="1" smtClean="0">
                        <a:latin typeface="Cambria Math" panose="02040503050406030204" pitchFamily="18" charset="0"/>
                      </a:rPr>
                      <m:t>𝑢</m:t>
                    </m:r>
                  </m:oMath>
                </a14:m>
                <a:r>
                  <a:rPr lang="zh-CN" altLang="en-US" sz="2400" dirty="0"/>
                  <a:t>必须显式出现在</a:t>
                </a:r>
                <a14:m>
                  <m:oMath xmlns:m="http://schemas.openxmlformats.org/officeDocument/2006/math">
                    <m:r>
                      <a:rPr lang="en-US" altLang="zh-CN" sz="2400" b="0" i="1" smtClean="0">
                        <a:latin typeface="Cambria Math" panose="02040503050406030204" pitchFamily="18" charset="0"/>
                      </a:rPr>
                      <m:t>𝑠</m:t>
                    </m:r>
                  </m:oMath>
                </a14:m>
                <a:r>
                  <a:rPr lang="zh-CN" altLang="en-US" sz="2400" dirty="0"/>
                  <a:t>中，限制了滑模面的设计</a:t>
                </a:r>
                <a:endParaRPr lang="en-US" altLang="zh-CN" sz="2400" dirty="0"/>
              </a:p>
              <a:p>
                <a:r>
                  <a:rPr lang="zh-CN" altLang="en-US" sz="2400" dirty="0"/>
                  <a:t>连续近似化方法</a:t>
                </a:r>
                <a:r>
                  <a:rPr lang="en-US" altLang="zh-CN" sz="2400" dirty="0"/>
                  <a:t>(</a:t>
                </a:r>
                <a:r>
                  <a:rPr lang="zh-CN" altLang="en-US" sz="2400" dirty="0"/>
                  <a:t>如引入边界层</a:t>
                </a:r>
                <a:r>
                  <a:rPr lang="en-US" altLang="zh-CN" sz="2400" dirty="0"/>
                  <a:t>)</a:t>
                </a:r>
                <a:r>
                  <a:rPr lang="zh-CN" altLang="en-US" sz="2400" dirty="0"/>
                  <a:t>能抑制抖振，然而失去了不变性这个显著优点</a:t>
                </a:r>
                <a:endParaRPr lang="en-US" altLang="zh-CN" sz="2400" dirty="0"/>
              </a:p>
              <a:p>
                <a:pPr marL="0" indent="0">
                  <a:buNone/>
                </a:pPr>
                <a:r>
                  <a:rPr lang="en-US" altLang="zh-CN" sz="2400" dirty="0">
                    <a:latin typeface="Times New Roman" panose="02020603050405020304" pitchFamily="18" charset="0"/>
                    <a:cs typeface="Times New Roman" panose="02020603050405020304" pitchFamily="18" charset="0"/>
                  </a:rPr>
                  <a:t>    Levant</a:t>
                </a:r>
                <a:r>
                  <a:rPr lang="zh-CN" altLang="en-US" sz="2400" dirty="0"/>
                  <a:t>提出了高阶滑模的概念，高阶滑模保持了传统滑模的优点</a:t>
                </a:r>
                <a:r>
                  <a:rPr lang="en-US" altLang="zh-CN" sz="2400" dirty="0"/>
                  <a:t>(</a:t>
                </a:r>
                <a:r>
                  <a:rPr lang="zh-CN" altLang="en-US" sz="2400" dirty="0"/>
                  <a:t>如不变性</a:t>
                </a:r>
                <a:r>
                  <a:rPr lang="en-US" altLang="zh-CN" sz="2400" dirty="0"/>
                  <a:t>)</a:t>
                </a:r>
                <a:r>
                  <a:rPr lang="zh-CN" altLang="en-US" sz="2400" dirty="0"/>
                  <a:t>，抑制了抖振，消除了相对阶的限制和提高了控制精度。</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556791"/>
                <a:ext cx="8507289" cy="5164683"/>
              </a:xfrm>
              <a:blipFill>
                <a:blip r:embed="rId2"/>
                <a:stretch>
                  <a:fillRect l="-1074" t="-943" r="-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6981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700808"/>
                <a:ext cx="8507289" cy="4896544"/>
              </a:xfrm>
            </p:spPr>
            <p:txBody>
              <a:bodyPr/>
              <a:lstStyle/>
              <a:p>
                <a:r>
                  <a:rPr lang="zh-CN" altLang="en-US" sz="2400" dirty="0">
                    <a:latin typeface="Times New Roman" panose="02020603050405020304" pitchFamily="18" charset="0"/>
                    <a:cs typeface="Times New Roman" panose="02020603050405020304" pitchFamily="18" charset="0"/>
                  </a:rPr>
                  <a:t>滑动集定义：关于滑模面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400" b="0" i="1" dirty="0" smtClean="0">
                        <a:solidFill>
                          <a:srgbClr val="FF0000"/>
                        </a:solidFill>
                        <a:latin typeface="Cambria Math" panose="02040503050406030204" pitchFamily="18" charset="0"/>
                      </a:rPr>
                      <m:t>𝑟</m:t>
                    </m:r>
                  </m:oMath>
                </a14:m>
                <a:r>
                  <a:rPr lang="zh-CN" altLang="en-US" sz="2400" dirty="0">
                    <a:solidFill>
                      <a:srgbClr val="FF0000"/>
                    </a:solidFill>
                    <a:latin typeface="Times New Roman" panose="02020603050405020304" pitchFamily="18" charset="0"/>
                    <a:cs typeface="Times New Roman" panose="02020603050405020304" pitchFamily="18" charset="0"/>
                  </a:rPr>
                  <a:t>阶滑动集</a:t>
                </a:r>
                <a:r>
                  <a:rPr lang="zh-CN" altLang="en-US" sz="2400" dirty="0">
                    <a:latin typeface="Times New Roman" panose="02020603050405020304" pitchFamily="18" charset="0"/>
                    <a:cs typeface="Times New Roman" panose="02020603050405020304" pitchFamily="18" charset="0"/>
                  </a:rPr>
                  <a:t>由下述等式描述</a:t>
                </a:r>
                <a:endParaRPr lang="en-US" altLang="zh-CN" sz="2400"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𝑠</m:t>
                        </m:r>
                      </m:e>
                      <m:sup>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𝑟</m:t>
                            </m:r>
                            <m:r>
                              <a:rPr lang="en-US" altLang="zh-CN" sz="2400" b="0" i="1" smtClean="0">
                                <a:latin typeface="Cambria Math" panose="02040503050406030204" pitchFamily="18" charset="0"/>
                                <a:ea typeface="Cambria Math" panose="02040503050406030204" pitchFamily="18" charset="0"/>
                              </a:rPr>
                              <m:t>−1</m:t>
                            </m:r>
                          </m:e>
                        </m:d>
                      </m:sup>
                    </m:sSup>
                    <m:r>
                      <a:rPr lang="en-US" altLang="zh-CN" sz="2400" b="0" i="1" smtClean="0">
                        <a:latin typeface="Cambria Math" panose="02040503050406030204" pitchFamily="18" charset="0"/>
                        <a:ea typeface="Cambria Math" panose="02040503050406030204" pitchFamily="18" charset="0"/>
                      </a:rPr>
                      <m:t>=0</m:t>
                    </m:r>
                  </m:oMath>
                </a14:m>
                <a:r>
                  <a:rPr lang="en-US" altLang="zh-CN" sz="2400" b="0" dirty="0">
                    <a:latin typeface="Times New Roman" panose="02020603050405020304" pitchFamily="18" charset="0"/>
                    <a:ea typeface="Cambria Math" panose="02040503050406030204" pitchFamily="18" charset="0"/>
                    <a:cs typeface="Times New Roman" panose="02020603050405020304" pitchFamily="18" charset="0"/>
                  </a:rPr>
                  <a:t>             (1)</a:t>
                </a:r>
              </a:p>
              <a:p>
                <a:pPr marL="0" indent="0">
                  <a:buNone/>
                </a:pPr>
                <a:r>
                  <a:rPr lang="zh-CN" altLang="en-US" sz="2400" dirty="0">
                    <a:latin typeface="Times New Roman" panose="02020603050405020304" pitchFamily="18" charset="0"/>
                    <a:cs typeface="Times New Roman" panose="02020603050405020304" pitchFamily="18" charset="0"/>
                  </a:rPr>
                  <a:t>上式构成了动态系统状态的</a:t>
                </a:r>
                <a14:m>
                  <m:oMath xmlns:m="http://schemas.openxmlformats.org/officeDocument/2006/math">
                    <m:r>
                      <a:rPr lang="en-US" altLang="zh-CN" sz="2400" b="0" i="1"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维约束条件。</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高阶滑模定义</a:t>
                </a:r>
                <a:r>
                  <a:rPr lang="en-US" altLang="zh-CN" sz="2400" dirty="0">
                    <a:latin typeface="Times New Roman" panose="02020603050405020304" pitchFamily="18" charset="0"/>
                    <a:cs typeface="Times New Roman" panose="02020603050405020304" pitchFamily="18" charset="0"/>
                  </a:rPr>
                  <a:t>(1996,Levant</a:t>
                </a:r>
                <a:r>
                  <a:rPr lang="zh-CN" altLang="en-US" sz="2400" dirty="0">
                    <a:latin typeface="Times New Roman" panose="02020603050405020304" pitchFamily="18" charset="0"/>
                    <a:cs typeface="Times New Roman" panose="02020603050405020304" pitchFamily="18" charset="0"/>
                  </a:rPr>
                  <a:t>和</a:t>
                </a:r>
                <a:r>
                  <a:rPr lang="en-US" altLang="zh-CN" sz="2400" dirty="0" err="1">
                    <a:latin typeface="Times New Roman" panose="02020603050405020304" pitchFamily="18" charset="0"/>
                    <a:cs typeface="Times New Roman" panose="02020603050405020304" pitchFamily="18" charset="0"/>
                  </a:rPr>
                  <a:t>Firdman</a:t>
                </a:r>
                <a:r>
                  <a:rPr lang="en-US" altLang="zh-CN" sz="2400" dirty="0">
                    <a:latin typeface="Times New Roman" panose="02020603050405020304" pitchFamily="18" charset="0"/>
                    <a:cs typeface="Times New Roman" panose="02020603050405020304" pitchFamily="18" charset="0"/>
                  </a:rPr>
                  <a:t>):</a:t>
                </a:r>
              </a:p>
              <a:p>
                <a:pPr marL="0" indent="0">
                  <a:buNone/>
                </a:pP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阶滑动集（</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）非空，且假设它是</a:t>
                </a:r>
                <a:r>
                  <a:rPr lang="en-US" altLang="zh-CN" sz="2400" dirty="0" err="1">
                    <a:latin typeface="Times New Roman" panose="02020603050405020304" pitchFamily="18" charset="0"/>
                    <a:cs typeface="Times New Roman" panose="02020603050405020304" pitchFamily="18" charset="0"/>
                  </a:rPr>
                  <a:t>Filippov</a:t>
                </a:r>
                <a:r>
                  <a:rPr lang="zh-CN" altLang="en-US" sz="2400" dirty="0">
                    <a:latin typeface="Times New Roman" panose="02020603050405020304" pitchFamily="18" charset="0"/>
                    <a:cs typeface="Times New Roman" panose="02020603050405020304" pitchFamily="18" charset="0"/>
                  </a:rPr>
                  <a:t>意义下局部积分集</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它由不连续动态系统的</a:t>
                </a:r>
                <a:r>
                  <a:rPr lang="en-US" altLang="zh-CN" sz="2400" dirty="0" err="1">
                    <a:latin typeface="Times New Roman" panose="02020603050405020304" pitchFamily="18" charset="0"/>
                    <a:cs typeface="Times New Roman" panose="02020603050405020304" pitchFamily="18" charset="0"/>
                  </a:rPr>
                  <a:t>Filippov</a:t>
                </a:r>
                <a:r>
                  <a:rPr lang="zh-CN" altLang="en-US" sz="2400" dirty="0">
                    <a:latin typeface="Times New Roman" panose="02020603050405020304" pitchFamily="18" charset="0"/>
                    <a:cs typeface="Times New Roman" panose="02020603050405020304" pitchFamily="18" charset="0"/>
                  </a:rPr>
                  <a:t>轨迹组成</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，那么，满足</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的相关运动称为关于滑模面</a:t>
                </a:r>
                <a14:m>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𝑡</m:t>
                    </m:r>
                    <m:r>
                      <a:rPr lang="en-US" altLang="zh-CN" sz="2400" i="1" dirty="0">
                        <a:latin typeface="Cambria Math" panose="02040503050406030204" pitchFamily="18" charset="0"/>
                      </a:rPr>
                      <m:t>, </m:t>
                    </m:r>
                    <m:r>
                      <a:rPr lang="en-US" altLang="zh-CN" sz="2400" b="1" i="0" dirty="0">
                        <a:latin typeface="Cambria Math" panose="02040503050406030204" pitchFamily="18" charset="0"/>
                      </a:rPr>
                      <m:t>𝐱</m:t>
                    </m:r>
                    <m:r>
                      <a:rPr lang="en-US" altLang="zh-CN" sz="2400" i="1" dirty="0">
                        <a:latin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 0</a:t>
                </a:r>
                <a:r>
                  <a:rPr lang="zh-CN" altLang="en-US" sz="24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latin typeface="Times New Roman" panose="02020603050405020304" pitchFamily="18" charset="0"/>
                    <a:cs typeface="Times New Roman" panose="02020603050405020304" pitchFamily="18" charset="0"/>
                  </a:rPr>
                  <a:t>阶滑模”</a:t>
                </a:r>
                <a:endParaRPr lang="en-US" altLang="zh-CN" sz="2400" dirty="0">
                  <a:latin typeface="Times New Roman" panose="02020603050405020304" pitchFamily="18" charset="0"/>
                  <a:cs typeface="Times New Roman" panose="02020603050405020304" pitchFamily="18" charset="0"/>
                </a:endParaRPr>
              </a:p>
              <a:p>
                <a:endParaRPr lang="zh-CN" altLang="en-US" dirty="0"/>
              </a:p>
              <a:p>
                <a:endParaRPr lang="zh-CN" altLang="en-US"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700808"/>
                <a:ext cx="8507289" cy="4896544"/>
              </a:xfrm>
              <a:blipFill rotWithShape="0">
                <a:blip r:embed="rId2"/>
                <a:stretch>
                  <a:fillRect l="-1074" t="-1370" r="-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6112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660165"/>
                <a:ext cx="8640960" cy="1152128"/>
              </a:xfrm>
            </p:spPr>
            <p:txBody>
              <a:bodyPr/>
              <a:lstStyle/>
              <a:p>
                <a:r>
                  <a:rPr lang="zh-CN" altLang="en-US" dirty="0"/>
                  <a:t>当且仅当系统轨迹位于状态空间中</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a:t>和</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𝑠</m:t>
                        </m:r>
                      </m:e>
                    </m:acc>
                    <m:r>
                      <a:rPr lang="en-US" altLang="zh-CN" b="0" i="1" dirty="0" smtClean="0">
                        <a:latin typeface="Cambria Math" panose="02040503050406030204" pitchFamily="18" charset="0"/>
                      </a:rPr>
                      <m:t>=0</m:t>
                    </m:r>
                  </m:oMath>
                </a14:m>
                <a:r>
                  <a:rPr lang="zh-CN" altLang="en-US" dirty="0"/>
                  <a:t>的交界处时，系统具有二阶滑模动态。</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660165"/>
                <a:ext cx="8640960" cy="1152128"/>
              </a:xfrm>
              <a:blipFill rotWithShape="0">
                <a:blip r:embed="rId2"/>
                <a:stretch>
                  <a:fillRect l="-1270" t="-6349" r="-776"/>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1403648" y="2894851"/>
            <a:ext cx="5400675" cy="3267075"/>
          </a:xfrm>
          <a:prstGeom prst="rect">
            <a:avLst/>
          </a:prstGeom>
        </p:spPr>
      </p:pic>
      <p:sp>
        <p:nvSpPr>
          <p:cNvPr id="8" name="文本框 7"/>
          <p:cNvSpPr txBox="1"/>
          <p:nvPr/>
        </p:nvSpPr>
        <p:spPr>
          <a:xfrm>
            <a:off x="5629963" y="5638706"/>
            <a:ext cx="2348720" cy="523220"/>
          </a:xfrm>
          <a:prstGeom prst="rect">
            <a:avLst/>
          </a:prstGeom>
          <a:noFill/>
        </p:spPr>
        <p:txBody>
          <a:bodyPr wrap="none" rtlCol="0">
            <a:spAutoFit/>
          </a:bodyPr>
          <a:lstStyle/>
          <a:p>
            <a:r>
              <a:rPr lang="zh-CN" altLang="en-US" dirty="0"/>
              <a:t>二阶滑模轨迹</a:t>
            </a:r>
          </a:p>
        </p:txBody>
      </p:sp>
    </p:spTree>
    <p:extLst>
      <p:ext uri="{BB962C8B-B14F-4D97-AF65-F5344CB8AC3E}">
        <p14:creationId xmlns:p14="http://schemas.microsoft.com/office/powerpoint/2010/main" val="2750027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106</a:t>
            </a:fld>
            <a:endParaRPr lang="en-US" altLang="zh-CN"/>
          </a:p>
        </p:txBody>
      </p:sp>
      <p:sp>
        <p:nvSpPr>
          <p:cNvPr id="6" name="内容占位符 5"/>
          <p:cNvSpPr>
            <a:spLocks noGrp="1"/>
          </p:cNvSpPr>
          <p:nvPr>
            <p:ph sz="half" idx="1"/>
          </p:nvPr>
        </p:nvSpPr>
        <p:spPr>
          <a:xfrm>
            <a:off x="107504" y="1660164"/>
            <a:ext cx="8640960" cy="3929076"/>
          </a:xfrm>
        </p:spPr>
        <p:txBody>
          <a:bodyPr/>
          <a:lstStyle/>
          <a:p>
            <a:pPr>
              <a:buFont typeface="Wingdings" panose="05000000000000000000" pitchFamily="2" charset="2"/>
              <a:buChar char="n"/>
            </a:pPr>
            <a:r>
              <a:rPr lang="zh-CN" altLang="en-US" sz="2400" dirty="0"/>
              <a:t>二阶滑模控制：目前应用最广泛的高阶滑模控制方法，因为它的控制器结构简单且所需要的信息不多</a:t>
            </a:r>
          </a:p>
          <a:p>
            <a:pPr>
              <a:buFont typeface="Wingdings" panose="05000000000000000000" pitchFamily="2" charset="2"/>
              <a:buChar char="n"/>
            </a:pPr>
            <a:r>
              <a:rPr lang="zh-CN" altLang="en-US" sz="2400" dirty="0"/>
              <a:t>四种常用算法：</a:t>
            </a:r>
            <a:endParaRPr lang="en-US" altLang="zh-CN" sz="2400" dirty="0"/>
          </a:p>
          <a:p>
            <a:r>
              <a:rPr lang="en-US" altLang="zh-CN" sz="2400" dirty="0">
                <a:latin typeface="Times New Roman" panose="02020603050405020304" pitchFamily="18" charset="0"/>
                <a:cs typeface="Times New Roman" panose="02020603050405020304" pitchFamily="18" charset="0"/>
              </a:rPr>
              <a:t>Twisting(</a:t>
            </a:r>
            <a:r>
              <a:rPr lang="zh-CN" altLang="en-US" sz="2400" dirty="0">
                <a:latin typeface="Times New Roman" panose="02020603050405020304" pitchFamily="18" charset="0"/>
                <a:cs typeface="Times New Roman" panose="02020603050405020304" pitchFamily="18" charset="0"/>
              </a:rPr>
              <a:t>螺旋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Sub-Optimal(</a:t>
            </a:r>
            <a:r>
              <a:rPr lang="zh-CN" altLang="en-US" sz="2400" dirty="0">
                <a:latin typeface="Times New Roman" panose="02020603050405020304" pitchFamily="18" charset="0"/>
                <a:cs typeface="Times New Roman" panose="02020603050405020304" pitchFamily="18" charset="0"/>
              </a:rPr>
              <a:t>次优</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p>
          <a:p>
            <a:r>
              <a:rPr lang="en-US" altLang="zh-CN" sz="2400" dirty="0">
                <a:latin typeface="Times New Roman" panose="02020603050405020304" pitchFamily="18" charset="0"/>
                <a:cs typeface="Times New Roman" panose="02020603050405020304" pitchFamily="18" charset="0"/>
              </a:rPr>
              <a:t>Prescribed Convergence Law(</a:t>
            </a:r>
            <a:r>
              <a:rPr lang="zh-CN" altLang="en-US" sz="2400" dirty="0">
                <a:latin typeface="Times New Roman" panose="02020603050405020304" pitchFamily="18" charset="0"/>
                <a:cs typeface="Times New Roman" panose="02020603050405020304" pitchFamily="18" charset="0"/>
              </a:rPr>
              <a:t>给定收敛律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Super-Twisting(</a:t>
            </a:r>
            <a:r>
              <a:rPr lang="zh-CN" altLang="en-US" sz="2400" dirty="0">
                <a:latin typeface="Times New Roman" panose="02020603050405020304" pitchFamily="18" charset="0"/>
                <a:cs typeface="Times New Roman" panose="02020603050405020304" pitchFamily="18" charset="0"/>
              </a:rPr>
              <a:t>超螺旋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dirty="0"/>
          </a:p>
          <a:p>
            <a:pPr marL="0" indent="0">
              <a:buNone/>
            </a:pPr>
            <a:r>
              <a:rPr lang="zh-CN" altLang="en-US" dirty="0"/>
              <a:t>二阶滑模使得控制量在时间上是本质连续的，这样既能有效减小系统抖振，又不以牺牲控制器的鲁棒性为代价</a:t>
            </a:r>
          </a:p>
        </p:txBody>
      </p:sp>
    </p:spTree>
    <p:extLst>
      <p:ext uri="{BB962C8B-B14F-4D97-AF65-F5344CB8AC3E}">
        <p14:creationId xmlns:p14="http://schemas.microsoft.com/office/powerpoint/2010/main" val="794508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48480"/>
                <a:ext cx="8856985" cy="1996544"/>
              </a:xfrm>
            </p:spPr>
            <p:txBody>
              <a:bodyPr/>
              <a:lstStyle/>
              <a:p>
                <a:pPr>
                  <a:buFont typeface="Wingdings" panose="05000000000000000000" pitchFamily="2" charset="2"/>
                  <a:buChar char="n"/>
                </a:pPr>
                <a:r>
                  <a:rPr lang="zh-CN" altLang="en-US" sz="2400" dirty="0"/>
                  <a:t>考虑单输入动态系统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𝒂</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𝒔</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𝑛</m:t>
                          </m:r>
                        </m:sup>
                      </m:sSup>
                    </m:oMath>
                  </m:oMathPara>
                </a14:m>
                <a:endParaRPr lang="en-US" altLang="zh-CN" sz="2400" dirty="0"/>
              </a:p>
              <a:p>
                <a:pPr marL="0" indent="0">
                  <a:buNone/>
                </a:pPr>
                <a14:m>
                  <m:oMath xmlns:m="http://schemas.openxmlformats.org/officeDocument/2006/math">
                    <m:r>
                      <a:rPr lang="en-US" altLang="zh-CN" sz="2400" b="1" i="1">
                        <a:latin typeface="Cambria Math" panose="02040503050406030204" pitchFamily="18" charset="0"/>
                      </a:rPr>
                      <m:t>𝒔</m:t>
                    </m:r>
                    <m:r>
                      <a:rPr lang="en-US" altLang="zh-CN" sz="2400" i="1">
                        <a:latin typeface="Cambria Math" panose="02040503050406030204" pitchFamily="18" charset="0"/>
                      </a:rPr>
                      <m:t>=</m:t>
                    </m:r>
                    <m:r>
                      <a:rPr lang="en-US" altLang="zh-CN" sz="2400" b="1"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为滑模面，控制目标是使系统在有限时间内到达滑模面，并具有二阶滑动模态，即在有限时间内到达下述流形：</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i="1">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b="1" i="1">
                              <a:latin typeface="Cambria Math" panose="02040503050406030204" pitchFamily="18" charset="0"/>
                            </a:rPr>
                            <m:t>𝒔</m:t>
                          </m:r>
                        </m:e>
                      </m:acc>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1">
                              <a:latin typeface="Cambria Math" panose="02040503050406030204" pitchFamily="18" charset="0"/>
                            </a:rPr>
                            <m:t>𝐱</m:t>
                          </m:r>
                        </m:e>
                      </m:d>
                      <m:r>
                        <a:rPr lang="en-US" altLang="zh-CN" sz="2400" b="1" i="1">
                          <a:latin typeface="Cambria Math" panose="02040503050406030204" pitchFamily="18" charset="0"/>
                        </a:rPr>
                        <m:t>=</m:t>
                      </m:r>
                      <m:r>
                        <a:rPr lang="en-US" altLang="zh-CN" sz="2400" i="1">
                          <a:latin typeface="Cambria Math" panose="02040503050406030204" pitchFamily="18" charset="0"/>
                        </a:rPr>
                        <m:t>0</m:t>
                      </m:r>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48480"/>
                <a:ext cx="8856985" cy="1996544"/>
              </a:xfrm>
              <a:blipFill rotWithShape="0">
                <a:blip r:embed="rId2"/>
                <a:stretch>
                  <a:fillRect l="-1101" t="-2439" r="-4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107503" y="3669725"/>
                <a:ext cx="8640960" cy="14848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引入虚拟变量</a:t>
                </a:r>
                <a14:m>
                  <m:oMath xmlns:m="http://schemas.openxmlformats.org/officeDocument/2006/math">
                    <m:sSub>
                      <m:sSubPr>
                        <m:ctrlPr>
                          <a:rPr kumimoji="0" lang="en-US" altLang="zh-CN" sz="2400" b="0" i="1" smtClean="0">
                            <a:latin typeface="Cambria Math" panose="02040503050406030204" pitchFamily="18" charset="0"/>
                          </a:rPr>
                        </m:ctrlPr>
                      </m:sSubPr>
                      <m:e>
                        <m:r>
                          <m:rPr>
                            <m:sty m:val="p"/>
                          </m:rPr>
                          <a:rPr kumimoji="0" lang="en-US" altLang="zh-CN" sz="2400" b="0" i="1">
                            <a:latin typeface="Cambria Math" panose="02040503050406030204" pitchFamily="18" charset="0"/>
                          </a:rPr>
                          <m:t>x</m:t>
                        </m:r>
                      </m:e>
                      <m:sub>
                        <m:r>
                          <a:rPr kumimoji="0" lang="en-US" altLang="zh-CN" sz="2400" b="0" i="1" smtClean="0">
                            <a:latin typeface="Cambria Math" panose="02040503050406030204" pitchFamily="18" charset="0"/>
                          </a:rPr>
                          <m:t>𝑛</m:t>
                        </m:r>
                        <m:r>
                          <a:rPr kumimoji="0" lang="en-US" altLang="zh-CN" sz="2400" b="0" i="1" smtClean="0">
                            <a:latin typeface="Cambria Math" panose="02040503050406030204" pitchFamily="18" charset="0"/>
                          </a:rPr>
                          <m:t>+1</m:t>
                        </m:r>
                      </m:sub>
                    </m:sSub>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𝑡</m:t>
                    </m:r>
                  </m:oMath>
                </a14:m>
                <a:r>
                  <a:rPr kumimoji="0" lang="en-US" altLang="zh-CN" sz="2400" b="0" dirty="0"/>
                  <a:t>,</a:t>
                </a:r>
                <a:r>
                  <a:rPr kumimoji="0" lang="zh-CN" altLang="en-US" sz="2400" b="0" dirty="0"/>
                  <a:t>记</a:t>
                </a:r>
                <a14:m>
                  <m:oMath xmlns:m="http://schemas.openxmlformats.org/officeDocument/2006/math">
                    <m:sSub>
                      <m:sSubPr>
                        <m:ctrlPr>
                          <a:rPr kumimoji="0" lang="en-US" altLang="zh-CN" sz="2400" b="0" i="1" smtClean="0">
                            <a:latin typeface="Cambria Math" panose="02040503050406030204" pitchFamily="18" charset="0"/>
                          </a:rPr>
                        </m:ctrlPr>
                      </m:sSubPr>
                      <m:e>
                        <m:r>
                          <a:rPr kumimoji="0" lang="en-US" altLang="zh-CN" sz="2400" b="1" i="1" smtClean="0">
                            <a:latin typeface="Cambria Math" panose="02040503050406030204" pitchFamily="18" charset="0"/>
                          </a:rPr>
                          <m:t>𝒂</m:t>
                        </m:r>
                      </m:e>
                      <m:sub>
                        <m:r>
                          <a:rPr kumimoji="0" lang="en-US" altLang="zh-CN" sz="2400" b="0" i="1" smtClean="0">
                            <a:latin typeface="Cambria Math" panose="02040503050406030204" pitchFamily="18" charset="0"/>
                          </a:rPr>
                          <m:t>𝑒</m:t>
                        </m:r>
                      </m:sub>
                    </m:sSub>
                    <m:r>
                      <a:rPr kumimoji="0" lang="en-US" altLang="zh-CN" sz="2400" b="0" i="1" smtClean="0">
                        <a:latin typeface="Cambria Math" panose="02040503050406030204" pitchFamily="18" charset="0"/>
                      </a:rPr>
                      <m:t>=</m:t>
                    </m:r>
                    <m:sSup>
                      <m:sSupPr>
                        <m:ctrlPr>
                          <a:rPr kumimoji="0" lang="en-US" altLang="zh-CN" sz="2400" b="0" i="1" smtClean="0">
                            <a:latin typeface="Cambria Math" panose="02040503050406030204" pitchFamily="18" charset="0"/>
                          </a:rPr>
                        </m:ctrlPr>
                      </m:sSupPr>
                      <m:e>
                        <m:d>
                          <m:dPr>
                            <m:ctrlPr>
                              <a:rPr kumimoji="0" lang="en-US" altLang="zh-CN" sz="2400" b="0" i="1" smtClean="0">
                                <a:latin typeface="Cambria Math" panose="02040503050406030204" pitchFamily="18" charset="0"/>
                              </a:rPr>
                            </m:ctrlPr>
                          </m:dPr>
                          <m:e>
                            <m:sSup>
                              <m:sSupPr>
                                <m:ctrlPr>
                                  <a:rPr kumimoji="0" lang="en-US" altLang="zh-CN" sz="2400" b="0" i="1" smtClean="0">
                                    <a:latin typeface="Cambria Math" panose="02040503050406030204" pitchFamily="18" charset="0"/>
                                  </a:rPr>
                                </m:ctrlPr>
                              </m:sSupPr>
                              <m:e>
                                <m:r>
                                  <a:rPr kumimoji="0" lang="en-US" altLang="zh-CN" sz="2400" b="1" i="1" smtClean="0">
                                    <a:latin typeface="Cambria Math" panose="02040503050406030204" pitchFamily="18" charset="0"/>
                                  </a:rPr>
                                  <m:t>𝒂</m:t>
                                </m:r>
                              </m:e>
                              <m:sup>
                                <m:r>
                                  <a:rPr kumimoji="0" lang="en-US" altLang="zh-CN" sz="2400" b="0" i="1" smtClean="0">
                                    <a:latin typeface="Cambria Math" panose="02040503050406030204" pitchFamily="18" charset="0"/>
                                  </a:rPr>
                                  <m:t>𝑇</m:t>
                                </m:r>
                              </m:sup>
                            </m:sSup>
                            <m:r>
                              <a:rPr kumimoji="0" lang="en-US" altLang="zh-CN" sz="2400" b="0" i="1" smtClean="0">
                                <a:latin typeface="Cambria Math" panose="02040503050406030204" pitchFamily="18" charset="0"/>
                              </a:rPr>
                              <m:t>,1</m:t>
                            </m:r>
                          </m:e>
                        </m:d>
                      </m:e>
                      <m:sup>
                        <m:r>
                          <a:rPr kumimoji="0" lang="en-US" altLang="zh-CN" sz="2400" b="0" i="1" smtClean="0">
                            <a:latin typeface="Cambria Math" panose="02040503050406030204" pitchFamily="18" charset="0"/>
                          </a:rPr>
                          <m:t>𝑇</m:t>
                        </m:r>
                      </m:sup>
                    </m:sSup>
                    <m:r>
                      <a:rPr kumimoji="0" lang="en-US" altLang="zh-CN" sz="2400" b="0" i="1" smtClean="0">
                        <a:latin typeface="Cambria Math" panose="02040503050406030204" pitchFamily="18" charset="0"/>
                      </a:rPr>
                      <m:t>,</m:t>
                    </m:r>
                    <m:sSub>
                      <m:sSubPr>
                        <m:ctrlPr>
                          <a:rPr kumimoji="0" lang="en-US" altLang="zh-CN" sz="2400" b="0" i="1">
                            <a:latin typeface="Cambria Math" panose="02040503050406030204" pitchFamily="18" charset="0"/>
                          </a:rPr>
                        </m:ctrlPr>
                      </m:sSubPr>
                      <m:e>
                        <m:r>
                          <a:rPr kumimoji="0" lang="en-US" altLang="zh-CN" sz="2400" b="1" i="1" smtClean="0">
                            <a:latin typeface="Cambria Math" panose="02040503050406030204" pitchFamily="18" charset="0"/>
                          </a:rPr>
                          <m:t>𝒃</m:t>
                        </m:r>
                      </m:e>
                      <m:sub>
                        <m:r>
                          <a:rPr kumimoji="0" lang="en-US" altLang="zh-CN" sz="2400" b="0" i="1">
                            <a:latin typeface="Cambria Math" panose="02040503050406030204" pitchFamily="18" charset="0"/>
                          </a:rPr>
                          <m:t>𝑒</m:t>
                        </m:r>
                      </m:sub>
                    </m:sSub>
                    <m:r>
                      <a:rPr kumimoji="0" lang="en-US" altLang="zh-CN" sz="2400" b="0" i="1">
                        <a:latin typeface="Cambria Math" panose="02040503050406030204" pitchFamily="18" charset="0"/>
                      </a:rPr>
                      <m:t>=</m:t>
                    </m:r>
                    <m:sSup>
                      <m:sSupPr>
                        <m:ctrlPr>
                          <a:rPr kumimoji="0" lang="en-US" altLang="zh-CN" sz="2400" b="0" i="1" smtClean="0">
                            <a:latin typeface="Cambria Math" panose="02040503050406030204" pitchFamily="18" charset="0"/>
                          </a:rPr>
                        </m:ctrlPr>
                      </m:sSupPr>
                      <m:e>
                        <m:d>
                          <m:dPr>
                            <m:ctrlPr>
                              <a:rPr kumimoji="0" lang="en-US" altLang="zh-CN" sz="2400" b="0" i="1">
                                <a:latin typeface="Cambria Math" panose="02040503050406030204" pitchFamily="18" charset="0"/>
                              </a:rPr>
                            </m:ctrlPr>
                          </m:dPr>
                          <m:e>
                            <m:sSup>
                              <m:sSupPr>
                                <m:ctrlPr>
                                  <a:rPr kumimoji="0" lang="en-US" altLang="zh-CN" sz="2400" b="0" i="1">
                                    <a:latin typeface="Cambria Math" panose="02040503050406030204" pitchFamily="18" charset="0"/>
                                  </a:rPr>
                                </m:ctrlPr>
                              </m:sSupPr>
                              <m:e>
                                <m:r>
                                  <a:rPr kumimoji="0" lang="en-US" altLang="zh-CN" sz="2400" b="1" i="1" smtClean="0">
                                    <a:latin typeface="Cambria Math" panose="02040503050406030204" pitchFamily="18" charset="0"/>
                                  </a:rPr>
                                  <m:t>𝒃</m:t>
                                </m:r>
                              </m:e>
                              <m:sup>
                                <m:r>
                                  <a:rPr kumimoji="0" lang="en-US" altLang="zh-CN" sz="2400" b="0" i="1">
                                    <a:latin typeface="Cambria Math" panose="02040503050406030204" pitchFamily="18" charset="0"/>
                                  </a:rPr>
                                  <m:t>𝑇</m:t>
                                </m:r>
                              </m:sup>
                            </m:sSup>
                            <m:r>
                              <a:rPr kumimoji="0" lang="en-US" altLang="zh-CN" sz="2400" b="0" i="1">
                                <a:latin typeface="Cambria Math" panose="02040503050406030204" pitchFamily="18" charset="0"/>
                              </a:rPr>
                              <m:t>,</m:t>
                            </m:r>
                            <m:r>
                              <a:rPr kumimoji="0" lang="en-US" altLang="zh-CN" sz="2400" b="0" i="1" smtClean="0">
                                <a:latin typeface="Cambria Math" panose="02040503050406030204" pitchFamily="18" charset="0"/>
                              </a:rPr>
                              <m:t>0</m:t>
                            </m:r>
                          </m:e>
                        </m:d>
                      </m:e>
                      <m:sup>
                        <m:r>
                          <a:rPr kumimoji="0" lang="en-US" altLang="zh-CN" sz="2400" b="0" i="1">
                            <a:latin typeface="Cambria Math" panose="02040503050406030204" pitchFamily="18" charset="0"/>
                          </a:rPr>
                          <m:t>𝑇</m:t>
                        </m:r>
                      </m:sup>
                    </m:sSup>
                    <m:r>
                      <a:rPr kumimoji="0" lang="en-US" altLang="zh-CN" sz="2400" b="0" i="1" smtClean="0">
                        <a:latin typeface="Cambria Math" panose="02040503050406030204" pitchFamily="18" charset="0"/>
                      </a:rPr>
                      <m:t>,</m:t>
                    </m:r>
                    <m:sSub>
                      <m:sSubPr>
                        <m:ctrlPr>
                          <a:rPr kumimoji="0" lang="en-US" altLang="zh-CN" sz="2400" b="0" i="1" smtClean="0">
                            <a:latin typeface="Cambria Math" panose="02040503050406030204" pitchFamily="18" charset="0"/>
                          </a:rPr>
                        </m:ctrlPr>
                      </m:sSubPr>
                      <m:e>
                        <m:r>
                          <a:rPr kumimoji="0" lang="en-US" altLang="zh-CN" sz="2400" b="1" i="0" smtClean="0">
                            <a:latin typeface="Cambria Math" panose="02040503050406030204" pitchFamily="18" charset="0"/>
                          </a:rPr>
                          <m:t>𝐱</m:t>
                        </m:r>
                      </m:e>
                      <m:sub>
                        <m:r>
                          <a:rPr kumimoji="0" lang="en-US" altLang="zh-CN" sz="2400" b="1" i="1" smtClean="0">
                            <a:latin typeface="Cambria Math" panose="02040503050406030204" pitchFamily="18" charset="0"/>
                          </a:rPr>
                          <m:t>𝒆</m:t>
                        </m:r>
                      </m:sub>
                    </m:sSub>
                    <m:r>
                      <a:rPr kumimoji="0" lang="en-US" altLang="zh-CN" sz="2400" b="0" i="1">
                        <a:latin typeface="Cambria Math" panose="02040503050406030204" pitchFamily="18" charset="0"/>
                      </a:rPr>
                      <m:t>=</m:t>
                    </m:r>
                    <m:sSup>
                      <m:sSupPr>
                        <m:ctrlPr>
                          <a:rPr kumimoji="0" lang="en-US" altLang="zh-CN" sz="2400" b="0" i="1">
                            <a:latin typeface="Cambria Math" panose="02040503050406030204" pitchFamily="18" charset="0"/>
                          </a:rPr>
                        </m:ctrlPr>
                      </m:sSupPr>
                      <m:e>
                        <m:d>
                          <m:dPr>
                            <m:ctrlPr>
                              <a:rPr kumimoji="0" lang="en-US" altLang="zh-CN" sz="2400" b="0" i="1">
                                <a:latin typeface="Cambria Math" panose="02040503050406030204" pitchFamily="18" charset="0"/>
                              </a:rPr>
                            </m:ctrlPr>
                          </m:dPr>
                          <m:e>
                            <m:sSup>
                              <m:sSupPr>
                                <m:ctrlPr>
                                  <a:rPr kumimoji="0" lang="en-US" altLang="zh-CN" sz="2400" b="0" i="1" smtClean="0">
                                    <a:latin typeface="Cambria Math" panose="02040503050406030204" pitchFamily="18" charset="0"/>
                                  </a:rPr>
                                </m:ctrlPr>
                              </m:sSupPr>
                              <m:e>
                                <m:r>
                                  <a:rPr kumimoji="0" lang="en-US" altLang="zh-CN" sz="2400" b="1" i="0" smtClean="0">
                                    <a:latin typeface="Cambria Math" panose="02040503050406030204" pitchFamily="18" charset="0"/>
                                  </a:rPr>
                                  <m:t>𝐱</m:t>
                                </m:r>
                              </m:e>
                              <m:sup>
                                <m:r>
                                  <a:rPr kumimoji="0" lang="en-US" altLang="zh-CN" sz="2400" b="0" i="1">
                                    <a:latin typeface="Cambria Math" panose="02040503050406030204" pitchFamily="18" charset="0"/>
                                  </a:rPr>
                                  <m:t>𝑇</m:t>
                                </m:r>
                              </m:sup>
                            </m:sSup>
                            <m:r>
                              <a:rPr kumimoji="0" lang="en-US" altLang="zh-CN" sz="2400" b="0" i="1">
                                <a:latin typeface="Cambria Math" panose="02040503050406030204" pitchFamily="18" charset="0"/>
                              </a:rPr>
                              <m:t>,</m:t>
                            </m:r>
                            <m:sSub>
                              <m:sSubPr>
                                <m:ctrlPr>
                                  <a:rPr kumimoji="0" lang="en-US" altLang="zh-CN" sz="2400" b="0" i="1">
                                    <a:latin typeface="Cambria Math" panose="02040503050406030204" pitchFamily="18" charset="0"/>
                                  </a:rPr>
                                </m:ctrlPr>
                              </m:sSubPr>
                              <m:e>
                                <m:r>
                                  <m:rPr>
                                    <m:sty m:val="p"/>
                                  </m:rPr>
                                  <a:rPr kumimoji="0" lang="en-US" altLang="zh-CN" sz="2400" b="0" i="1">
                                    <a:latin typeface="Cambria Math" panose="02040503050406030204" pitchFamily="18" charset="0"/>
                                  </a:rPr>
                                  <m:t>x</m:t>
                                </m:r>
                              </m:e>
                              <m:sub>
                                <m:r>
                                  <a:rPr kumimoji="0" lang="en-US" altLang="zh-CN" sz="2400" b="0" i="1">
                                    <a:latin typeface="Cambria Math" panose="02040503050406030204" pitchFamily="18" charset="0"/>
                                  </a:rPr>
                                  <m:t>𝑛</m:t>
                                </m:r>
                                <m:r>
                                  <a:rPr kumimoji="0" lang="en-US" altLang="zh-CN" sz="2400" b="0" i="1">
                                    <a:latin typeface="Cambria Math" panose="02040503050406030204" pitchFamily="18" charset="0"/>
                                  </a:rPr>
                                  <m:t>+1</m:t>
                                </m:r>
                              </m:sub>
                            </m:sSub>
                          </m:e>
                        </m:d>
                      </m:e>
                      <m:sup>
                        <m:r>
                          <a:rPr kumimoji="0" lang="en-US" altLang="zh-CN" sz="2400" b="0" i="1">
                            <a:latin typeface="Cambria Math" panose="02040503050406030204" pitchFamily="18" charset="0"/>
                          </a:rPr>
                          <m:t>𝑇</m:t>
                        </m:r>
                      </m:sup>
                    </m:sSup>
                  </m:oMath>
                </a14:m>
                <a:endParaRPr kumimoji="0" lang="en-US" altLang="zh-CN" b="0" dirty="0"/>
              </a:p>
              <a:p>
                <a:pPr marL="0" indent="0">
                  <a:buNone/>
                </a:pPr>
                <a:r>
                  <a:rPr kumimoji="0" lang="zh-CN" altLang="en-US" b="0" dirty="0"/>
                  <a:t>扩展系统：</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1" i="0" smtClean="0">
                                <a:latin typeface="Cambria Math" panose="02040503050406030204" pitchFamily="18" charset="0"/>
                              </a:rPr>
                              <m:t>𝐱</m:t>
                            </m:r>
                          </m:e>
                        </m:acc>
                      </m:e>
                      <m:sub>
                        <m:r>
                          <a:rPr lang="en-US" altLang="zh-CN" b="0" i="1" smtClean="0">
                            <a:latin typeface="Cambria Math" panose="02040503050406030204" pitchFamily="18" charset="0"/>
                          </a:rPr>
                          <m:t>𝑒</m:t>
                        </m:r>
                      </m:sub>
                    </m:sSub>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i="1">
                            <a:latin typeface="Cambria Math" panose="02040503050406030204" pitchFamily="18" charset="0"/>
                          </a:rPr>
                          <m:t>𝒂</m:t>
                        </m:r>
                      </m:e>
                      <m:sub>
                        <m:r>
                          <a:rPr kumimoji="0" lang="en-US" altLang="zh-CN" b="0" i="1">
                            <a:latin typeface="Cambria Math" panose="02040503050406030204" pitchFamily="18" charset="0"/>
                          </a:rPr>
                          <m:t>𝑒</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i="1">
                            <a:latin typeface="Cambria Math" panose="02040503050406030204" pitchFamily="18" charset="0"/>
                          </a:rPr>
                          <m:t>𝒃</m:t>
                        </m:r>
                      </m:e>
                      <m:sub>
                        <m:r>
                          <a:rPr kumimoji="0" lang="en-US" altLang="zh-CN" b="0" i="1">
                            <a:latin typeface="Cambria Math" panose="02040503050406030204" pitchFamily="18" charset="0"/>
                          </a:rPr>
                          <m:t>𝑒</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r>
                      <a:rPr lang="en-US" altLang="zh-CN" b="0" i="1">
                        <a:latin typeface="Cambria Math" panose="02040503050406030204" pitchFamily="18" charset="0"/>
                      </a:rPr>
                      <m:t>𝑢</m:t>
                    </m:r>
                    <m:r>
                      <a:rPr lang="en-US" altLang="zh-CN" b="0" i="1">
                        <a:latin typeface="Cambria Math" panose="02040503050406030204" pitchFamily="18" charset="0"/>
                      </a:rPr>
                      <m:t>,</m:t>
                    </m:r>
                    <m:r>
                      <a:rPr lang="en-US" altLang="zh-CN" i="1">
                        <a:latin typeface="Cambria Math" panose="02040503050406030204" pitchFamily="18" charset="0"/>
                      </a:rPr>
                      <m:t>𝒔</m:t>
                    </m:r>
                    <m:r>
                      <a:rPr lang="en-US" altLang="zh-CN" b="0" i="1">
                        <a:latin typeface="Cambria Math" panose="02040503050406030204" pitchFamily="18" charset="0"/>
                      </a:rPr>
                      <m:t>=</m:t>
                    </m:r>
                    <m:r>
                      <a:rPr lang="en-US" altLang="zh-CN" i="1">
                        <a:latin typeface="Cambria Math" panose="02040503050406030204" pitchFamily="18" charset="0"/>
                      </a:rPr>
                      <m:t>𝒔</m:t>
                    </m:r>
                    <m:d>
                      <m:dPr>
                        <m:ctrlPr>
                          <a:rPr lang="en-US" altLang="zh-CN" b="0" i="1">
                            <a:latin typeface="Cambria Math" panose="02040503050406030204" pitchFamily="18" charset="0"/>
                          </a:rPr>
                        </m:ctrlPr>
                      </m:dPr>
                      <m:e>
                        <m:r>
                          <a:rPr lang="en-US" altLang="zh-CN" b="0" i="1">
                            <a:latin typeface="Cambria Math" panose="02040503050406030204" pitchFamily="18" charset="0"/>
                          </a:rPr>
                          <m:t>𝑡</m:t>
                        </m:r>
                        <m:r>
                          <a:rPr lang="en-US" altLang="zh-CN" b="0" i="1">
                            <a:latin typeface="Cambria Math" panose="02040503050406030204" pitchFamily="18" charset="0"/>
                          </a:rPr>
                          <m:t>,</m:t>
                        </m:r>
                        <m:sSub>
                          <m:sSubPr>
                            <m:ctrlPr>
                              <a:rPr kumimoji="0" lang="en-US" altLang="zh-CN" b="0" i="1">
                                <a:latin typeface="Cambria Math" panose="02040503050406030204" pitchFamily="18" charset="0"/>
                              </a:rPr>
                            </m:ctrlPr>
                          </m:sSubPr>
                          <m:e>
                            <m:r>
                              <a:rPr kumimoji="0" lang="en-US" altLang="zh-CN">
                                <a:latin typeface="Cambria Math" panose="02040503050406030204" pitchFamily="18" charset="0"/>
                              </a:rPr>
                              <m:t>𝐱</m:t>
                            </m:r>
                          </m:e>
                          <m:sub>
                            <m:r>
                              <a:rPr kumimoji="0" lang="en-US" altLang="zh-CN" i="1">
                                <a:latin typeface="Cambria Math" panose="02040503050406030204" pitchFamily="18" charset="0"/>
                              </a:rPr>
                              <m:t>𝒆</m:t>
                            </m:r>
                          </m:sub>
                        </m:sSub>
                      </m:e>
                    </m:d>
                  </m:oMath>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107503" y="3669725"/>
                <a:ext cx="8640960" cy="1484818"/>
              </a:xfrm>
              <a:prstGeom prst="rect">
                <a:avLst/>
              </a:prstGeom>
              <a:blipFill rotWithShape="0">
                <a:blip r:embed="rId3"/>
                <a:stretch>
                  <a:fillRect l="-1482" t="-4508" b="-4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28111" y="5367309"/>
                <a:ext cx="4889928" cy="1171603"/>
              </a:xfrm>
              <a:prstGeom prst="rect">
                <a:avLst/>
              </a:prstGeom>
              <a:noFill/>
            </p:spPr>
            <p:txBody>
              <a:bodyPr wrap="none" rtlCol="0">
                <a:spAutoFit/>
              </a:bodyPr>
              <a:lstStyle/>
              <a:p>
                <a:r>
                  <a:rPr lang="zh-CN" altLang="en-US" sz="2400" dirty="0"/>
                  <a:t>情况</a:t>
                </a:r>
                <a:r>
                  <a:rPr lang="en-US" altLang="zh-CN" sz="2400" dirty="0"/>
                  <a:t>1</a:t>
                </a:r>
                <a:r>
                  <a:rPr lang="zh-CN" altLang="en-US" sz="2400" dirty="0"/>
                  <a:t>：相对阶</a:t>
                </a:r>
                <a:r>
                  <a:rPr lang="en-US" altLang="zh-CN" sz="2400" dirty="0"/>
                  <a:t>r=1,</a:t>
                </a:r>
                <a:r>
                  <a:rPr lang="zh-CN" altLang="en-US" sz="2400" dirty="0"/>
                  <a:t>即</a:t>
                </a:r>
                <a14:m>
                  <m:oMath xmlns:m="http://schemas.openxmlformats.org/officeDocument/2006/math">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𝒔</m:t>
                            </m:r>
                          </m:e>
                        </m:acc>
                      </m:num>
                      <m:den>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𝒖</m:t>
                        </m:r>
                      </m:den>
                    </m:f>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b="1" dirty="0">
                  <a:ea typeface="Cambria Math" panose="02040503050406030204" pitchFamily="18" charset="0"/>
                </a:endParaRPr>
              </a:p>
              <a:p>
                <a:r>
                  <a:rPr lang="zh-CN" altLang="en-US" sz="2400" dirty="0"/>
                  <a:t>情况</a:t>
                </a:r>
                <a:r>
                  <a:rPr lang="en-US" altLang="zh-CN" sz="2400" dirty="0"/>
                  <a:t>2</a:t>
                </a:r>
                <a:r>
                  <a:rPr lang="zh-CN" altLang="en-US" sz="2400" dirty="0"/>
                  <a:t>：相对阶</a:t>
                </a:r>
                <a:r>
                  <a:rPr lang="en-US" altLang="zh-CN" sz="2400" dirty="0"/>
                  <a:t>r=2,</a:t>
                </a:r>
                <a:r>
                  <a:rPr lang="zh-CN" altLang="en-US" sz="2400" dirty="0"/>
                  <a:t>即</a:t>
                </a: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𝒔</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𝒖</m:t>
                        </m:r>
                      </m:den>
                    </m:f>
                    <m:r>
                      <a:rPr lang="en-US" altLang="zh-CN" sz="2400" b="1"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m:t>
                        </m:r>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num>
                      <m:den>
                        <m:r>
                          <a:rPr lang="zh-CN" altLang="en-US"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𝒖</m:t>
                        </m:r>
                      </m:den>
                    </m:f>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dirty="0">
                  <a:ea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28111" y="5367309"/>
                <a:ext cx="4889928" cy="1171603"/>
              </a:xfrm>
              <a:prstGeom prst="rect">
                <a:avLst/>
              </a:prstGeom>
              <a:blipFill>
                <a:blip r:embed="rId4"/>
                <a:stretch>
                  <a:fillRect l="-1870" b="-3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44110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648480"/>
                <a:ext cx="8856985" cy="1420480"/>
              </a:xfrm>
            </p:spPr>
            <p:txBody>
              <a:bodyPr/>
              <a:lstStyle/>
              <a:p>
                <a:pPr marL="0" indent="0">
                  <a:buNone/>
                </a:pPr>
                <a:r>
                  <a:rPr lang="zh-CN" altLang="en-US" sz="2000" dirty="0">
                    <a:latin typeface="Cambria Math" panose="02040503050406030204" pitchFamily="18" charset="0"/>
                  </a:rPr>
                  <a:t>情况</a:t>
                </a:r>
                <a:r>
                  <a:rPr lang="en-US" altLang="zh-CN" sz="2000" dirty="0">
                    <a:latin typeface="Cambria Math" panose="02040503050406030204" pitchFamily="18" charset="0"/>
                  </a:rPr>
                  <a:t>1  </a:t>
                </a:r>
                <a:r>
                  <a:rPr lang="zh-CN" altLang="en-US" sz="2000" dirty="0">
                    <a:latin typeface="Cambria Math" panose="02040503050406030204" pitchFamily="18" charset="0"/>
                  </a:rPr>
                  <a:t>将控制输入</a:t>
                </a:r>
                <a14:m>
                  <m:oMath xmlns:m="http://schemas.openxmlformats.org/officeDocument/2006/math">
                    <m:r>
                      <a:rPr lang="en-US" altLang="zh-CN" sz="2000" b="0" i="1" smtClean="0">
                        <a:latin typeface="Cambria Math" panose="02040503050406030204" pitchFamily="18" charset="0"/>
                      </a:rPr>
                      <m:t>𝑢</m:t>
                    </m:r>
                  </m:oMath>
                </a14:m>
                <a:r>
                  <a:rPr lang="zh-CN" altLang="en-US" sz="2000" dirty="0">
                    <a:latin typeface="Cambria Math" panose="02040503050406030204" pitchFamily="18" charset="0"/>
                  </a:rPr>
                  <a:t>的导数</a:t>
                </a:r>
                <a14:m>
                  <m:oMath xmlns:m="http://schemas.openxmlformats.org/officeDocument/2006/math">
                    <m:acc>
                      <m:accPr>
                        <m:chr m:val="̇"/>
                        <m:ctrlPr>
                          <a:rPr lang="zh-CN" altLang="en-US" sz="2000" i="1">
                            <a:latin typeface="Cambria Math" panose="02040503050406030204" pitchFamily="18" charset="0"/>
                          </a:rPr>
                        </m:ctrlPr>
                      </m:accPr>
                      <m:e>
                        <m:r>
                          <a:rPr lang="en-US" altLang="zh-CN" sz="2000" i="1">
                            <a:latin typeface="Cambria Math" panose="02040503050406030204" pitchFamily="18" charset="0"/>
                          </a:rPr>
                          <m:t>𝑢</m:t>
                        </m:r>
                      </m:e>
                    </m:acc>
                  </m:oMath>
                </a14:m>
                <a:r>
                  <a:rPr lang="zh-CN" altLang="en-US" sz="2000" dirty="0">
                    <a:latin typeface="Cambria Math" panose="02040503050406030204" pitchFamily="18" charset="0"/>
                  </a:rPr>
                  <a:t>作为新</a:t>
                </a:r>
                <a:r>
                  <a:rPr lang="zh-CN" altLang="en-US" sz="2000">
                    <a:latin typeface="Cambria Math" panose="02040503050406030204" pitchFamily="18" charset="0"/>
                  </a:rPr>
                  <a:t>的输入</a:t>
                </a:r>
                <a:endParaRPr lang="en-US" altLang="zh-CN" sz="20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r>
                            <a:rPr lang="en-US" altLang="zh-CN" sz="2000" b="1" i="1" smtClean="0">
                              <a:latin typeface="Cambria Math" panose="02040503050406030204" pitchFamily="18" charset="0"/>
                            </a:rPr>
                            <m:t>𝒔</m:t>
                          </m:r>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zh-CN" altLang="en-US" sz="2000" b="0" i="1" smtClean="0">
                              <a:latin typeface="Cambria Math" panose="02040503050406030204" pitchFamily="18" charset="0"/>
                            </a:rPr>
                            <m:t>𝜕</m:t>
                          </m:r>
                          <m:r>
                            <a:rPr lang="en-US" altLang="zh-CN" sz="2000" b="0" i="1" smtClean="0">
                              <a:latin typeface="Cambria Math" panose="02040503050406030204" pitchFamily="18" charset="0"/>
                            </a:rPr>
                            <m:t>𝑠</m:t>
                          </m:r>
                        </m:num>
                        <m:den>
                          <m:r>
                            <a:rPr lang="zh-CN" altLang="en-US"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𝒃</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sub>
                      </m:sSub>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sub>
                      </m:sSub>
                      <m:r>
                        <a:rPr lang="en-US" altLang="zh-CN" sz="2400" b="1" i="1">
                          <a:latin typeface="Cambria Math" panose="02040503050406030204" pitchFamily="18" charset="0"/>
                        </a:rPr>
                        <m:t>𝒔</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sub>
                      </m:sSub>
                      <m:r>
                        <a:rPr lang="en-US" altLang="zh-CN" sz="2400" b="0" i="1" smtClean="0">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b="1" i="1">
                              <a:latin typeface="Cambria Math" panose="02040503050406030204" pitchFamily="18" charset="0"/>
                            </a:rPr>
                            <m:t>𝒔</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𝒂</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sub>
                      </m:sSub>
                      <m:r>
                        <a:rPr lang="en-US" altLang="zh-CN" sz="2400" i="1">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r>
                            <a:rPr lang="en-US" altLang="zh-CN" sz="2000" b="1" i="1">
                              <a:latin typeface="Cambria Math" panose="02040503050406030204" pitchFamily="18" charset="0"/>
                            </a:rPr>
                            <m:t>𝒔</m:t>
                          </m:r>
                        </m:num>
                        <m:den>
                          <m:r>
                            <a:rPr lang="zh-CN" altLang="en-US"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a:latin typeface="Cambria Math" panose="02040503050406030204" pitchFamily="18" charset="0"/>
                                </a:rPr>
                                <m:t>𝐱</m:t>
                              </m:r>
                            </m:e>
                            <m:sub>
                              <m:r>
                                <a:rPr lang="en-US" altLang="zh-CN" sz="2000" b="1" i="1">
                                  <a:latin typeface="Cambria Math" panose="02040503050406030204" pitchFamily="18" charset="0"/>
                                </a:rPr>
                                <m:t>𝒆</m:t>
                              </m:r>
                            </m:sub>
                          </m:sSub>
                        </m:den>
                      </m:f>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𝒃</m:t>
                          </m:r>
                        </m:e>
                        <m:sub>
                          <m:r>
                            <a:rPr lang="en-US" altLang="zh-CN" sz="2400" i="1">
                              <a:latin typeface="Cambria Math" panose="02040503050406030204" pitchFamily="18" charset="0"/>
                            </a:rPr>
                            <m:t>𝑒</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𝐱</m:t>
                              </m:r>
                            </m:e>
                            <m:sub>
                              <m:r>
                                <a:rPr lang="en-US" altLang="zh-CN" sz="2400" i="1">
                                  <a:latin typeface="Cambria Math" panose="02040503050406030204" pitchFamily="18" charset="0"/>
                                </a:rPr>
                                <m:t>𝒆</m:t>
                              </m:r>
                            </m:sub>
                          </m:sSub>
                        </m:e>
                      </m:d>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648480"/>
                <a:ext cx="8856985" cy="1420480"/>
              </a:xfrm>
              <a:blipFill>
                <a:blip r:embed="rId2"/>
                <a:stretch>
                  <a:fillRect l="-757" t="-3004" b="-20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p:cNvSpPr txBox="1">
                <a:spLocks/>
              </p:cNvSpPr>
              <p:nvPr/>
            </p:nvSpPr>
            <p:spPr bwMode="auto">
              <a:xfrm>
                <a:off x="12224" y="3356992"/>
                <a:ext cx="8856985" cy="14204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en-US" altLang="zh-CN" sz="2000" b="0" i="1" smtClean="0">
                              <a:solidFill>
                                <a:srgbClr val="FF0000"/>
                              </a:solidFill>
                              <a:latin typeface="Cambria Math" panose="02040503050406030204" pitchFamily="18" charset="0"/>
                            </a:rPr>
                          </m:ctrlPr>
                        </m:accPr>
                        <m:e>
                          <m:r>
                            <a:rPr kumimoji="0" lang="en-US" altLang="zh-CN" sz="2000" b="1" i="1" smtClean="0">
                              <a:solidFill>
                                <a:srgbClr val="FF0000"/>
                              </a:solidFill>
                              <a:latin typeface="Cambria Math" panose="02040503050406030204" pitchFamily="18" charset="0"/>
                            </a:rPr>
                            <m:t>𝒔</m:t>
                          </m:r>
                        </m:e>
                      </m:acc>
                      <m:r>
                        <a:rPr kumimoji="0" lang="en-US" altLang="zh-CN" sz="2000" b="0" i="1" smtClean="0">
                          <a:solidFill>
                            <a:srgbClr val="FF0000"/>
                          </a:solidFill>
                          <a:latin typeface="Cambria Math" panose="02040503050406030204" pitchFamily="18" charset="0"/>
                        </a:rPr>
                        <m:t>=</m:t>
                      </m:r>
                      <m:sSub>
                        <m:sSubPr>
                          <m:ctrlPr>
                            <a:rPr kumimoji="0" lang="en-US" altLang="zh-CN" sz="2000" b="0" i="1" smtClean="0">
                              <a:solidFill>
                                <a:srgbClr val="FF0000"/>
                              </a:solidFill>
                              <a:latin typeface="Cambria Math" panose="02040503050406030204" pitchFamily="18" charset="0"/>
                            </a:rPr>
                          </m:ctrlPr>
                        </m:sSubPr>
                        <m:e>
                          <m:r>
                            <a:rPr kumimoji="0" lang="zh-CN" altLang="en-US" sz="2000" b="1" i="1" smtClean="0">
                              <a:solidFill>
                                <a:srgbClr val="FF0000"/>
                              </a:solidFill>
                              <a:latin typeface="Cambria Math" panose="02040503050406030204" pitchFamily="18" charset="0"/>
                            </a:rPr>
                            <m:t>𝝋</m:t>
                          </m:r>
                        </m:e>
                        <m:sub>
                          <m:r>
                            <a:rPr kumimoji="0" lang="en-US" altLang="zh-CN" sz="2000" b="0" i="1" smtClean="0">
                              <a:solidFill>
                                <a:srgbClr val="FF0000"/>
                              </a:solidFill>
                              <a:latin typeface="Cambria Math" panose="02040503050406030204" pitchFamily="18" charset="0"/>
                            </a:rPr>
                            <m:t>𝐴</m:t>
                          </m:r>
                        </m:sub>
                      </m:sSub>
                      <m:d>
                        <m:dPr>
                          <m:ctrlPr>
                            <a:rPr kumimoji="0" lang="en-US" altLang="zh-CN" sz="2000" b="0" i="1" smtClean="0">
                              <a:solidFill>
                                <a:srgbClr val="FF0000"/>
                              </a:solidFill>
                              <a:latin typeface="Cambria Math" panose="02040503050406030204" pitchFamily="18" charset="0"/>
                            </a:rPr>
                          </m:ctrlPr>
                        </m:dPr>
                        <m:e>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r>
                            <a:rPr kumimoji="0" lang="en-US" altLang="zh-CN" sz="2000" b="1" i="0" smtClean="0">
                              <a:solidFill>
                                <a:srgbClr val="FF0000"/>
                              </a:solidFill>
                              <a:latin typeface="Cambria Math" panose="02040503050406030204" pitchFamily="18" charset="0"/>
                            </a:rPr>
                            <m:t>𝐱</m:t>
                          </m:r>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𝑢</m:t>
                          </m:r>
                        </m:e>
                      </m:d>
                      <m:r>
                        <a:rPr kumimoji="0" lang="en-US" altLang="zh-CN" sz="2000" b="0" i="1" smtClean="0">
                          <a:solidFill>
                            <a:srgbClr val="FF0000"/>
                          </a:solidFill>
                          <a:latin typeface="Cambria Math" panose="02040503050406030204" pitchFamily="18" charset="0"/>
                        </a:rPr>
                        <m:t>+</m:t>
                      </m:r>
                      <m:sSub>
                        <m:sSubPr>
                          <m:ctrlPr>
                            <a:rPr kumimoji="0" lang="en-US" altLang="zh-CN" sz="2000" b="0" i="1" smtClean="0">
                              <a:solidFill>
                                <a:srgbClr val="FF0000"/>
                              </a:solidFill>
                              <a:latin typeface="Cambria Math" panose="02040503050406030204" pitchFamily="18" charset="0"/>
                            </a:rPr>
                          </m:ctrlPr>
                        </m:sSubPr>
                        <m:e>
                          <m:r>
                            <a:rPr kumimoji="0" lang="zh-CN" altLang="en-US" sz="2000" b="1" i="1" smtClean="0">
                              <a:solidFill>
                                <a:srgbClr val="FF0000"/>
                              </a:solidFill>
                              <a:latin typeface="Cambria Math" panose="02040503050406030204" pitchFamily="18" charset="0"/>
                            </a:rPr>
                            <m:t>𝜸</m:t>
                          </m:r>
                        </m:e>
                        <m:sub>
                          <m:r>
                            <a:rPr kumimoji="0" lang="en-US" altLang="zh-CN" sz="2000" b="0" i="1" smtClean="0">
                              <a:solidFill>
                                <a:srgbClr val="FF0000"/>
                              </a:solidFill>
                              <a:latin typeface="Cambria Math" panose="02040503050406030204" pitchFamily="18" charset="0"/>
                            </a:rPr>
                            <m:t>𝐴</m:t>
                          </m:r>
                        </m:sub>
                      </m:sSub>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r>
                        <a:rPr kumimoji="0" lang="en-US" altLang="zh-CN" sz="2000" b="1" i="0" smtClean="0">
                          <a:solidFill>
                            <a:srgbClr val="FF0000"/>
                          </a:solidFill>
                          <a:latin typeface="Cambria Math" panose="02040503050406030204" pitchFamily="18" charset="0"/>
                        </a:rPr>
                        <m:t>𝐱</m:t>
                      </m:r>
                      <m:r>
                        <a:rPr kumimoji="0" lang="en-US" altLang="zh-CN" sz="2000" b="0" i="1" smtClean="0">
                          <a:solidFill>
                            <a:srgbClr val="FF0000"/>
                          </a:solidFill>
                          <a:latin typeface="Cambria Math" panose="02040503050406030204" pitchFamily="18" charset="0"/>
                        </a:rPr>
                        <m:t>)</m:t>
                      </m:r>
                      <m:acc>
                        <m:accPr>
                          <m:chr m:val="̇"/>
                          <m:ctrlPr>
                            <a:rPr kumimoji="0" lang="en-US" altLang="zh-CN" sz="2000" b="0" i="1" smtClean="0">
                              <a:solidFill>
                                <a:srgbClr val="FF0000"/>
                              </a:solidFill>
                              <a:latin typeface="Cambria Math" panose="02040503050406030204" pitchFamily="18" charset="0"/>
                            </a:rPr>
                          </m:ctrlPr>
                        </m:accPr>
                        <m:e>
                          <m:r>
                            <a:rPr kumimoji="0" lang="en-US" altLang="zh-CN" sz="2000" b="0" i="1" smtClean="0">
                              <a:solidFill>
                                <a:srgbClr val="FF0000"/>
                              </a:solidFill>
                              <a:latin typeface="Cambria Math" panose="02040503050406030204" pitchFamily="18" charset="0"/>
                            </a:rPr>
                            <m:t>𝑢</m:t>
                          </m:r>
                        </m:e>
                      </m:acc>
                      <m:r>
                        <a:rPr kumimoji="0" lang="en-US" altLang="zh-CN" sz="2000" b="0" i="1" smtClean="0">
                          <a:solidFill>
                            <a:srgbClr val="FF0000"/>
                          </a:solidFill>
                          <a:latin typeface="Cambria Math" panose="02040503050406030204" pitchFamily="18" charset="0"/>
                        </a:rPr>
                        <m:t>(</m:t>
                      </m:r>
                      <m:r>
                        <a:rPr kumimoji="0" lang="en-US" altLang="zh-CN" sz="2000" b="0" i="1" smtClean="0">
                          <a:solidFill>
                            <a:srgbClr val="FF0000"/>
                          </a:solidFill>
                          <a:latin typeface="Cambria Math" panose="02040503050406030204" pitchFamily="18" charset="0"/>
                        </a:rPr>
                        <m:t>𝑡</m:t>
                      </m:r>
                      <m:r>
                        <a:rPr kumimoji="0" lang="en-US" altLang="zh-CN" sz="2000" b="0" i="1" smtClean="0">
                          <a:solidFill>
                            <a:srgbClr val="FF0000"/>
                          </a:solidFill>
                          <a:latin typeface="Cambria Math" panose="02040503050406030204" pitchFamily="18" charset="0"/>
                        </a:rPr>
                        <m:t>)</m:t>
                      </m:r>
                    </m:oMath>
                  </m:oMathPara>
                </a14:m>
                <a:endParaRPr kumimoji="0" lang="en-US" altLang="zh-CN" sz="2000" b="0"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𝝋</m:t>
                          </m:r>
                        </m:e>
                        <m:sub>
                          <m:r>
                            <a:rPr kumimoji="0" lang="en-US" altLang="zh-CN" sz="2000" b="0" i="1">
                              <a:latin typeface="Cambria Math" panose="02040503050406030204" pitchFamily="18" charset="0"/>
                            </a:rPr>
                            <m:t>𝐴</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𝑢</m:t>
                          </m:r>
                        </m:e>
                      </m:d>
                      <m:r>
                        <a:rPr kumimoji="0" lang="en-US" altLang="zh-CN" sz="2000" b="0" i="1" smtClean="0">
                          <a:latin typeface="Cambria Math" panose="02040503050406030204" pitchFamily="18" charset="0"/>
                        </a:rPr>
                        <m:t>=</m:t>
                      </m:r>
                      <m:sSubSup>
                        <m:sSubSupPr>
                          <m:ctrlPr>
                            <a:rPr kumimoji="0" lang="en-US" altLang="zh-CN" sz="2000" b="0" i="1" smtClean="0">
                              <a:latin typeface="Cambria Math" panose="02040503050406030204" pitchFamily="18" charset="0"/>
                            </a:rPr>
                          </m:ctrlPr>
                        </m:sSubSupPr>
                        <m:e>
                          <m:r>
                            <a:rPr kumimoji="0" lang="en-US" altLang="zh-CN" sz="2000" b="0" i="1" smtClean="0">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up>
                          <m:r>
                            <a:rPr kumimoji="0" lang="en-US" altLang="zh-CN" sz="2000" b="0" i="1" smtClean="0">
                              <a:latin typeface="Cambria Math" panose="02040503050406030204" pitchFamily="18" charset="0"/>
                            </a:rPr>
                            <m:t>2</m:t>
                          </m:r>
                        </m:sup>
                      </m:sSubSup>
                      <m:r>
                        <a:rPr kumimoji="0" lang="en-US" altLang="zh-CN" sz="2000" b="1" i="1" smtClean="0">
                          <a:latin typeface="Cambria Math" panose="02040503050406030204" pitchFamily="18" charset="0"/>
                        </a:rPr>
                        <m:t>𝒔</m:t>
                      </m:r>
                      <m:r>
                        <a:rPr kumimoji="0" lang="en-US" altLang="zh-CN" sz="2000" b="1"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0" i="1" smtClean="0">
                          <a:latin typeface="Cambria Math" panose="02040503050406030204" pitchFamily="18" charset="0"/>
                        </a:rPr>
                        <m:t>𝑢</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𝒂</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0" i="1">
                          <a:latin typeface="Cambria Math" panose="02040503050406030204" pitchFamily="18" charset="0"/>
                        </a:rPr>
                        <m:t>𝑢</m:t>
                      </m:r>
                      <m:r>
                        <a:rPr lang="en-US" altLang="zh-CN" sz="2000" b="0" i="1" smtClean="0">
                          <a:latin typeface="Cambria Math" panose="02040503050406030204" pitchFamily="18" charset="0"/>
                        </a:rPr>
                        <m:t>+</m:t>
                      </m:r>
                      <m:sSubSup>
                        <m:sSubSupPr>
                          <m:ctrlPr>
                            <a:rPr kumimoji="0" lang="en-US" altLang="zh-CN" sz="2000" b="0" i="1">
                              <a:latin typeface="Cambria Math" panose="02040503050406030204" pitchFamily="18" charset="0"/>
                            </a:rPr>
                          </m:ctrlPr>
                        </m:sSubSupPr>
                        <m:e>
                          <m:r>
                            <a:rPr kumimoji="0" lang="en-US" altLang="zh-CN" sz="2000" b="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b="1" i="1" smtClean="0">
                                  <a:latin typeface="Cambria Math" panose="02040503050406030204" pitchFamily="18" charset="0"/>
                                </a:rPr>
                                <m:t>𝒃</m:t>
                              </m:r>
                            </m:e>
                            <m:sub>
                              <m:r>
                                <a:rPr lang="en-US" altLang="zh-CN" sz="2000" i="1">
                                  <a:latin typeface="Cambria Math" panose="02040503050406030204" pitchFamily="18" charset="0"/>
                                </a:rPr>
                                <m:t>𝑒</m:t>
                              </m:r>
                            </m:sub>
                          </m:sSub>
                        </m:sub>
                        <m:sup>
                          <m:r>
                            <a:rPr kumimoji="0" lang="en-US" altLang="zh-CN" sz="2000" b="0" i="1">
                              <a:latin typeface="Cambria Math" panose="02040503050406030204" pitchFamily="18" charset="0"/>
                            </a:rPr>
                            <m:t>2</m:t>
                          </m:r>
                        </m:sup>
                      </m:sSubSup>
                      <m:r>
                        <a:rPr kumimoji="0" lang="en-US" altLang="zh-CN" sz="2000" i="1">
                          <a:latin typeface="Cambria Math" panose="02040503050406030204" pitchFamily="18" charset="0"/>
                        </a:rPr>
                        <m:t>𝒔</m:t>
                      </m:r>
                      <m:sSup>
                        <m:sSupPr>
                          <m:ctrlPr>
                            <a:rPr kumimoji="0" lang="en-US" altLang="zh-CN" sz="2000" b="0" i="1" smtClean="0">
                              <a:latin typeface="Cambria Math" panose="02040503050406030204" pitchFamily="18" charset="0"/>
                            </a:rPr>
                          </m:ctrlPr>
                        </m:sSupPr>
                        <m:e>
                          <m:r>
                            <a:rPr kumimoji="0" lang="en-US" altLang="zh-CN" sz="2000" b="0" i="1" smtClean="0">
                              <a:latin typeface="Cambria Math" panose="02040503050406030204" pitchFamily="18" charset="0"/>
                            </a:rPr>
                            <m:t>𝑢</m:t>
                          </m:r>
                        </m:e>
                        <m:sup>
                          <m:r>
                            <a:rPr kumimoji="0" lang="en-US" altLang="zh-CN" sz="2000" b="0" i="1" smtClean="0">
                              <a:latin typeface="Cambria Math" panose="02040503050406030204" pitchFamily="18" charset="0"/>
                            </a:rPr>
                            <m:t>2</m:t>
                          </m:r>
                        </m:sup>
                      </m:sSup>
                      <m:r>
                        <a:rPr kumimoji="0" lang="en-US" altLang="zh-CN" sz="2000" b="0" i="1" smtClean="0">
                          <a:latin typeface="Cambria Math" panose="02040503050406030204" pitchFamily="18" charset="0"/>
                        </a:rPr>
                        <m:t>=</m:t>
                      </m:r>
                      <m:sSub>
                        <m:sSubPr>
                          <m:ctrlPr>
                            <a:rPr kumimoji="0" lang="en-US" altLang="zh-CN" sz="2000" b="0" i="1" smtClean="0">
                              <a:latin typeface="Cambria Math" panose="02040503050406030204" pitchFamily="18" charset="0"/>
                            </a:rPr>
                          </m:ctrlPr>
                        </m:sSubPr>
                        <m:e>
                          <m:acc>
                            <m:accPr>
                              <m:chr m:val="̈"/>
                              <m:ctrlPr>
                                <a:rPr kumimoji="0" lang="en-US" altLang="zh-CN" sz="2000" b="0" i="1">
                                  <a:latin typeface="Cambria Math" panose="02040503050406030204" pitchFamily="18" charset="0"/>
                                </a:rPr>
                              </m:ctrlPr>
                            </m:accPr>
                            <m:e>
                              <m:r>
                                <a:rPr kumimoji="0" lang="en-US" altLang="zh-CN" sz="2000" b="0" i="1">
                                  <a:latin typeface="Cambria Math" panose="02040503050406030204" pitchFamily="18" charset="0"/>
                                </a:rPr>
                                <m:t>𝑠</m:t>
                              </m:r>
                            </m:e>
                          </m:acc>
                          <m:r>
                            <a:rPr kumimoji="0" lang="en-US" altLang="zh-CN" sz="2000" b="0" i="1">
                              <a:latin typeface="Cambria Math" panose="02040503050406030204" pitchFamily="18" charset="0"/>
                            </a:rPr>
                            <m:t>|</m:t>
                          </m:r>
                        </m:e>
                        <m:sub>
                          <m:acc>
                            <m:accPr>
                              <m:chr m:val="̇"/>
                              <m:ctrlPr>
                                <a:rPr kumimoji="0" lang="en-US" altLang="zh-CN" sz="2000" b="0" i="1" smtClean="0">
                                  <a:latin typeface="Cambria Math" panose="02040503050406030204" pitchFamily="18" charset="0"/>
                                </a:rPr>
                              </m:ctrlPr>
                            </m:accPr>
                            <m:e>
                              <m:r>
                                <a:rPr kumimoji="0" lang="en-US" altLang="zh-CN" sz="2000" b="0" i="1" smtClean="0">
                                  <a:latin typeface="Cambria Math" panose="02040503050406030204" pitchFamily="18" charset="0"/>
                                </a:rPr>
                                <m:t>𝑢</m:t>
                              </m:r>
                            </m:e>
                          </m:acc>
                          <m:r>
                            <a:rPr kumimoji="0" lang="en-US" altLang="zh-CN" sz="2000" b="0" i="1" smtClean="0">
                              <a:latin typeface="Cambria Math" panose="02040503050406030204" pitchFamily="18" charset="0"/>
                            </a:rPr>
                            <m:t>=0</m:t>
                          </m:r>
                        </m:sub>
                      </m:sSub>
                    </m:oMath>
                  </m:oMathPara>
                </a14:m>
                <a:endParaRPr kumimoji="0" lang="en-US" altLang="zh-CN" sz="2000" b="0" i="1" dirty="0"/>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𝜸</m:t>
                          </m:r>
                        </m:e>
                        <m:sub>
                          <m:r>
                            <a:rPr kumimoji="0" lang="en-US" altLang="zh-CN" sz="2000" b="0" i="1">
                              <a:latin typeface="Cambria Math" panose="02040503050406030204" pitchFamily="18" charset="0"/>
                            </a:rPr>
                            <m:t>𝐴</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e>
                      </m:d>
                      <m:r>
                        <a:rPr kumimoji="0"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zh-CN" altLang="en-US" sz="2000" b="0" i="1" smtClean="0">
                              <a:latin typeface="Cambria Math" panose="02040503050406030204" pitchFamily="18" charset="0"/>
                            </a:rPr>
                            <m:t>𝜕</m:t>
                          </m:r>
                          <m:acc>
                            <m:accPr>
                              <m:chr m:val="̈"/>
                              <m:ctrlPr>
                                <a:rPr kumimoji="0" lang="zh-CN" altLang="en-US" sz="2000" b="1" i="1" smtClean="0">
                                  <a:latin typeface="Cambria Math" panose="02040503050406030204" pitchFamily="18" charset="0"/>
                                </a:rPr>
                              </m:ctrlPr>
                            </m:accPr>
                            <m:e>
                              <m:r>
                                <a:rPr kumimoji="0" lang="en-US" altLang="zh-CN" sz="2000" b="0" i="1" smtClean="0">
                                  <a:latin typeface="Cambria Math" panose="02040503050406030204" pitchFamily="18" charset="0"/>
                                </a:rPr>
                                <m:t>𝑠</m:t>
                              </m:r>
                            </m:e>
                          </m:acc>
                        </m:num>
                        <m:den>
                          <m:r>
                            <a:rPr lang="zh-CN" altLang="en-US" sz="2000" b="0" i="1" smtClean="0">
                              <a:latin typeface="Cambria Math" panose="02040503050406030204" pitchFamily="18" charset="0"/>
                            </a:rPr>
                            <m:t>𝜕</m:t>
                          </m:r>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𝑢</m:t>
                              </m:r>
                            </m:e>
                          </m:acc>
                        </m:den>
                      </m:f>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𝟎</m:t>
                      </m:r>
                    </m:oMath>
                  </m:oMathPara>
                </a14:m>
                <a:endParaRPr lang="en-US" altLang="zh-CN" sz="2000" dirty="0"/>
              </a:p>
              <a:p>
                <a:pPr marL="0" indent="0">
                  <a:buNone/>
                </a:pPr>
                <a:endParaRPr lang="en-US" altLang="zh-CN" sz="2400" b="0" i="1" dirty="0"/>
              </a:p>
              <a:p>
                <a:pPr marL="0" indent="0">
                  <a:buNone/>
                </a:pPr>
                <a:endParaRPr kumimoji="0" lang="zh-CN" altLang="en-US" sz="2400" dirty="0"/>
              </a:p>
            </p:txBody>
          </p:sp>
        </mc:Choice>
        <mc:Fallback xmlns="">
          <p:sp>
            <p:nvSpPr>
              <p:cNvPr id="10" name="内容占位符 5"/>
              <p:cNvSpPr txBox="1">
                <a:spLocks noRot="1" noChangeAspect="1" noMove="1" noResize="1" noEditPoints="1" noAdjustHandles="1" noChangeArrowheads="1" noChangeShapeType="1" noTextEdit="1"/>
              </p:cNvSpPr>
              <p:nvPr/>
            </p:nvSpPr>
            <p:spPr bwMode="auto">
              <a:xfrm>
                <a:off x="12224" y="3356992"/>
                <a:ext cx="8856985" cy="1420480"/>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5"/>
              <p:cNvSpPr txBox="1">
                <a:spLocks/>
              </p:cNvSpPr>
              <p:nvPr/>
            </p:nvSpPr>
            <p:spPr bwMode="auto">
              <a:xfrm>
                <a:off x="143507" y="4670718"/>
                <a:ext cx="8856985" cy="14204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000" b="0" dirty="0">
                    <a:latin typeface="Cambria Math" panose="02040503050406030204" pitchFamily="18" charset="0"/>
                  </a:rPr>
                  <a:t>情况</a:t>
                </a:r>
                <a:r>
                  <a:rPr kumimoji="0" lang="en-US" altLang="zh-CN" sz="2000" b="0" dirty="0">
                    <a:latin typeface="Cambria Math" panose="02040503050406030204" pitchFamily="18" charset="0"/>
                  </a:rPr>
                  <a:t>2</a:t>
                </a:r>
                <a:r>
                  <a:rPr kumimoji="0" lang="zh-CN" altLang="en-US" sz="2000" b="0" dirty="0">
                    <a:latin typeface="Cambria Math" panose="02040503050406030204" pitchFamily="18" charset="0"/>
                  </a:rPr>
                  <a:t>：输入</a:t>
                </a:r>
                <a14:m>
                  <m:oMath xmlns:m="http://schemas.openxmlformats.org/officeDocument/2006/math">
                    <m:r>
                      <a:rPr kumimoji="0" lang="en-US" altLang="zh-CN" sz="2000" b="0" i="1" smtClean="0">
                        <a:latin typeface="Cambria Math" panose="02040503050406030204" pitchFamily="18" charset="0"/>
                      </a:rPr>
                      <m:t>𝑢</m:t>
                    </m:r>
                  </m:oMath>
                </a14:m>
                <a:r>
                  <a:rPr kumimoji="0" lang="zh-CN" altLang="en-US" sz="2000" b="0" dirty="0">
                    <a:latin typeface="Cambria Math" panose="02040503050406030204" pitchFamily="18" charset="0"/>
                  </a:rPr>
                  <a:t>不直接影响</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smtClean="0">
                            <a:latin typeface="Cambria Math" panose="02040503050406030204" pitchFamily="18" charset="0"/>
                          </a:rPr>
                          <m:t>𝑠</m:t>
                        </m:r>
                      </m:e>
                    </m:acc>
                    <m:r>
                      <a:rPr kumimoji="0" lang="zh-CN" altLang="en-US" sz="2000" b="0" i="1">
                        <a:latin typeface="Cambria Math" panose="02040503050406030204" pitchFamily="18" charset="0"/>
                      </a:rPr>
                      <m:t>的</m:t>
                    </m:r>
                  </m:oMath>
                </a14:m>
                <a:r>
                  <a:rPr kumimoji="0" lang="zh-CN" altLang="en-US" sz="2000" b="0" dirty="0">
                    <a:latin typeface="Cambria Math" panose="02040503050406030204" pitchFamily="18" charset="0"/>
                  </a:rPr>
                  <a:t>特性，但直接影响</a:t>
                </a:r>
                <a14:m>
                  <m:oMath xmlns:m="http://schemas.openxmlformats.org/officeDocument/2006/math">
                    <m:acc>
                      <m:accPr>
                        <m:chr m:val="̈"/>
                        <m:ctrlPr>
                          <a:rPr kumimoji="0" lang="zh-CN" altLang="en-US" sz="2000" b="0" i="1" smtClean="0">
                            <a:latin typeface="Cambria Math" panose="02040503050406030204" pitchFamily="18" charset="0"/>
                          </a:rPr>
                        </m:ctrlPr>
                      </m:accPr>
                      <m:e>
                        <m:r>
                          <a:rPr kumimoji="0" lang="en-US" altLang="zh-CN" sz="2000" b="0" i="1">
                            <a:latin typeface="Cambria Math" panose="02040503050406030204" pitchFamily="18" charset="0"/>
                          </a:rPr>
                          <m:t>𝑠</m:t>
                        </m:r>
                      </m:e>
                    </m:acc>
                  </m:oMath>
                </a14:m>
                <a:r>
                  <a:rPr kumimoji="0" lang="zh-CN" altLang="en-US" sz="2000" b="0" dirty="0">
                    <a:latin typeface="Cambria Math" panose="02040503050406030204" pitchFamily="18" charset="0"/>
                  </a:rPr>
                  <a:t>的特性</a:t>
                </a:r>
                <a:endParaRPr kumimoji="0" lang="en-US" altLang="zh-CN" sz="2000" b="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kumimoji="0" lang="en-US" altLang="zh-CN" sz="2000" b="0" i="1">
                              <a:solidFill>
                                <a:srgbClr val="FF0000"/>
                              </a:solidFill>
                              <a:latin typeface="Cambria Math" panose="02040503050406030204" pitchFamily="18" charset="0"/>
                            </a:rPr>
                          </m:ctrlPr>
                        </m:accPr>
                        <m:e>
                          <m:r>
                            <a:rPr kumimoji="0" lang="en-US" altLang="zh-CN" sz="2000" i="1">
                              <a:solidFill>
                                <a:srgbClr val="FF0000"/>
                              </a:solidFill>
                              <a:latin typeface="Cambria Math" panose="02040503050406030204" pitchFamily="18" charset="0"/>
                            </a:rPr>
                            <m:t>𝒔</m:t>
                          </m:r>
                        </m:e>
                      </m:acc>
                      <m:r>
                        <a:rPr kumimoji="0" lang="en-US" altLang="zh-CN" sz="2000" b="0" i="1">
                          <a:solidFill>
                            <a:srgbClr val="FF0000"/>
                          </a:solidFill>
                          <a:latin typeface="Cambria Math" panose="02040503050406030204" pitchFamily="18" charset="0"/>
                        </a:rPr>
                        <m:t>=</m:t>
                      </m:r>
                      <m:sSub>
                        <m:sSubPr>
                          <m:ctrlPr>
                            <a:rPr kumimoji="0" lang="en-US" altLang="zh-CN" sz="2000" b="0" i="1">
                              <a:solidFill>
                                <a:srgbClr val="FF0000"/>
                              </a:solidFill>
                              <a:latin typeface="Cambria Math" panose="02040503050406030204" pitchFamily="18" charset="0"/>
                            </a:rPr>
                          </m:ctrlPr>
                        </m:sSubPr>
                        <m:e>
                          <m:r>
                            <a:rPr kumimoji="0" lang="zh-CN" altLang="en-US" sz="2000" i="1">
                              <a:solidFill>
                                <a:srgbClr val="FF0000"/>
                              </a:solidFill>
                              <a:latin typeface="Cambria Math" panose="02040503050406030204" pitchFamily="18" charset="0"/>
                            </a:rPr>
                            <m:t>𝝋</m:t>
                          </m:r>
                        </m:e>
                        <m:sub>
                          <m:r>
                            <m:rPr>
                              <m:sty m:val="p"/>
                            </m:rPr>
                            <a:rPr kumimoji="0" lang="en-US" altLang="zh-CN" sz="2000" b="0" i="1" smtClean="0">
                              <a:solidFill>
                                <a:srgbClr val="FF0000"/>
                              </a:solidFill>
                              <a:latin typeface="Cambria Math" panose="02040503050406030204" pitchFamily="18" charset="0"/>
                            </a:rPr>
                            <m:t>B</m:t>
                          </m:r>
                        </m:sub>
                      </m:sSub>
                      <m:d>
                        <m:dPr>
                          <m:ctrlPr>
                            <a:rPr kumimoji="0" lang="en-US" altLang="zh-CN" sz="2000" b="0" i="1">
                              <a:solidFill>
                                <a:srgbClr val="FF0000"/>
                              </a:solidFill>
                              <a:latin typeface="Cambria Math" panose="02040503050406030204" pitchFamily="18" charset="0"/>
                            </a:rPr>
                          </m:ctrlPr>
                        </m:dPr>
                        <m:e>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r>
                            <a:rPr kumimoji="0" lang="en-US" altLang="zh-CN" sz="2000">
                              <a:solidFill>
                                <a:srgbClr val="FF0000"/>
                              </a:solidFill>
                              <a:latin typeface="Cambria Math" panose="02040503050406030204" pitchFamily="18" charset="0"/>
                            </a:rPr>
                            <m:t>𝐱</m:t>
                          </m:r>
                          <m:r>
                            <a:rPr kumimoji="0" lang="en-US" altLang="zh-CN" sz="2000" b="0" i="1">
                              <a:solidFill>
                                <a:srgbClr val="FF0000"/>
                              </a:solidFill>
                              <a:latin typeface="Cambria Math" panose="02040503050406030204" pitchFamily="18" charset="0"/>
                            </a:rPr>
                            <m:t>,</m:t>
                          </m:r>
                          <m:r>
                            <a:rPr kumimoji="0" lang="en-US" altLang="zh-CN" sz="2000" b="0" i="1">
                              <a:solidFill>
                                <a:srgbClr val="FF0000"/>
                              </a:solidFill>
                              <a:latin typeface="Cambria Math" panose="02040503050406030204" pitchFamily="18" charset="0"/>
                            </a:rPr>
                            <m:t>𝑢</m:t>
                          </m:r>
                        </m:e>
                      </m:d>
                      <m:r>
                        <a:rPr kumimoji="0" lang="en-US" altLang="zh-CN" sz="2000" b="0" i="1">
                          <a:solidFill>
                            <a:srgbClr val="FF0000"/>
                          </a:solidFill>
                          <a:latin typeface="Cambria Math" panose="02040503050406030204" pitchFamily="18" charset="0"/>
                        </a:rPr>
                        <m:t>+</m:t>
                      </m:r>
                      <m:sSub>
                        <m:sSubPr>
                          <m:ctrlPr>
                            <a:rPr kumimoji="0" lang="en-US" altLang="zh-CN" sz="2000" b="0" i="1">
                              <a:solidFill>
                                <a:srgbClr val="FF0000"/>
                              </a:solidFill>
                              <a:latin typeface="Cambria Math" panose="02040503050406030204" pitchFamily="18" charset="0"/>
                            </a:rPr>
                          </m:ctrlPr>
                        </m:sSubPr>
                        <m:e>
                          <m:r>
                            <a:rPr kumimoji="0" lang="zh-CN" altLang="en-US" sz="2000" i="1">
                              <a:solidFill>
                                <a:srgbClr val="FF0000"/>
                              </a:solidFill>
                              <a:latin typeface="Cambria Math" panose="02040503050406030204" pitchFamily="18" charset="0"/>
                            </a:rPr>
                            <m:t>𝜸</m:t>
                          </m:r>
                        </m:e>
                        <m:sub>
                          <m:r>
                            <m:rPr>
                              <m:sty m:val="p"/>
                            </m:rPr>
                            <a:rPr kumimoji="0" lang="en-US" altLang="zh-CN" sz="2000" b="0" i="1" smtClean="0">
                              <a:solidFill>
                                <a:srgbClr val="FF0000"/>
                              </a:solidFill>
                              <a:latin typeface="Cambria Math" panose="02040503050406030204" pitchFamily="18" charset="0"/>
                            </a:rPr>
                            <m:t>B</m:t>
                          </m:r>
                        </m:sub>
                      </m:sSub>
                      <m:d>
                        <m:dPr>
                          <m:ctrlPr>
                            <a:rPr kumimoji="0" lang="en-US" altLang="zh-CN" sz="2000" b="0" i="1">
                              <a:solidFill>
                                <a:srgbClr val="FF0000"/>
                              </a:solidFill>
                              <a:latin typeface="Cambria Math" panose="02040503050406030204" pitchFamily="18" charset="0"/>
                            </a:rPr>
                          </m:ctrlPr>
                        </m:dPr>
                        <m:e>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r>
                            <a:rPr kumimoji="0" lang="en-US" altLang="zh-CN" sz="2000">
                              <a:solidFill>
                                <a:srgbClr val="FF0000"/>
                              </a:solidFill>
                              <a:latin typeface="Cambria Math" panose="02040503050406030204" pitchFamily="18" charset="0"/>
                            </a:rPr>
                            <m:t>𝐱</m:t>
                          </m:r>
                        </m:e>
                      </m:d>
                      <m:r>
                        <a:rPr kumimoji="0" lang="en-US" altLang="zh-CN" sz="2000" b="0" i="1" smtClean="0">
                          <a:solidFill>
                            <a:srgbClr val="FF0000"/>
                          </a:solidFill>
                          <a:latin typeface="Cambria Math" panose="02040503050406030204" pitchFamily="18" charset="0"/>
                        </a:rPr>
                        <m:t>𝑢</m:t>
                      </m:r>
                      <m:r>
                        <a:rPr kumimoji="0" lang="en-US" altLang="zh-CN" sz="2000" b="0" i="1">
                          <a:solidFill>
                            <a:srgbClr val="FF0000"/>
                          </a:solidFill>
                          <a:latin typeface="Cambria Math" panose="02040503050406030204" pitchFamily="18" charset="0"/>
                        </a:rPr>
                        <m:t>(</m:t>
                      </m:r>
                      <m:r>
                        <a:rPr kumimoji="0" lang="en-US" altLang="zh-CN" sz="2000" b="0" i="1">
                          <a:solidFill>
                            <a:srgbClr val="FF0000"/>
                          </a:solidFill>
                          <a:latin typeface="Cambria Math" panose="02040503050406030204" pitchFamily="18" charset="0"/>
                        </a:rPr>
                        <m:t>𝑡</m:t>
                      </m:r>
                      <m:r>
                        <a:rPr kumimoji="0" lang="en-US" altLang="zh-CN" sz="2000" b="0" i="1">
                          <a:solidFill>
                            <a:srgbClr val="FF0000"/>
                          </a:solidFill>
                          <a:latin typeface="Cambria Math" panose="02040503050406030204" pitchFamily="18" charset="0"/>
                        </a:rPr>
                        <m:t>)</m:t>
                      </m:r>
                    </m:oMath>
                  </m:oMathPara>
                </a14:m>
                <a:endParaRPr kumimoji="0" lang="en-US" altLang="zh-CN" sz="2000" b="0" dirty="0">
                  <a:solidFill>
                    <a:srgbClr val="FF0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𝝋</m:t>
                          </m:r>
                        </m:e>
                        <m:sub>
                          <m:r>
                            <a:rPr kumimoji="0" lang="en-US" altLang="zh-CN" sz="2000" b="0" i="1" smtClean="0">
                              <a:latin typeface="Cambria Math" panose="02040503050406030204" pitchFamily="18" charset="0"/>
                            </a:rPr>
                            <m:t>𝐵</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r>
                            <a:rPr kumimoji="0" lang="en-US" altLang="zh-CN" sz="2000" b="0" i="1">
                              <a:latin typeface="Cambria Math" panose="02040503050406030204" pitchFamily="18" charset="0"/>
                            </a:rPr>
                            <m:t>,</m:t>
                          </m:r>
                          <m:r>
                            <a:rPr kumimoji="0" lang="en-US" altLang="zh-CN" sz="2000" b="0" i="1">
                              <a:latin typeface="Cambria Math" panose="02040503050406030204" pitchFamily="18" charset="0"/>
                            </a:rPr>
                            <m:t>𝑢</m:t>
                          </m:r>
                        </m:e>
                      </m:d>
                      <m:r>
                        <a:rPr kumimoji="0" lang="en-US" altLang="zh-CN" sz="2000" b="0" i="1">
                          <a:latin typeface="Cambria Math" panose="02040503050406030204" pitchFamily="18" charset="0"/>
                        </a:rPr>
                        <m:t>=</m:t>
                      </m:r>
                      <m:sSubSup>
                        <m:sSubSupPr>
                          <m:ctrlPr>
                            <a:rPr kumimoji="0" lang="en-US" altLang="zh-CN" sz="2000" b="0" i="1">
                              <a:latin typeface="Cambria Math" panose="02040503050406030204" pitchFamily="18" charset="0"/>
                            </a:rPr>
                          </m:ctrlPr>
                        </m:sSubSupPr>
                        <m:e>
                          <m:r>
                            <a:rPr kumimoji="0" lang="en-US" altLang="zh-CN" sz="2000" b="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up>
                          <m:r>
                            <a:rPr kumimoji="0" lang="en-US" altLang="zh-CN" sz="2000" b="0" i="1">
                              <a:latin typeface="Cambria Math" panose="02040503050406030204" pitchFamily="18" charset="0"/>
                            </a:rPr>
                            <m:t>2</m:t>
                          </m:r>
                        </m:sup>
                      </m:sSubSup>
                      <m:r>
                        <a:rPr kumimoji="0" lang="en-US" altLang="zh-CN" sz="2000" i="1">
                          <a:latin typeface="Cambria Math" panose="02040503050406030204" pitchFamily="18" charset="0"/>
                        </a:rPr>
                        <m:t>𝒔</m:t>
                      </m:r>
                      <m:r>
                        <a:rPr kumimoji="0" lang="en-US" altLang="zh-CN" sz="2000" b="0" i="1">
                          <a:latin typeface="Cambria Math" panose="02040503050406030204" pitchFamily="18" charset="0"/>
                        </a:rPr>
                        <m:t>=</m:t>
                      </m:r>
                      <m:sSub>
                        <m:sSubPr>
                          <m:ctrlPr>
                            <a:rPr kumimoji="0" lang="en-US" altLang="zh-CN" sz="2000" b="0" i="1">
                              <a:latin typeface="Cambria Math" panose="02040503050406030204" pitchFamily="18" charset="0"/>
                            </a:rPr>
                          </m:ctrlPr>
                        </m:sSubPr>
                        <m:e>
                          <m:acc>
                            <m:accPr>
                              <m:chr m:val="̈"/>
                              <m:ctrlPr>
                                <a:rPr kumimoji="0" lang="en-US" altLang="zh-CN" sz="2000" b="0" i="1">
                                  <a:latin typeface="Cambria Math" panose="02040503050406030204" pitchFamily="18" charset="0"/>
                                </a:rPr>
                              </m:ctrlPr>
                            </m:accPr>
                            <m:e>
                              <m:r>
                                <a:rPr kumimoji="0" lang="en-US" altLang="zh-CN" sz="2000" b="0" i="1">
                                  <a:latin typeface="Cambria Math" panose="02040503050406030204" pitchFamily="18" charset="0"/>
                                </a:rPr>
                                <m:t>𝑠</m:t>
                              </m:r>
                            </m:e>
                          </m:acc>
                          <m:r>
                            <a:rPr kumimoji="0" lang="en-US" altLang="zh-CN" sz="2000" b="0" i="1">
                              <a:latin typeface="Cambria Math" panose="02040503050406030204" pitchFamily="18" charset="0"/>
                            </a:rPr>
                            <m:t>|</m:t>
                          </m:r>
                        </m:e>
                        <m:sub>
                          <m:r>
                            <a:rPr kumimoji="0" lang="en-US" altLang="zh-CN" sz="2000" b="0" i="1" smtClean="0">
                              <a:latin typeface="Cambria Math" panose="02040503050406030204" pitchFamily="18" charset="0"/>
                            </a:rPr>
                            <m:t>𝑢</m:t>
                          </m:r>
                          <m:r>
                            <a:rPr kumimoji="0" lang="en-US" altLang="zh-CN" sz="2000" b="0" i="1">
                              <a:latin typeface="Cambria Math" panose="02040503050406030204" pitchFamily="18" charset="0"/>
                            </a:rPr>
                            <m:t>=0</m:t>
                          </m:r>
                        </m:sub>
                      </m:sSub>
                      <m:r>
                        <a:rPr kumimoji="0" lang="en-US" altLang="zh-CN" sz="2000" b="0" i="0" smtClean="0">
                          <a:latin typeface="Cambria Math" panose="02040503050406030204" pitchFamily="18" charset="0"/>
                        </a:rPr>
                        <m:t>,</m:t>
                      </m:r>
                      <m:sSub>
                        <m:sSubPr>
                          <m:ctrlPr>
                            <a:rPr kumimoji="0" lang="en-US" altLang="zh-CN" sz="2000" b="0" i="1">
                              <a:latin typeface="Cambria Math" panose="02040503050406030204" pitchFamily="18" charset="0"/>
                            </a:rPr>
                          </m:ctrlPr>
                        </m:sSubPr>
                        <m:e>
                          <m:r>
                            <a:rPr kumimoji="0" lang="zh-CN" altLang="en-US" sz="2000" i="1">
                              <a:latin typeface="Cambria Math" panose="02040503050406030204" pitchFamily="18" charset="0"/>
                            </a:rPr>
                            <m:t>𝜸</m:t>
                          </m:r>
                        </m:e>
                        <m:sub>
                          <m:r>
                            <a:rPr kumimoji="0" lang="en-US" altLang="zh-CN" sz="2000" b="0" i="1" smtClean="0">
                              <a:latin typeface="Cambria Math" panose="02040503050406030204" pitchFamily="18" charset="0"/>
                            </a:rPr>
                            <m:t>𝐵</m:t>
                          </m:r>
                        </m:sub>
                      </m:sSub>
                      <m:d>
                        <m:dPr>
                          <m:ctrlPr>
                            <a:rPr kumimoji="0" lang="en-US" altLang="zh-CN" sz="2000" b="0" i="1">
                              <a:latin typeface="Cambria Math" panose="02040503050406030204" pitchFamily="18" charset="0"/>
                            </a:rPr>
                          </m:ctrlPr>
                        </m:dPr>
                        <m:e>
                          <m:r>
                            <a:rPr kumimoji="0" lang="en-US" altLang="zh-CN" sz="2000" b="0" i="1">
                              <a:latin typeface="Cambria Math" panose="02040503050406030204" pitchFamily="18" charset="0"/>
                            </a:rPr>
                            <m:t>𝑡</m:t>
                          </m:r>
                          <m:r>
                            <a:rPr kumimoji="0" lang="en-US" altLang="zh-CN" sz="2000" b="0" i="1">
                              <a:latin typeface="Cambria Math" panose="02040503050406030204" pitchFamily="18" charset="0"/>
                            </a:rPr>
                            <m:t>,</m:t>
                          </m:r>
                          <m:r>
                            <a:rPr kumimoji="0" lang="en-US" altLang="zh-CN" sz="2000">
                              <a:latin typeface="Cambria Math" panose="02040503050406030204" pitchFamily="18" charset="0"/>
                            </a:rPr>
                            <m:t>𝐱</m:t>
                          </m:r>
                        </m:e>
                      </m:d>
                      <m:r>
                        <a:rPr kumimoji="0" lang="en-US" altLang="zh-CN" sz="2000" b="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𝒃</m:t>
                              </m:r>
                            </m:e>
                            <m:sub>
                              <m:r>
                                <a:rPr lang="en-US" altLang="zh-CN" sz="2000" i="1">
                                  <a:latin typeface="Cambria Math" panose="02040503050406030204" pitchFamily="18" charset="0"/>
                                </a:rPr>
                                <m:t>𝑒</m:t>
                              </m:r>
                            </m:sub>
                          </m:sSub>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𝒂</m:t>
                              </m:r>
                            </m:e>
                            <m:sub>
                              <m:r>
                                <a:rPr lang="en-US" altLang="zh-CN" sz="2000" i="1">
                                  <a:latin typeface="Cambria Math" panose="02040503050406030204" pitchFamily="18" charset="0"/>
                                </a:rPr>
                                <m:t>𝑒</m:t>
                              </m:r>
                            </m:sub>
                          </m:sSub>
                        </m:sub>
                      </m:sSub>
                      <m:r>
                        <a:rPr lang="en-US" altLang="zh-CN" sz="2000" i="1">
                          <a:latin typeface="Cambria Math" panose="02040503050406030204" pitchFamily="18" charset="0"/>
                        </a:rPr>
                        <m:t>𝒔</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b="0" i="1">
                              <a:latin typeface="Cambria Math" panose="02040503050406030204" pitchFamily="18" charset="0"/>
                            </a:rPr>
                            <m:t>𝜕</m:t>
                          </m:r>
                          <m:acc>
                            <m:accPr>
                              <m:chr m:val="̈"/>
                              <m:ctrlPr>
                                <a:rPr kumimoji="0" lang="zh-CN" altLang="en-US" sz="2000" i="1">
                                  <a:latin typeface="Cambria Math" panose="02040503050406030204" pitchFamily="18" charset="0"/>
                                </a:rPr>
                              </m:ctrlPr>
                            </m:accPr>
                            <m:e>
                              <m:r>
                                <a:rPr kumimoji="0" lang="en-US" altLang="zh-CN" sz="2000" b="0" i="1">
                                  <a:latin typeface="Cambria Math" panose="02040503050406030204" pitchFamily="18" charset="0"/>
                                </a:rPr>
                                <m:t>𝑠</m:t>
                              </m:r>
                            </m:e>
                          </m:acc>
                        </m:num>
                        <m:den>
                          <m:r>
                            <a:rPr lang="zh-CN" altLang="en-US" sz="2000" b="0" i="1">
                              <a:latin typeface="Cambria Math" panose="02040503050406030204" pitchFamily="18" charset="0"/>
                            </a:rPr>
                            <m:t>𝜕</m:t>
                          </m:r>
                          <m:r>
                            <a:rPr lang="en-US" altLang="zh-CN" sz="2000" b="0" i="1" smtClean="0">
                              <a:latin typeface="Cambria Math" panose="02040503050406030204" pitchFamily="18" charset="0"/>
                            </a:rPr>
                            <m:t>𝑢</m:t>
                          </m:r>
                        </m:den>
                      </m:f>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𝟎</m:t>
                      </m:r>
                    </m:oMath>
                  </m:oMathPara>
                </a14:m>
                <a:endParaRPr lang="en-US" altLang="zh-CN" sz="2000" dirty="0"/>
              </a:p>
              <a:p>
                <a:pPr marL="0" indent="0">
                  <a:buNone/>
                </a:pPr>
                <a:endParaRPr kumimoji="0" lang="en-US" altLang="zh-CN" sz="2000" b="0" dirty="0">
                  <a:solidFill>
                    <a:srgbClr val="FF0000"/>
                  </a:solidFill>
                  <a:latin typeface="Cambria Math" panose="02040503050406030204" pitchFamily="18" charset="0"/>
                </a:endParaRPr>
              </a:p>
              <a:p>
                <a:pPr marL="0" indent="0">
                  <a:buFont typeface="Arial" panose="020B0604020202020204" pitchFamily="34" charset="0"/>
                  <a:buNone/>
                </a:pPr>
                <a:endParaRPr kumimoji="0" lang="en-US" altLang="zh-CN" sz="2000" b="0" dirty="0">
                  <a:latin typeface="Cambria Math" panose="02040503050406030204" pitchFamily="18" charset="0"/>
                </a:endParaRPr>
              </a:p>
              <a:p>
                <a:pPr marL="0" indent="0">
                  <a:buFont typeface="Arial" panose="020B0604020202020204" pitchFamily="34" charset="0"/>
                  <a:buNone/>
                </a:pPr>
                <a:endParaRPr kumimoji="0" lang="en-US" altLang="zh-CN" sz="2000" b="0" dirty="0">
                  <a:latin typeface="Cambria Math" panose="02040503050406030204" pitchFamily="18" charset="0"/>
                </a:endParaRPr>
              </a:p>
              <a:p>
                <a:pPr marL="0" indent="0">
                  <a:buFont typeface="Arial" panose="020B0604020202020204" pitchFamily="34" charset="0"/>
                  <a:buNone/>
                </a:pPr>
                <a:endParaRPr kumimoji="0" lang="zh-CN" altLang="en-US" sz="2400" b="0" dirty="0"/>
              </a:p>
            </p:txBody>
          </p:sp>
        </mc:Choice>
        <mc:Fallback xmlns="">
          <p:sp>
            <p:nvSpPr>
              <p:cNvPr id="11" name="内容占位符 5"/>
              <p:cNvSpPr txBox="1">
                <a:spLocks noRot="1" noChangeAspect="1" noMove="1" noResize="1" noEditPoints="1" noAdjustHandles="1" noChangeArrowheads="1" noChangeShapeType="1" noTextEdit="1"/>
              </p:cNvSpPr>
              <p:nvPr/>
            </p:nvSpPr>
            <p:spPr bwMode="auto">
              <a:xfrm>
                <a:off x="143507" y="4670718"/>
                <a:ext cx="8856985" cy="1420480"/>
              </a:xfrm>
              <a:prstGeom prst="rect">
                <a:avLst/>
              </a:prstGeom>
              <a:blipFill rotWithShape="0">
                <a:blip r:embed="rId4"/>
                <a:stretch>
                  <a:fillRect l="-758"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475125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109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952328"/>
              </a:xfrm>
            </p:spPr>
            <p:txBody>
              <a:bodyPr/>
              <a:lstStyle/>
              <a:p>
                <a:pPr marL="0" indent="0">
                  <a:buNone/>
                </a:pPr>
                <a:r>
                  <a:rPr lang="zh-CN" altLang="en-US" dirty="0"/>
                  <a:t>二阶滑模控制问题可以转换成以下非线性系统的有限时间镇定问题</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2</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zh-CN" altLang="en-US" i="1" smtClean="0">
                                  <a:latin typeface="Cambria Math" panose="02040503050406030204" pitchFamily="18" charset="0"/>
                                </a:rPr>
                                <m:t>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e>
                          </m:eqArr>
                        </m:e>
                      </m:d>
                    </m:oMath>
                  </m:oMathPara>
                </a14:m>
                <a:endParaRPr lang="en-US" altLang="zh-CN" dirty="0"/>
              </a:p>
              <a:p>
                <a:pPr marL="0" indent="0">
                  <a:buNone/>
                </a:pPr>
                <a:r>
                  <a:rPr lang="zh-CN" altLang="en-US" dirty="0"/>
                  <a:t>假定：</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952328"/>
              </a:xfrm>
              <a:blipFill rotWithShape="0">
                <a:blip r:embed="rId2"/>
                <a:stretch>
                  <a:fillRect l="-1481" t="-2273" b="-8678"/>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2915816" y="4941168"/>
            <a:ext cx="2717665" cy="1271166"/>
          </a:xfrm>
          <a:prstGeom prst="rect">
            <a:avLst/>
          </a:prstGeom>
        </p:spPr>
      </p:pic>
    </p:spTree>
    <p:extLst>
      <p:ext uri="{BB962C8B-B14F-4D97-AF65-F5344CB8AC3E}">
        <p14:creationId xmlns:p14="http://schemas.microsoft.com/office/powerpoint/2010/main" val="334031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a:t>
            </a:fld>
            <a:endParaRPr lang="en-US" altLang="zh-CN"/>
          </a:p>
        </p:txBody>
      </p:sp>
      <p:sp>
        <p:nvSpPr>
          <p:cNvPr id="6" name="内容占位符 5"/>
          <p:cNvSpPr>
            <a:spLocks noGrp="1"/>
          </p:cNvSpPr>
          <p:nvPr>
            <p:ph sz="half" idx="1"/>
          </p:nvPr>
        </p:nvSpPr>
        <p:spPr>
          <a:xfrm>
            <a:off x="0" y="620688"/>
            <a:ext cx="8964489" cy="3744415"/>
          </a:xfrm>
        </p:spPr>
        <p:txBody>
          <a:bodyPr/>
          <a:lstStyle/>
          <a:p>
            <a:pPr marL="0" indent="0">
              <a:buNone/>
            </a:pPr>
            <a:endParaRPr lang="en-US" altLang="zh-CN" sz="2400" b="1" dirty="0"/>
          </a:p>
          <a:p>
            <a:pPr marL="0" indent="0">
              <a:buNone/>
            </a:pPr>
            <a:r>
              <a:rPr lang="en-US" altLang="zh-CN" sz="2400" b="1" dirty="0"/>
              <a:t>7</a:t>
            </a:r>
            <a:r>
              <a:rPr lang="zh-CN" altLang="en-US" sz="2400" b="1" dirty="0"/>
              <a:t>）特性的多模式：</a:t>
            </a:r>
            <a:endParaRPr lang="en-US" altLang="zh-CN" sz="2400" b="1" dirty="0"/>
          </a:p>
          <a:p>
            <a:r>
              <a:rPr lang="zh-CN" altLang="en-US" sz="2400" b="1" dirty="0"/>
              <a:t>同一非线性系统显示出两种或多种模式。</a:t>
            </a:r>
            <a:endParaRPr lang="en-US" altLang="zh-CN" sz="2400" b="1" dirty="0"/>
          </a:p>
          <a:p>
            <a:r>
              <a:rPr lang="zh-CN" altLang="en-US" sz="2400" b="1" dirty="0"/>
              <a:t>无激励系统可能有不止一个极限环。</a:t>
            </a:r>
            <a:endParaRPr lang="en-US" altLang="zh-CN" sz="2400" b="1" dirty="0"/>
          </a:p>
          <a:p>
            <a:r>
              <a:rPr lang="zh-CN" altLang="en-US" sz="2400" b="1" dirty="0"/>
              <a:t>具有周期激励的系统可能会显示倍频、分频或更复杂的稳态特性，这取决于输人信号的幅度和频率。</a:t>
            </a:r>
            <a:endParaRPr lang="en-US" altLang="zh-CN" sz="2400" b="1" dirty="0"/>
          </a:p>
          <a:p>
            <a:r>
              <a:rPr lang="zh-CN" altLang="en-US" sz="2400" b="1" dirty="0"/>
              <a:t>甚至可能当激励幅度和频率平滑变化时，也会显示出不连续的跳跃性能模式。</a:t>
            </a:r>
            <a:endParaRPr lang="en-US" altLang="zh-CN" sz="2400" dirty="0"/>
          </a:p>
          <a:p>
            <a:pPr marL="0" indent="0">
              <a:buNone/>
            </a:pPr>
            <a:endParaRPr lang="zh-CN" altLang="en-US" dirty="0"/>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39097849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700808"/>
                <a:ext cx="8507288" cy="1944216"/>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Twisting</a:t>
                </a:r>
                <a:r>
                  <a:rPr lang="zh-CN" altLang="en-US" sz="2400" b="1" dirty="0">
                    <a:latin typeface="Times New Roman" panose="02020603050405020304" pitchFamily="18" charset="0"/>
                    <a:cs typeface="Times New Roman" panose="02020603050405020304" pitchFamily="18" charset="0"/>
                  </a:rPr>
                  <a:t>算法 </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其有限时间收敛的充分条件是</a:t>
                </a:r>
              </a:p>
              <a:p>
                <a:pPr marL="0" indent="0">
                  <a:buNone/>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e>
                      </m:d>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&gt;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𝑚</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𝐾</m:t>
                          </m:r>
                        </m:e>
                        <m:sub>
                          <m:r>
                            <a:rPr lang="en-US" altLang="zh-CN" sz="2400" i="1">
                              <a:latin typeface="Cambria Math" panose="02040503050406030204" pitchFamily="18" charset="0"/>
                            </a:rPr>
                            <m:t>𝑚</m:t>
                          </m:r>
                        </m:sub>
                      </m:sSub>
                      <m:r>
                        <a:rPr lang="en-US" altLang="zh-CN" sz="2400" b="0" i="1" smtClean="0">
                          <a:latin typeface="Cambria Math" panose="02040503050406030204" pitchFamily="18" charset="0"/>
                        </a:rPr>
                        <m:t>&gt;</m:t>
                      </m:r>
                      <m:r>
                        <a:rPr lang="en-US" altLang="zh-CN" sz="2400" i="1">
                          <a:latin typeface="Cambria Math" panose="02040503050406030204" pitchFamily="18" charset="0"/>
                        </a:rPr>
                        <m:t>𝐶</m:t>
                      </m:r>
                    </m:oMath>
                  </m:oMathPara>
                </a14:m>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700808"/>
                <a:ext cx="8507288" cy="1944216"/>
              </a:xfrm>
              <a:blipFill>
                <a:blip r:embed="rId2"/>
                <a:stretch>
                  <a:fillRect l="-1074" t="-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79512" y="3785115"/>
                <a:ext cx="5508104" cy="24311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sz="2400" b="0" dirty="0"/>
                  <a:t>在相平面上，系统轨迹围绕着原点旋转，同时，系统的轨迹能在有限时间内，经过无限次的环绕收敛到原点。即系统的相轨迹与坐标轴相交的值的绝对值，随着旋转的次数以等比数列形式减小。控制律的设计需要知道</a:t>
                </a:r>
                <a14:m>
                  <m:oMath xmlns:m="http://schemas.openxmlformats.org/officeDocument/2006/math">
                    <m:r>
                      <a:rPr kumimoji="0" lang="en-US" altLang="zh-CN" sz="2400" b="0" i="1" dirty="0" smtClean="0">
                        <a:latin typeface="Cambria Math" panose="02040503050406030204" pitchFamily="18" charset="0"/>
                      </a:rPr>
                      <m:t>𝑠</m:t>
                    </m:r>
                  </m:oMath>
                </a14:m>
                <a:r>
                  <a:rPr kumimoji="0" lang="zh-CN" altLang="en-US" sz="2400" b="0" dirty="0"/>
                  <a:t>的符号</a:t>
                </a:r>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79512" y="3785115"/>
                <a:ext cx="5508104" cy="2431144"/>
              </a:xfrm>
              <a:prstGeom prst="rect">
                <a:avLst/>
              </a:prstGeom>
              <a:blipFill rotWithShape="0">
                <a:blip r:embed="rId3"/>
                <a:stretch>
                  <a:fillRect l="-1659" t="-20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9" name="图片 8"/>
          <p:cNvPicPr>
            <a:picLocks noChangeAspect="1"/>
          </p:cNvPicPr>
          <p:nvPr/>
        </p:nvPicPr>
        <p:blipFill>
          <a:blip r:embed="rId4"/>
          <a:stretch>
            <a:fillRect/>
          </a:stretch>
        </p:blipFill>
        <p:spPr>
          <a:xfrm>
            <a:off x="6012160" y="3551403"/>
            <a:ext cx="2543175" cy="2676525"/>
          </a:xfrm>
          <a:prstGeom prst="rect">
            <a:avLst/>
          </a:prstGeom>
        </p:spPr>
      </p:pic>
      <p:sp>
        <p:nvSpPr>
          <p:cNvPr id="7" name="文本框 6"/>
          <p:cNvSpPr txBox="1"/>
          <p:nvPr/>
        </p:nvSpPr>
        <p:spPr>
          <a:xfrm>
            <a:off x="103406" y="6231135"/>
            <a:ext cx="7742056" cy="307777"/>
          </a:xfrm>
          <a:prstGeom prst="rect">
            <a:avLst/>
          </a:prstGeom>
          <a:noFill/>
        </p:spPr>
        <p:txBody>
          <a:bodyPr wrap="none" rtlCol="0">
            <a:spAutoFit/>
          </a:bodyPr>
          <a:lstStyle/>
          <a:p>
            <a:r>
              <a:rPr lang="en-US" altLang="zh-CN" sz="1400" dirty="0" err="1"/>
              <a:t>Arie</a:t>
            </a:r>
            <a:r>
              <a:rPr lang="en-US" altLang="zh-CN" sz="1400" dirty="0"/>
              <a:t> Levant, Principles of 2-sliding mode design,  </a:t>
            </a:r>
            <a:r>
              <a:rPr lang="en-US" altLang="zh-CN" sz="1400" dirty="0" err="1"/>
              <a:t>Automatica</a:t>
            </a:r>
            <a:r>
              <a:rPr lang="en-US" altLang="zh-CN" sz="1400" dirty="0"/>
              <a:t>, Vol. 43, No. 4, 2007, Pages 576-586 </a:t>
            </a:r>
            <a:endParaRPr lang="zh-CN" altLang="en-US" sz="1400" dirty="0"/>
          </a:p>
        </p:txBody>
      </p:sp>
    </p:spTree>
    <p:extLst>
      <p:ext uri="{BB962C8B-B14F-4D97-AF65-F5344CB8AC3E}">
        <p14:creationId xmlns:p14="http://schemas.microsoft.com/office/powerpoint/2010/main" val="8098584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111</a:t>
            </a:fld>
            <a:endParaRPr lang="en-US" altLang="zh-CN"/>
          </a:p>
        </p:txBody>
      </p:sp>
      <p:pic>
        <p:nvPicPr>
          <p:cNvPr id="8" name="Picture 7"/>
          <p:cNvPicPr>
            <a:picLocks noChangeAspect="1"/>
          </p:cNvPicPr>
          <p:nvPr/>
        </p:nvPicPr>
        <p:blipFill>
          <a:blip r:embed="rId2"/>
          <a:stretch>
            <a:fillRect/>
          </a:stretch>
        </p:blipFill>
        <p:spPr>
          <a:xfrm>
            <a:off x="4843581" y="620688"/>
            <a:ext cx="4327729" cy="3240360"/>
          </a:xfrm>
          <a:prstGeom prst="rect">
            <a:avLst/>
          </a:prstGeom>
        </p:spPr>
      </p:pic>
      <p:pic>
        <p:nvPicPr>
          <p:cNvPr id="9" name="Picture 8"/>
          <p:cNvPicPr>
            <a:picLocks noChangeAspect="1"/>
          </p:cNvPicPr>
          <p:nvPr/>
        </p:nvPicPr>
        <p:blipFill>
          <a:blip r:embed="rId3"/>
          <a:stretch>
            <a:fillRect/>
          </a:stretch>
        </p:blipFill>
        <p:spPr>
          <a:xfrm>
            <a:off x="323528" y="3757899"/>
            <a:ext cx="3846870" cy="2880320"/>
          </a:xfrm>
          <a:prstGeom prst="rect">
            <a:avLst/>
          </a:prstGeom>
        </p:spPr>
      </p:pic>
      <p:pic>
        <p:nvPicPr>
          <p:cNvPr id="10" name="Picture 9"/>
          <p:cNvPicPr>
            <a:picLocks noChangeAspect="1"/>
          </p:cNvPicPr>
          <p:nvPr/>
        </p:nvPicPr>
        <p:blipFill>
          <a:blip r:embed="rId4"/>
          <a:stretch>
            <a:fillRect/>
          </a:stretch>
        </p:blipFill>
        <p:spPr>
          <a:xfrm>
            <a:off x="4990812" y="3757899"/>
            <a:ext cx="3967688" cy="2970782"/>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9984" y="2493202"/>
                <a:ext cx="44902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𝟏𝟕</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𝐬</m:t>
                          </m:r>
                        </m:e>
                      </m:d>
                      <m:r>
                        <a:rPr lang="en-US" altLang="zh-CN" b="0" i="0" smtClean="0">
                          <a:latin typeface="Cambria Math" panose="02040503050406030204" pitchFamily="18" charset="0"/>
                        </a:rPr>
                        <m:t>−</m:t>
                      </m:r>
                      <m:r>
                        <a:rPr lang="en-US" altLang="zh-CN" b="1" i="0" smtClean="0">
                          <a:latin typeface="Cambria Math" panose="02040503050406030204" pitchFamily="18" charset="0"/>
                        </a:rPr>
                        <m:t>𝟖</m:t>
                      </m:r>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𝒔</m:t>
                          </m:r>
                        </m:e>
                      </m:acc>
                      <m:r>
                        <a:rPr lang="en-US" altLang="zh-CN" b="0" i="0" smtClean="0">
                          <a:latin typeface="Cambria Math" panose="02040503050406030204" pitchFamily="18" charset="0"/>
                        </a:rPr>
                        <m:t>)</m:t>
                      </m:r>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89984" y="2493202"/>
                <a:ext cx="449020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89984" y="2936815"/>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89984" y="2936815"/>
                <a:ext cx="1290353" cy="523220"/>
              </a:xfrm>
              <a:prstGeom prst="rect">
                <a:avLst/>
              </a:prstGeom>
              <a:blipFill>
                <a:blip r:embed="rId9"/>
                <a:stretch>
                  <a:fillRect/>
                </a:stretch>
              </a:blipFill>
            </p:spPr>
            <p:txBody>
              <a:bodyPr/>
              <a:lstStyle/>
              <a:p>
                <a:r>
                  <a:rPr lang="zh-CN" altLang="en-US">
                    <a:noFill/>
                  </a:rPr>
                  <a:t> </a:t>
                </a:r>
              </a:p>
            </p:txBody>
          </p:sp>
        </mc:Fallback>
      </mc:AlternateContent>
      <p:sp>
        <p:nvSpPr>
          <p:cNvPr id="16" name="TextBox 15"/>
          <p:cNvSpPr txBox="1"/>
          <p:nvPr/>
        </p:nvSpPr>
        <p:spPr>
          <a:xfrm>
            <a:off x="2555948" y="623889"/>
            <a:ext cx="2216248"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Twisting</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420625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Sub-Optimal</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f>
                            <m:fPr>
                              <m:type m:val="lin"/>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num>
                            <m:den>
                              <m:r>
                                <a:rPr lang="en-US" altLang="zh-CN" sz="2400" b="0" i="1" smtClean="0">
                                  <a:latin typeface="Cambria Math" panose="02040503050406030204" pitchFamily="18" charset="0"/>
                                </a:rPr>
                                <m:t>2</m:t>
                              </m:r>
                            </m:den>
                          </m:f>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&gt;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&gt;0</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oMath>
                </a14:m>
                <a:r>
                  <a:rPr lang="zh-CN" altLang="en-US" sz="2400" dirty="0">
                    <a:latin typeface="Times New Roman" panose="02020603050405020304" pitchFamily="18" charset="0"/>
                    <a:cs typeface="Times New Roman" panose="02020603050405020304" pitchFamily="18" charset="0"/>
                  </a:rPr>
                  <a:t>为最近时间内</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oMath>
                </a14:m>
                <a:r>
                  <a:rPr lang="zh-CN" altLang="en-US" sz="2400" dirty="0">
                    <a:latin typeface="Times New Roman" panose="02020603050405020304" pitchFamily="18" charset="0"/>
                    <a:cs typeface="Times New Roman" panose="02020603050405020304" pitchFamily="18" charset="0"/>
                  </a:rPr>
                  <a:t>时，</a:t>
                </a:r>
                <a14:m>
                  <m:oMath xmlns:m="http://schemas.openxmlformats.org/officeDocument/2006/math">
                    <m:r>
                      <a:rPr lang="en-US" altLang="zh-CN" sz="2400" b="0" i="1" smtClean="0">
                        <a:latin typeface="Cambria Math" panose="02040503050406030204" pitchFamily="18" charset="0"/>
                      </a:rPr>
                      <m:t>𝑠</m:t>
                    </m:r>
                  </m:oMath>
                </a14:m>
                <a:r>
                  <a:rPr lang="zh-CN" altLang="en-US" sz="2400" dirty="0">
                    <a:latin typeface="Times New Roman" panose="02020603050405020304" pitchFamily="18" charset="0"/>
                    <a:cs typeface="Times New Roman" panose="02020603050405020304" pitchFamily="18" charset="0"/>
                  </a:rPr>
                  <a:t>的值，</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zh-CN" altLang="en-US" sz="2400" i="1">
                        <a:latin typeface="Cambria Math" panose="02040503050406030204" pitchFamily="18" charset="0"/>
                      </a:rPr>
                      <m:t>的</m:t>
                    </m:r>
                  </m:oMath>
                </a14:m>
                <a:r>
                  <a:rPr lang="zh-CN" altLang="en-US" sz="2400" dirty="0">
                    <a:latin typeface="Times New Roman" panose="02020603050405020304" pitchFamily="18" charset="0"/>
                    <a:cs typeface="Times New Roman" panose="02020603050405020304" pitchFamily="18" charset="0"/>
                  </a:rPr>
                  <a:t>初始值为</a:t>
                </a:r>
                <a:r>
                  <a:rPr lang="en-US" altLang="zh-CN" sz="2400" dirty="0">
                    <a:latin typeface="Times New Roman" panose="02020603050405020304" pitchFamily="18" charset="0"/>
                    <a:cs typeface="Times New Roman" panose="02020603050405020304" pitchFamily="18" charset="0"/>
                  </a:rPr>
                  <a:t>0</a:t>
                </a:r>
              </a:p>
              <a:p>
                <a:pPr marL="0" indent="0">
                  <a:buNone/>
                </a:pPr>
                <a:r>
                  <a:rPr lang="zh-CN" altLang="en-US" sz="2400" dirty="0">
                    <a:latin typeface="Times New Roman" panose="02020603050405020304" pitchFamily="18" charset="0"/>
                    <a:cs typeface="Times New Roman" panose="02020603050405020304" pitchFamily="18" charset="0"/>
                  </a:rPr>
                  <a:t>有限时间收敛的充分条件：</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2</m:t>
                      </m:r>
                      <m:d>
                        <m:dPr>
                          <m:begChr m:val="["/>
                          <m:endChr m:val="]"/>
                          <m:ctrlPr>
                            <a:rPr lang="en-US" altLang="zh-CN" sz="2400" b="0" i="1" smtClean="0">
                              <a:latin typeface="Cambria Math" panose="02040503050406030204" pitchFamily="18" charset="0"/>
                              <a:cs typeface="Times New Roman" panose="02020603050405020304" pitchFamily="18" charset="0"/>
                            </a:rPr>
                          </m:ctrlPr>
                        </m:dPr>
                        <m:e>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2</m:t>
                                  </m:r>
                                </m:sub>
                              </m:sSub>
                            </m:e>
                          </m:d>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e>
                      </m:d>
                      <m:r>
                        <a:rPr lang="en-US" altLang="zh-CN" sz="2400" b="0" i="1" smtClean="0">
                          <a:latin typeface="Cambria Math" panose="02040503050406030204" pitchFamily="18" charset="0"/>
                          <a:cs typeface="Times New Roman" panose="02020603050405020304" pitchFamily="18" charset="0"/>
                        </a:rPr>
                        <m:t>&gt;</m:t>
                      </m:r>
                      <m:d>
                        <m:dPr>
                          <m:ctrlPr>
                            <a:rPr lang="en-US" altLang="zh-CN" sz="2400" b="0" i="1" smtClean="0">
                              <a:latin typeface="Cambria Math" panose="02040503050406030204" pitchFamily="18" charset="0"/>
                              <a:cs typeface="Times New Roman" panose="02020603050405020304" pitchFamily="18" charset="0"/>
                            </a:rPr>
                          </m:ctrlPr>
                        </m:dPr>
                        <m:e>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1</m:t>
                              </m:r>
                            </m:sub>
                          </m:sSub>
                          <m:r>
                            <a:rPr lang="en-US" altLang="zh-CN" sz="2400" b="0" i="1" smtClean="0">
                              <a:latin typeface="Cambria Math" panose="02040503050406030204" pitchFamily="18" charset="0"/>
                              <a:cs typeface="Times New Roman" panose="02020603050405020304" pitchFamily="18" charset="0"/>
                            </a:rPr>
                            <m:t>−</m:t>
                          </m:r>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𝑟</m:t>
                              </m:r>
                            </m:e>
                            <m:sub>
                              <m:r>
                                <a:rPr lang="en-US" altLang="zh-CN" sz="2400" b="0" i="1" smtClean="0">
                                  <a:latin typeface="Cambria Math" panose="02040503050406030204" pitchFamily="18" charset="0"/>
                                  <a:cs typeface="Times New Roman" panose="02020603050405020304" pitchFamily="18" charset="0"/>
                                </a:rPr>
                                <m:t>2</m:t>
                              </m:r>
                            </m:sub>
                          </m:sSub>
                        </m:e>
                      </m:d>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r>
                        <a:rPr lang="en-US" altLang="zh-CN" sz="2400" b="0" i="1" smtClean="0">
                          <a:latin typeface="Cambria Math" panose="02040503050406030204" pitchFamily="18" charset="0"/>
                          <a:cs typeface="Times New Roman" panose="02020603050405020304" pitchFamily="18" charset="0"/>
                        </a:rPr>
                        <m:t>,</m:t>
                      </m:r>
                      <m:d>
                        <m:dPr>
                          <m:ctrlPr>
                            <a:rPr lang="en-US" altLang="zh-CN" sz="2400" i="1">
                              <a:latin typeface="Cambria Math" panose="02040503050406030204" pitchFamily="18" charset="0"/>
                              <a:cs typeface="Times New Roman" panose="02020603050405020304" pitchFamily="18" charset="0"/>
                            </a:rPr>
                          </m:ctrlPr>
                        </m:dPr>
                        <m:e>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𝑟</m:t>
                              </m:r>
                            </m:e>
                            <m:sub>
                              <m:r>
                                <a:rPr lang="en-US" altLang="zh-CN" sz="2400" i="1">
                                  <a:latin typeface="Cambria Math" panose="02040503050406030204" pitchFamily="18" charset="0"/>
                                  <a:cs typeface="Times New Roman" panose="02020603050405020304" pitchFamily="18" charset="0"/>
                                </a:rPr>
                                <m:t>1</m:t>
                              </m:r>
                            </m:sub>
                          </m:sSub>
                          <m:r>
                            <a:rPr lang="en-US" altLang="zh-CN" sz="2400" i="1">
                              <a:latin typeface="Cambria Math" panose="02040503050406030204" pitchFamily="18" charset="0"/>
                              <a:cs typeface="Times New Roman" panose="02020603050405020304" pitchFamily="18" charset="0"/>
                            </a:rPr>
                            <m:t>−</m:t>
                          </m:r>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𝑟</m:t>
                              </m:r>
                            </m:e>
                            <m:sub>
                              <m:r>
                                <a:rPr lang="en-US" altLang="zh-CN" sz="2400" i="1">
                                  <a:latin typeface="Cambria Math" panose="02040503050406030204" pitchFamily="18" charset="0"/>
                                  <a:cs typeface="Times New Roman" panose="02020603050405020304" pitchFamily="18" charset="0"/>
                                </a:rPr>
                                <m:t>2</m:t>
                              </m:r>
                            </m:sub>
                          </m:sSub>
                        </m:e>
                      </m:d>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𝐾</m:t>
                          </m:r>
                        </m:e>
                        <m:sub>
                          <m:r>
                            <a:rPr lang="en-US" altLang="zh-CN" sz="2400" i="1">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&gt;</m:t>
                      </m:r>
                      <m:r>
                        <a:rPr lang="en-US" altLang="zh-CN" sz="2400" b="0" i="1" smtClean="0">
                          <a:latin typeface="Cambria Math" panose="02040503050406030204" pitchFamily="18" charset="0"/>
                          <a:cs typeface="Times New Roman" panose="02020603050405020304" pitchFamily="18" charset="0"/>
                        </a:rPr>
                        <m:t>𝐶</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8479"/>
                </a:stretch>
              </a:blipFill>
            </p:spPr>
            <p:txBody>
              <a:bodyPr/>
              <a:lstStyle/>
              <a:p>
                <a:r>
                  <a:rPr lang="zh-CN" altLang="en-US">
                    <a:noFill/>
                  </a:rPr>
                  <a:t> </a:t>
                </a:r>
              </a:p>
            </p:txBody>
          </p:sp>
        </mc:Fallback>
      </mc:AlternateContent>
      <p:pic>
        <p:nvPicPr>
          <p:cNvPr id="9" name="图片 8"/>
          <p:cNvPicPr>
            <a:picLocks noChangeAspect="1"/>
          </p:cNvPicPr>
          <p:nvPr/>
        </p:nvPicPr>
        <p:blipFill>
          <a:blip r:embed="rId3"/>
          <a:stretch>
            <a:fillRect/>
          </a:stretch>
        </p:blipFill>
        <p:spPr>
          <a:xfrm>
            <a:off x="5436096" y="3980428"/>
            <a:ext cx="2686050" cy="2771775"/>
          </a:xfrm>
          <a:prstGeom prst="rect">
            <a:avLst/>
          </a:prstGeom>
        </p:spPr>
      </p:pic>
      <p:sp>
        <p:nvSpPr>
          <p:cNvPr id="10" name="内容占位符 5"/>
          <p:cNvSpPr txBox="1">
            <a:spLocks/>
          </p:cNvSpPr>
          <p:nvPr/>
        </p:nvSpPr>
        <p:spPr bwMode="auto">
          <a:xfrm>
            <a:off x="395536" y="4268659"/>
            <a:ext cx="4475906"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400" b="0" dirty="0"/>
              <a:t>算法是由经典的双积分系统时间最优控制算法演化而来，相平面内的轨迹被限制在包括原点在内的有限的抛物线之内</a:t>
            </a:r>
          </a:p>
        </p:txBody>
      </p:sp>
    </p:spTree>
    <p:extLst>
      <p:ext uri="{BB962C8B-B14F-4D97-AF65-F5344CB8AC3E}">
        <p14:creationId xmlns:p14="http://schemas.microsoft.com/office/powerpoint/2010/main" val="27102377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113</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24978" y="2400356"/>
                <a:ext cx="5585888"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𝟏𝟕</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𝐬</m:t>
                          </m:r>
                          <m:r>
                            <a:rPr lang="en-US" altLang="zh-CN" b="1" i="0" smtClean="0">
                              <a:latin typeface="Cambria Math" panose="02040503050406030204" pitchFamily="18" charset="0"/>
                            </a:rPr>
                            <m:t>−</m:t>
                          </m:r>
                          <m:f>
                            <m:fPr>
                              <m:ctrlPr>
                                <a:rPr lang="en-US" altLang="zh-CN" b="1" i="1" smtClean="0">
                                  <a:latin typeface="Cambria Math" panose="02040503050406030204" pitchFamily="18" charset="0"/>
                                </a:rPr>
                              </m:ctrlPr>
                            </m:fPr>
                            <m:num>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sup>
                              </m:sSup>
                            </m:num>
                            <m:den>
                              <m:r>
                                <a:rPr lang="en-US" altLang="zh-CN" b="1" i="1" smtClean="0">
                                  <a:latin typeface="Cambria Math" panose="02040503050406030204" pitchFamily="18" charset="0"/>
                                </a:rPr>
                                <m:t>𝟐</m:t>
                              </m:r>
                            </m:den>
                          </m:f>
                        </m:e>
                      </m:d>
                      <m:r>
                        <a:rPr lang="en-US" altLang="zh-CN" b="0" i="0" smtClean="0">
                          <a:latin typeface="Cambria Math" panose="02040503050406030204" pitchFamily="18" charset="0"/>
                        </a:rPr>
                        <m:t>+</m:t>
                      </m:r>
                      <m:r>
                        <a:rPr lang="en-US" altLang="zh-CN" b="1" i="0" smtClean="0">
                          <a:latin typeface="Cambria Math" panose="02040503050406030204" pitchFamily="18" charset="0"/>
                        </a:rPr>
                        <m:t>𝟖</m:t>
                      </m:r>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m:t>
                          </m:r>
                        </m:e>
                        <m:sup>
                          <m:r>
                            <a:rPr lang="en-US" altLang="zh-CN" i="1">
                              <a:latin typeface="Cambria Math" panose="02040503050406030204" pitchFamily="18" charset="0"/>
                            </a:rPr>
                            <m:t>∗</m:t>
                          </m:r>
                        </m:sup>
                      </m:sSup>
                      <m:r>
                        <a:rPr lang="en-US" altLang="zh-CN" b="0" i="0" smtClean="0">
                          <a:latin typeface="Cambria Math" panose="02040503050406030204" pitchFamily="18" charset="0"/>
                        </a:rPr>
                        <m:t>)</m:t>
                      </m:r>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24978" y="2400356"/>
                <a:ext cx="5585888"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3029" y="3258590"/>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3029" y="3258590"/>
                <a:ext cx="1290353"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2555948" y="623889"/>
            <a:ext cx="2904962"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Sub-Optimal</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2" name="Picture 1"/>
          <p:cNvPicPr>
            <a:picLocks noChangeAspect="1"/>
          </p:cNvPicPr>
          <p:nvPr/>
        </p:nvPicPr>
        <p:blipFill>
          <a:blip r:embed="rId7"/>
          <a:stretch>
            <a:fillRect/>
          </a:stretch>
        </p:blipFill>
        <p:spPr>
          <a:xfrm>
            <a:off x="5412923" y="623888"/>
            <a:ext cx="3650251" cy="2836951"/>
          </a:xfrm>
          <a:prstGeom prst="rect">
            <a:avLst/>
          </a:prstGeom>
        </p:spPr>
      </p:pic>
      <p:pic>
        <p:nvPicPr>
          <p:cNvPr id="6" name="Picture 5"/>
          <p:cNvPicPr>
            <a:picLocks noChangeAspect="1"/>
          </p:cNvPicPr>
          <p:nvPr/>
        </p:nvPicPr>
        <p:blipFill>
          <a:blip r:embed="rId8"/>
          <a:stretch>
            <a:fillRect/>
          </a:stretch>
        </p:blipFill>
        <p:spPr>
          <a:xfrm>
            <a:off x="250382" y="3753391"/>
            <a:ext cx="3964085" cy="2968084"/>
          </a:xfrm>
          <a:prstGeom prst="rect">
            <a:avLst/>
          </a:prstGeom>
        </p:spPr>
      </p:pic>
      <p:pic>
        <p:nvPicPr>
          <p:cNvPr id="7" name="Picture 6"/>
          <p:cNvPicPr>
            <a:picLocks noChangeAspect="1"/>
          </p:cNvPicPr>
          <p:nvPr/>
        </p:nvPicPr>
        <p:blipFill>
          <a:blip r:embed="rId9"/>
          <a:stretch>
            <a:fillRect/>
          </a:stretch>
        </p:blipFill>
        <p:spPr>
          <a:xfrm>
            <a:off x="5104666" y="3781810"/>
            <a:ext cx="3958508" cy="2963908"/>
          </a:xfrm>
          <a:prstGeom prst="rect">
            <a:avLst/>
          </a:prstGeom>
        </p:spPr>
      </p:pic>
    </p:spTree>
    <p:extLst>
      <p:ext uri="{BB962C8B-B14F-4D97-AF65-F5344CB8AC3E}">
        <p14:creationId xmlns:p14="http://schemas.microsoft.com/office/powerpoint/2010/main" val="802870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Prescribed Convergence Law</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𝑣</m:t>
                      </m:r>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𝛼</m:t>
                      </m:r>
                      <m:r>
                        <m:rPr>
                          <m:sty m:val="p"/>
                        </m:rPr>
                        <a:rPr lang="en-US" altLang="zh-CN" sz="2400" b="0" i="0" smtClean="0">
                          <a:latin typeface="Cambria Math" panose="02040503050406030204" pitchFamily="18" charset="0"/>
                          <a:cs typeface="Times New Roman" panose="02020603050405020304" pitchFamily="18" charset="0"/>
                        </a:rPr>
                        <m:t>sgn</m:t>
                      </m:r>
                      <m:d>
                        <m:dPr>
                          <m:ctrlPr>
                            <a:rPr lang="en-US" altLang="zh-CN" sz="2400" b="0" i="1" smtClean="0">
                              <a:latin typeface="Cambria Math" panose="02040503050406030204" pitchFamily="18" charset="0"/>
                              <a:cs typeface="Times New Roman" panose="02020603050405020304" pitchFamily="18" charset="0"/>
                            </a:rPr>
                          </m:ctrlPr>
                        </m:dPr>
                        <m:e>
                          <m:acc>
                            <m:accPr>
                              <m:chr m:val="̇"/>
                              <m:ctrlPr>
                                <a:rPr lang="en-US" altLang="zh-CN" sz="2400" b="0" i="1" smtClean="0">
                                  <a:latin typeface="Cambria Math" panose="02040503050406030204" pitchFamily="18" charset="0"/>
                                  <a:cs typeface="Times New Roman" panose="02020603050405020304" pitchFamily="18" charset="0"/>
                                </a:rPr>
                              </m:ctrlPr>
                            </m:accPr>
                            <m:e>
                              <m:r>
                                <a:rPr lang="en-US" altLang="zh-CN" sz="2400" b="0" i="1" smtClean="0">
                                  <a:latin typeface="Cambria Math" panose="02040503050406030204" pitchFamily="18" charset="0"/>
                                  <a:cs typeface="Times New Roman" panose="02020603050405020304" pitchFamily="18" charset="0"/>
                                </a:rPr>
                                <m:t>𝑠</m:t>
                              </m:r>
                            </m:e>
                          </m:acc>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𝜆</m:t>
                          </m:r>
                          <m:sSup>
                            <m:sSupPr>
                              <m:ctrlPr>
                                <a:rPr lang="en-US" altLang="zh-CN" sz="2400" b="0" i="1" smtClean="0">
                                  <a:latin typeface="Cambria Math" panose="02040503050406030204" pitchFamily="18" charset="0"/>
                                  <a:cs typeface="Times New Roman" panose="02020603050405020304" pitchFamily="18" charset="0"/>
                                </a:rPr>
                              </m:ctrlPr>
                            </m:sSupPr>
                            <m:e>
                              <m:d>
                                <m:dPr>
                                  <m:begChr m:val="|"/>
                                  <m:endChr m:val="|"/>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𝑠</m:t>
                                  </m:r>
                                </m:e>
                              </m:d>
                            </m:e>
                            <m:sup>
                              <m:f>
                                <m:fPr>
                                  <m:type m:val="lin"/>
                                  <m:ctrlPr>
                                    <a:rPr lang="en-US" altLang="zh-CN" sz="2400" b="0" i="1" smtClean="0">
                                      <a:latin typeface="Cambria Math" panose="02040503050406030204" pitchFamily="18" charset="0"/>
                                      <a:cs typeface="Times New Roman" panose="02020603050405020304" pitchFamily="18" charset="0"/>
                                    </a:rPr>
                                  </m:ctrlPr>
                                </m:fPr>
                                <m:num>
                                  <m:r>
                                    <a:rPr lang="en-US" altLang="zh-CN" sz="2400" b="0" i="1" smtClean="0">
                                      <a:latin typeface="Cambria Math" panose="02040503050406030204" pitchFamily="18" charset="0"/>
                                      <a:cs typeface="Times New Roman" panose="02020603050405020304" pitchFamily="18" charset="0"/>
                                    </a:rPr>
                                    <m:t>1</m:t>
                                  </m:r>
                                </m:num>
                                <m:den>
                                  <m:r>
                                    <a:rPr lang="en-US" altLang="zh-CN" sz="2400" b="0" i="1" smtClean="0">
                                      <a:latin typeface="Cambria Math" panose="02040503050406030204" pitchFamily="18" charset="0"/>
                                      <a:cs typeface="Times New Roman" panose="02020603050405020304" pitchFamily="18" charset="0"/>
                                    </a:rPr>
                                    <m:t>2</m:t>
                                  </m:r>
                                </m:den>
                              </m:f>
                            </m:sup>
                          </m:sSup>
                          <m:r>
                            <m:rPr>
                              <m:sty m:val="p"/>
                            </m:rPr>
                            <a:rPr lang="en-US" altLang="zh-CN" sz="2400" b="0" i="0" smtClean="0">
                              <a:latin typeface="Cambria Math" panose="02040503050406030204" pitchFamily="18" charset="0"/>
                              <a:cs typeface="Times New Roman" panose="02020603050405020304" pitchFamily="18" charset="0"/>
                            </a:rPr>
                            <m:t>sgn</m:t>
                          </m:r>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𝑠</m:t>
                              </m:r>
                            </m:e>
                          </m:d>
                        </m:e>
                      </m:d>
                      <m:r>
                        <a:rPr lang="en-US" altLang="zh-CN" sz="2400" b="0" i="1" smtClean="0">
                          <a:latin typeface="Cambria Math" panose="02040503050406030204" pitchFamily="18" charset="0"/>
                          <a:cs typeface="Times New Roman" panose="02020603050405020304" pitchFamily="18" charset="0"/>
                        </a:rPr>
                        <m:t>,</m:t>
                      </m:r>
                      <m:r>
                        <a:rPr lang="zh-CN" altLang="en-US" sz="2400" b="0" i="1" smtClean="0">
                          <a:latin typeface="Cambria Math" panose="02040503050406030204" pitchFamily="18" charset="0"/>
                          <a:cs typeface="Times New Roman" panose="02020603050405020304" pitchFamily="18" charset="0"/>
                        </a:rPr>
                        <m:t>𝛼</m:t>
                      </m:r>
                      <m:r>
                        <a:rPr lang="en-US" altLang="zh-CN" sz="2400" b="0" i="1" smtClean="0">
                          <a:latin typeface="Cambria Math" panose="02040503050406030204" pitchFamily="18" charset="0"/>
                          <a:cs typeface="Times New Roman" panose="02020603050405020304" pitchFamily="18" charset="0"/>
                        </a:rPr>
                        <m:t>&gt;0,</m:t>
                      </m:r>
                      <m:r>
                        <a:rPr lang="zh-CN" altLang="en-US" sz="2400" b="0" i="1" smtClean="0">
                          <a:latin typeface="Cambria Math" panose="02040503050406030204" pitchFamily="18" charset="0"/>
                          <a:cs typeface="Times New Roman" panose="02020603050405020304" pitchFamily="18" charset="0"/>
                        </a:rPr>
                        <m:t>𝜆</m:t>
                      </m:r>
                      <m:r>
                        <a:rPr lang="en-US" altLang="zh-CN" sz="2400" b="0" i="1" smtClean="0">
                          <a:latin typeface="Cambria Math" panose="02040503050406030204" pitchFamily="18" charset="0"/>
                          <a:cs typeface="Times New Roman" panose="02020603050405020304" pitchFamily="18" charset="0"/>
                        </a:rPr>
                        <m:t>&gt;0</m:t>
                      </m:r>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有限时间收敛条件为</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cs typeface="Times New Roman" panose="02020603050405020304" pitchFamily="18" charset="0"/>
                        </a:rPr>
                        <m:t>𝛼</m:t>
                      </m:r>
                      <m:sSub>
                        <m:sSubPr>
                          <m:ctrlPr>
                            <a:rPr lang="en-US" altLang="zh-CN" sz="240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𝐾</m:t>
                          </m:r>
                        </m:e>
                        <m:sub>
                          <m:r>
                            <a:rPr lang="en-US" altLang="zh-CN" sz="2400" b="0" i="1" smtClean="0">
                              <a:latin typeface="Cambria Math" panose="02040503050406030204" pitchFamily="18" charset="0"/>
                              <a:cs typeface="Times New Roman" panose="02020603050405020304" pitchFamily="18" charset="0"/>
                            </a:rPr>
                            <m:t>𝑚</m:t>
                          </m:r>
                        </m:sub>
                      </m:sSub>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𝐶</m:t>
                      </m:r>
                      <m:r>
                        <a:rPr lang="en-US" altLang="zh-CN" sz="2400" b="0" i="1" smtClean="0">
                          <a:latin typeface="Cambria Math" panose="02040503050406030204" pitchFamily="18" charset="0"/>
                          <a:cs typeface="Times New Roman" panose="02020603050405020304" pitchFamily="18" charset="0"/>
                        </a:rPr>
                        <m:t>&gt;</m:t>
                      </m:r>
                      <m:f>
                        <m:fPr>
                          <m:type m:val="lin"/>
                          <m:ctrlPr>
                            <a:rPr lang="en-US" altLang="zh-CN" sz="2400" b="0" i="1" smtClean="0">
                              <a:latin typeface="Cambria Math" panose="02040503050406030204" pitchFamily="18" charset="0"/>
                              <a:cs typeface="Times New Roman" panose="02020603050405020304" pitchFamily="18" charset="0"/>
                            </a:rPr>
                          </m:ctrlPr>
                        </m:fPr>
                        <m:num>
                          <m:sSup>
                            <m:sSupPr>
                              <m:ctrlPr>
                                <a:rPr lang="en-US" altLang="zh-CN" sz="2400" b="0" i="1" smtClean="0">
                                  <a:latin typeface="Cambria Math" panose="02040503050406030204" pitchFamily="18" charset="0"/>
                                  <a:cs typeface="Times New Roman" panose="02020603050405020304" pitchFamily="18" charset="0"/>
                                </a:rPr>
                              </m:ctrlPr>
                            </m:sSupPr>
                            <m:e>
                              <m:r>
                                <a:rPr lang="zh-CN" altLang="en-US" sz="2400" b="0" i="1" smtClean="0">
                                  <a:latin typeface="Cambria Math" panose="02040503050406030204" pitchFamily="18" charset="0"/>
                                  <a:cs typeface="Times New Roman" panose="02020603050405020304" pitchFamily="18" charset="0"/>
                                </a:rPr>
                                <m:t>𝜆</m:t>
                              </m:r>
                            </m:e>
                            <m:sup>
                              <m:r>
                                <a:rPr lang="en-US" altLang="zh-CN" sz="2400" b="0" i="1" smtClean="0">
                                  <a:latin typeface="Cambria Math" panose="02040503050406030204" pitchFamily="18" charset="0"/>
                                  <a:cs typeface="Times New Roman" panose="02020603050405020304" pitchFamily="18" charset="0"/>
                                </a:rPr>
                                <m:t>2</m:t>
                              </m:r>
                            </m:sup>
                          </m:sSup>
                        </m:num>
                        <m:den>
                          <m:r>
                            <a:rPr lang="en-US" altLang="zh-CN" sz="2400" b="0" i="1" smtClean="0">
                              <a:latin typeface="Cambria Math" panose="02040503050406030204" pitchFamily="18" charset="0"/>
                              <a:cs typeface="Times New Roman" panose="02020603050405020304" pitchFamily="18" charset="0"/>
                            </a:rPr>
                            <m:t>2</m:t>
                          </m:r>
                        </m:den>
                      </m:f>
                    </m:oMath>
                  </m:oMathPara>
                </a14:m>
                <a:endParaRPr lang="en-US" altLang="zh-CN" sz="2400" dirty="0">
                  <a:latin typeface="Times New Roman" panose="02020603050405020304" pitchFamily="18" charset="0"/>
                  <a:cs typeface="Times New Roman" panose="02020603050405020304" pitchFamily="18" charset="0"/>
                </a:endParaRP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2743" b="-10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5"/>
              <p:cNvSpPr txBox="1">
                <a:spLocks/>
              </p:cNvSpPr>
              <p:nvPr/>
            </p:nvSpPr>
            <p:spPr bwMode="auto">
              <a:xfrm>
                <a:off x="231095" y="3908078"/>
                <a:ext cx="6301681" cy="24482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en-US" altLang="zh-CN" sz="2400" b="0" dirty="0">
                    <a:latin typeface="Times New Roman" panose="02020603050405020304" pitchFamily="18" charset="0"/>
                    <a:cs typeface="Times New Roman" panose="02020603050405020304" pitchFamily="18" charset="0"/>
                  </a:rPr>
                  <a:t>Prescribed  Convergence  Law </a:t>
                </a:r>
                <a:r>
                  <a:rPr kumimoji="0" lang="zh-CN" altLang="en-US" sz="2400" b="0" dirty="0"/>
                  <a:t>算法本质上是利用了传统滑模的思想，它是关于非线性滑模面</a:t>
                </a:r>
                <a:endParaRPr kumimoji="0" lang="en-US" altLang="zh-CN" sz="2400" b="0" dirty="0"/>
              </a:p>
              <a:p>
                <a:pPr marL="0" indent="0">
                  <a:buNone/>
                </a:pPr>
                <a14:m>
                  <m:oMath xmlns:m="http://schemas.openxmlformats.org/officeDocument/2006/math">
                    <m:acc>
                      <m:accPr>
                        <m:chr m:val="̇"/>
                        <m:ctrlPr>
                          <a:rPr lang="en-US" altLang="zh-CN" sz="2400" b="0" i="1">
                            <a:latin typeface="Cambria Math" panose="02040503050406030204" pitchFamily="18" charset="0"/>
                            <a:cs typeface="Times New Roman" panose="02020603050405020304" pitchFamily="18" charset="0"/>
                          </a:rPr>
                        </m:ctrlPr>
                      </m:accPr>
                      <m:e>
                        <m:r>
                          <a:rPr lang="en-US" altLang="zh-CN" sz="2400" b="0" i="1">
                            <a:latin typeface="Cambria Math" panose="02040503050406030204" pitchFamily="18" charset="0"/>
                            <a:cs typeface="Times New Roman" panose="02020603050405020304" pitchFamily="18" charset="0"/>
                          </a:rPr>
                          <m:t>𝑠</m:t>
                        </m:r>
                      </m:e>
                    </m:acc>
                    <m:r>
                      <a:rPr lang="en-US" altLang="zh-CN" sz="2400" b="0" i="1">
                        <a:latin typeface="Cambria Math" panose="02040503050406030204" pitchFamily="18" charset="0"/>
                        <a:cs typeface="Times New Roman" panose="02020603050405020304" pitchFamily="18" charset="0"/>
                      </a:rPr>
                      <m:t>+</m:t>
                    </m:r>
                    <m:r>
                      <a:rPr lang="zh-CN" altLang="en-US" sz="2400" b="0" i="1">
                        <a:latin typeface="Cambria Math" panose="02040503050406030204" pitchFamily="18" charset="0"/>
                        <a:cs typeface="Times New Roman" panose="02020603050405020304" pitchFamily="18" charset="0"/>
                      </a:rPr>
                      <m:t>𝜆</m:t>
                    </m:r>
                    <m:sSup>
                      <m:sSupPr>
                        <m:ctrlPr>
                          <a:rPr lang="en-US" altLang="zh-CN" sz="2400" b="0" i="1">
                            <a:latin typeface="Cambria Math" panose="02040503050406030204" pitchFamily="18" charset="0"/>
                            <a:cs typeface="Times New Roman" panose="02020603050405020304" pitchFamily="18" charset="0"/>
                          </a:rPr>
                        </m:ctrlPr>
                      </m:sSupPr>
                      <m:e>
                        <m:d>
                          <m:dPr>
                            <m:begChr m:val="|"/>
                            <m:endChr m:val="|"/>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e>
                        </m:d>
                      </m:e>
                      <m:sup>
                        <m:f>
                          <m:fPr>
                            <m:type m:val="lin"/>
                            <m:ctrlPr>
                              <a:rPr lang="en-US" altLang="zh-CN" sz="2400" b="0" i="1">
                                <a:latin typeface="Cambria Math" panose="02040503050406030204" pitchFamily="18" charset="0"/>
                                <a:cs typeface="Times New Roman" panose="02020603050405020304" pitchFamily="18" charset="0"/>
                              </a:rPr>
                            </m:ctrlPr>
                          </m:fPr>
                          <m:num>
                            <m:r>
                              <a:rPr lang="en-US" altLang="zh-CN" sz="2400" b="0" i="1">
                                <a:latin typeface="Cambria Math" panose="02040503050406030204" pitchFamily="18" charset="0"/>
                                <a:cs typeface="Times New Roman" panose="02020603050405020304" pitchFamily="18" charset="0"/>
                              </a:rPr>
                              <m:t>1</m:t>
                            </m:r>
                          </m:num>
                          <m:den>
                            <m:r>
                              <a:rPr lang="en-US" altLang="zh-CN" sz="2400" b="0" i="1">
                                <a:latin typeface="Cambria Math" panose="02040503050406030204" pitchFamily="18" charset="0"/>
                                <a:cs typeface="Times New Roman" panose="02020603050405020304" pitchFamily="18" charset="0"/>
                              </a:rPr>
                              <m:t>2</m:t>
                            </m:r>
                          </m:den>
                        </m:f>
                      </m:sup>
                    </m:sSup>
                    <m:r>
                      <m:rPr>
                        <m:sty m:val="p"/>
                      </m:rPr>
                      <a:rPr lang="en-US" altLang="zh-CN" sz="2400" b="0" i="0">
                        <a:latin typeface="Cambria Math" panose="02040503050406030204" pitchFamily="18" charset="0"/>
                        <a:cs typeface="Times New Roman" panose="02020603050405020304" pitchFamily="18" charset="0"/>
                      </a:rPr>
                      <m:t>sgn</m:t>
                    </m:r>
                    <m:d>
                      <m:dPr>
                        <m:ctrlPr>
                          <a:rPr lang="en-US" altLang="zh-CN" sz="2400" b="0" i="1">
                            <a:latin typeface="Cambria Math" panose="02040503050406030204" pitchFamily="18" charset="0"/>
                            <a:cs typeface="Times New Roman" panose="02020603050405020304" pitchFamily="18" charset="0"/>
                          </a:rPr>
                        </m:ctrlPr>
                      </m:dPr>
                      <m:e>
                        <m:r>
                          <a:rPr lang="en-US" altLang="zh-CN" sz="2400" b="0" i="1">
                            <a:latin typeface="Cambria Math" panose="02040503050406030204" pitchFamily="18" charset="0"/>
                            <a:cs typeface="Times New Roman" panose="02020603050405020304" pitchFamily="18" charset="0"/>
                          </a:rPr>
                          <m:t>𝑠</m:t>
                        </m:r>
                      </m:e>
                    </m:d>
                    <m:r>
                      <a:rPr lang="en-US" altLang="zh-CN" sz="2400" b="0" i="1" smtClean="0">
                        <a:latin typeface="Cambria Math" panose="02040503050406030204" pitchFamily="18" charset="0"/>
                        <a:cs typeface="Times New Roman" panose="02020603050405020304" pitchFamily="18" charset="0"/>
                      </a:rPr>
                      <m:t>=0</m:t>
                    </m:r>
                  </m:oMath>
                </a14:m>
                <a:r>
                  <a:rPr kumimoji="0" lang="en-US" altLang="zh-CN" sz="2400" b="0" dirty="0"/>
                  <a:t>  (*)</a:t>
                </a:r>
              </a:p>
              <a:p>
                <a:pPr marL="0" indent="0">
                  <a:buNone/>
                </a:pPr>
                <a:r>
                  <a:rPr kumimoji="0" lang="zh-CN" altLang="en-US" sz="2400" b="0" dirty="0"/>
                  <a:t>的一阶滑模</a:t>
                </a:r>
                <a:endParaRPr kumimoji="0" lang="en-US" altLang="zh-CN" sz="2400" b="0" dirty="0"/>
              </a:p>
              <a:p>
                <a:pPr marL="0" indent="0">
                  <a:buNone/>
                </a:pPr>
                <a:r>
                  <a:rPr kumimoji="0" lang="zh-CN" altLang="en-US" sz="2400" b="0" dirty="0"/>
                  <a:t>相平面内的轨迹都会有限时间内到达非线性滑模面</a:t>
                </a:r>
                <a:r>
                  <a:rPr kumimoji="0" lang="en-US" altLang="zh-CN" sz="2400" b="0" dirty="0"/>
                  <a:t>(*),</a:t>
                </a:r>
                <a:r>
                  <a:rPr kumimoji="0" lang="zh-CN" altLang="en-US" sz="2400" b="0" dirty="0"/>
                  <a:t>并沿着</a:t>
                </a:r>
                <a:r>
                  <a:rPr kumimoji="0" lang="en-US" altLang="zh-CN" sz="2400" b="0" dirty="0"/>
                  <a:t>(*)</a:t>
                </a:r>
                <a:r>
                  <a:rPr kumimoji="0" lang="zh-CN" altLang="en-US" sz="2400" b="0" dirty="0"/>
                  <a:t>在有限时间内收敛到原点</a:t>
                </a:r>
              </a:p>
            </p:txBody>
          </p:sp>
        </mc:Choice>
        <mc:Fallback xmlns="">
          <p:sp>
            <p:nvSpPr>
              <p:cNvPr id="10" name="内容占位符 5"/>
              <p:cNvSpPr txBox="1">
                <a:spLocks noRot="1" noChangeAspect="1" noMove="1" noResize="1" noEditPoints="1" noAdjustHandles="1" noChangeArrowheads="1" noChangeShapeType="1" noTextEdit="1"/>
              </p:cNvSpPr>
              <p:nvPr/>
            </p:nvSpPr>
            <p:spPr bwMode="auto">
              <a:xfrm>
                <a:off x="231095" y="3908078"/>
                <a:ext cx="6301681" cy="2448272"/>
              </a:xfrm>
              <a:prstGeom prst="rect">
                <a:avLst/>
              </a:prstGeom>
              <a:blipFill rotWithShape="0">
                <a:blip r:embed="rId3"/>
                <a:stretch>
                  <a:fillRect l="-1547" t="-2736" r="-1064" b="-89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6372200" y="3799726"/>
            <a:ext cx="2664296" cy="2158206"/>
          </a:xfrm>
          <a:prstGeom prst="rect">
            <a:avLst/>
          </a:prstGeom>
        </p:spPr>
      </p:pic>
    </p:spTree>
    <p:extLst>
      <p:ext uri="{BB962C8B-B14F-4D97-AF65-F5344CB8AC3E}">
        <p14:creationId xmlns:p14="http://schemas.microsoft.com/office/powerpoint/2010/main" val="3017417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115</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24978" y="2400356"/>
                <a:ext cx="5184368"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r>
                        <m:rPr>
                          <m:sty m:val="p"/>
                        </m:rPr>
                        <a:rPr lang="en-US" altLang="zh-CN" b="0" i="0" smtClean="0">
                          <a:latin typeface="Cambria Math" panose="02040503050406030204" pitchFamily="18" charset="0"/>
                        </a:rPr>
                        <m:t>sign</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a:latin typeface="Cambria Math" panose="02040503050406030204" pitchFamily="18" charset="0"/>
                                </a:rPr>
                                <m:t>𝐬</m:t>
                              </m:r>
                            </m:e>
                          </m:acc>
                          <m:r>
                            <a:rPr lang="en-US" altLang="zh-CN" b="0" i="0" smtClean="0">
                              <a:latin typeface="Cambria Math" panose="02040503050406030204" pitchFamily="18" charset="0"/>
                            </a:rPr>
                            <m:t>+2</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𝒔</m:t>
                                  </m:r>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r>
                            <m:rPr>
                              <m:sty m:val="p"/>
                            </m:rPr>
                            <a:rPr lang="en-US" altLang="zh-CN" b="0" i="0" smtClean="0">
                              <a:latin typeface="Cambria Math" panose="02040503050406030204" pitchFamily="18" charset="0"/>
                            </a:rPr>
                            <m:t>sign</m:t>
                          </m:r>
                          <m:r>
                            <a:rPr lang="en-US" altLang="zh-CN" b="0" i="0" smtClean="0">
                              <a:latin typeface="Cambria Math" panose="02040503050406030204" pitchFamily="18" charset="0"/>
                            </a:rPr>
                            <m:t>(</m:t>
                          </m:r>
                          <m:r>
                            <a:rPr lang="en-US" altLang="zh-CN" b="1" i="0" smtClean="0">
                              <a:latin typeface="Cambria Math" panose="02040503050406030204" pitchFamily="18" charset="0"/>
                            </a:rPr>
                            <m:t>𝐬</m:t>
                          </m:r>
                          <m:r>
                            <a:rPr lang="en-US" altLang="zh-CN" b="0" i="0" smtClean="0">
                              <a:latin typeface="Cambria Math" panose="02040503050406030204" pitchFamily="18" charset="0"/>
                            </a:rPr>
                            <m:t>)</m:t>
                          </m:r>
                        </m:e>
                      </m:d>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124978" y="2400356"/>
                <a:ext cx="5184368" cy="73718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83029" y="3258590"/>
                <a:ext cx="129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83029" y="3258590"/>
                <a:ext cx="1290353"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1835672" y="453899"/>
            <a:ext cx="5402376"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Prescribed Convergence Law</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8" name="Picture 7"/>
          <p:cNvPicPr>
            <a:picLocks noChangeAspect="1"/>
          </p:cNvPicPr>
          <p:nvPr/>
        </p:nvPicPr>
        <p:blipFill>
          <a:blip r:embed="rId7"/>
          <a:stretch>
            <a:fillRect/>
          </a:stretch>
        </p:blipFill>
        <p:spPr>
          <a:xfrm>
            <a:off x="5181154" y="1024613"/>
            <a:ext cx="3783335" cy="2832749"/>
          </a:xfrm>
          <a:prstGeom prst="rect">
            <a:avLst/>
          </a:prstGeom>
        </p:spPr>
      </p:pic>
      <p:pic>
        <p:nvPicPr>
          <p:cNvPr id="9" name="Picture 8"/>
          <p:cNvPicPr>
            <a:picLocks noChangeAspect="1"/>
          </p:cNvPicPr>
          <p:nvPr/>
        </p:nvPicPr>
        <p:blipFill>
          <a:blip r:embed="rId8"/>
          <a:stretch>
            <a:fillRect/>
          </a:stretch>
        </p:blipFill>
        <p:spPr>
          <a:xfrm>
            <a:off x="330609" y="3902855"/>
            <a:ext cx="3896803" cy="2772468"/>
          </a:xfrm>
          <a:prstGeom prst="rect">
            <a:avLst/>
          </a:prstGeom>
        </p:spPr>
      </p:pic>
      <p:pic>
        <p:nvPicPr>
          <p:cNvPr id="10" name="Picture 9"/>
          <p:cNvPicPr>
            <a:picLocks noChangeAspect="1"/>
          </p:cNvPicPr>
          <p:nvPr/>
        </p:nvPicPr>
        <p:blipFill>
          <a:blip r:embed="rId9"/>
          <a:stretch>
            <a:fillRect/>
          </a:stretch>
        </p:blipFill>
        <p:spPr>
          <a:xfrm>
            <a:off x="5197051" y="3927425"/>
            <a:ext cx="3695429" cy="2639694"/>
          </a:xfrm>
          <a:prstGeom prst="rect">
            <a:avLst/>
          </a:prstGeom>
        </p:spPr>
      </p:pic>
    </p:spTree>
    <p:extLst>
      <p:ext uri="{BB962C8B-B14F-4D97-AF65-F5344CB8AC3E}">
        <p14:creationId xmlns:p14="http://schemas.microsoft.com/office/powerpoint/2010/main" val="7241087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244827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Super-Twisting </a:t>
                </a:r>
                <a:r>
                  <a:rPr lang="zh-CN" altLang="en-US" sz="2400" b="1" dirty="0">
                    <a:latin typeface="Times New Roman" panose="02020603050405020304" pitchFamily="18" charset="0"/>
                    <a:cs typeface="Times New Roman" panose="02020603050405020304" pitchFamily="18" charset="0"/>
                  </a:rPr>
                  <a:t>算法</a:t>
                </a:r>
                <a:endParaRPr lang="en-US" altLang="zh-CN" sz="2400" b="1" dirty="0">
                  <a:latin typeface="Times New Roman" panose="02020603050405020304" pitchFamily="18" charset="0"/>
                  <a:cs typeface="Times New Roman" panose="02020603050405020304" pitchFamily="18" charset="0"/>
                </a:endParaRPr>
              </a:p>
              <a:p>
                <a:r>
                  <a:rPr lang="zh-CN" altLang="en-US" sz="2400" dirty="0"/>
                  <a:t>仅仅需要滑模变量</a:t>
                </a:r>
                <a14:m>
                  <m:oMath xmlns:m="http://schemas.openxmlformats.org/officeDocument/2006/math">
                    <m:r>
                      <a:rPr lang="en-US" altLang="zh-CN" sz="2400" i="1" dirty="0" smtClean="0">
                        <a:latin typeface="Cambria Math" panose="02040503050406030204" pitchFamily="18" charset="0"/>
                      </a:rPr>
                      <m:t>𝑠</m:t>
                    </m:r>
                  </m:oMath>
                </a14:m>
                <a:r>
                  <a:rPr lang="zh-CN" altLang="en-US" sz="2400" dirty="0"/>
                  <a:t>的信息，不需要其他信息</a:t>
                </a:r>
                <a:r>
                  <a:rPr lang="en-US" altLang="zh-CN" sz="2400" dirty="0"/>
                  <a:t>(</a:t>
                </a:r>
                <a:r>
                  <a:rPr lang="zh-CN" altLang="en-US" sz="2400" dirty="0"/>
                  <a:t>如</a:t>
                </a:r>
                <a14:m>
                  <m:oMath xmlns:m="http://schemas.openxmlformats.org/officeDocument/2006/math">
                    <m:acc>
                      <m:accPr>
                        <m:chr m:val="̇"/>
                        <m:ctrlPr>
                          <a:rPr lang="zh-CN" altLang="en-US" sz="2400" i="1" smtClean="0">
                            <a:latin typeface="Cambria Math" panose="02040503050406030204" pitchFamily="18" charset="0"/>
                          </a:rPr>
                        </m:ctrlPr>
                      </m:accPr>
                      <m:e>
                        <m:r>
                          <m:rPr>
                            <m:sty m:val="p"/>
                          </m:rPr>
                          <a:rPr lang="en-US" altLang="zh-CN" sz="2400" i="1">
                            <a:latin typeface="Cambria Math" panose="02040503050406030204" pitchFamily="18" charset="0"/>
                          </a:rPr>
                          <m:t>s</m:t>
                        </m:r>
                      </m:e>
                    </m:acc>
                  </m:oMath>
                </a14:m>
                <a:r>
                  <a:rPr lang="zh-CN" altLang="en-US" sz="2400" dirty="0"/>
                  <a:t>或</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en-US" altLang="zh-CN" sz="2400" b="0" i="1" dirty="0" smtClean="0">
                            <a:latin typeface="Cambria Math" panose="02040503050406030204" pitchFamily="18" charset="0"/>
                          </a:rPr>
                          <m:t>∗</m:t>
                        </m:r>
                      </m:sup>
                    </m:sSup>
                  </m:oMath>
                </a14:m>
                <a:r>
                  <a:rPr lang="en-US" altLang="zh-CN" sz="2400" dirty="0"/>
                  <a:t>)</a:t>
                </a:r>
              </a:p>
              <a:p>
                <a:r>
                  <a:rPr lang="zh-CN" altLang="en-US" sz="2400" dirty="0"/>
                  <a:t>它是一种系统关于</a:t>
                </a:r>
                <a14:m>
                  <m:oMath xmlns:m="http://schemas.openxmlformats.org/officeDocument/2006/math">
                    <m:r>
                      <a:rPr lang="en-US" altLang="zh-CN" sz="2400" i="1" dirty="0" smtClean="0">
                        <a:latin typeface="Cambria Math" panose="02040503050406030204" pitchFamily="18" charset="0"/>
                      </a:rPr>
                      <m:t>𝑠</m:t>
                    </m:r>
                    <m:r>
                      <a:rPr lang="en-US" altLang="zh-CN" sz="2400" i="1" dirty="0" smtClean="0">
                        <a:latin typeface="Cambria Math" panose="02040503050406030204" pitchFamily="18" charset="0"/>
                      </a:rPr>
                      <m:t> </m:t>
                    </m:r>
                  </m:oMath>
                </a14:m>
                <a:r>
                  <a:rPr lang="zh-CN" altLang="en-US" sz="2400" dirty="0"/>
                  <a:t>的相对阶为</a:t>
                </a:r>
                <a14:m>
                  <m:oMath xmlns:m="http://schemas.openxmlformats.org/officeDocument/2006/math">
                    <m:r>
                      <a:rPr lang="en-US" altLang="zh-CN" sz="2400" i="1" dirty="0" smtClean="0">
                        <a:latin typeface="Cambria Math" panose="02040503050406030204" pitchFamily="18" charset="0"/>
                      </a:rPr>
                      <m:t>1 </m:t>
                    </m:r>
                  </m:oMath>
                </a14:m>
                <a:r>
                  <a:rPr lang="zh-CN" altLang="en-US" sz="2400" dirty="0"/>
                  <a:t>时，可以直接应用的二阶滑模算法，不需要引入新的控制量</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𝑢</m:t>
                        </m:r>
                      </m:e>
                    </m:acc>
                  </m:oMath>
                </a14:m>
                <a:endParaRPr lang="en-US" altLang="zh-CN" sz="2400" dirty="0"/>
              </a:p>
              <a:p>
                <a:r>
                  <a:rPr lang="zh-CN" altLang="en-US" sz="2400" dirty="0"/>
                  <a:t>算法形式如下：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𝜆</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up>
                      </m:sSup>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𝑢</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有限收敛性条件：</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𝛼</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𝐶</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den>
                      </m:f>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𝜆</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&gt;2</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𝛼</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𝑀</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𝐾</m:t>
                              </m:r>
                            </m:e>
                            <m:sub>
                              <m:r>
                                <a:rPr lang="en-US" altLang="zh-CN" sz="2400" b="0" i="1" smtClean="0">
                                  <a:latin typeface="Cambria Math" panose="02040503050406030204" pitchFamily="18" charset="0"/>
                                </a:rPr>
                                <m:t>𝑚</m:t>
                              </m:r>
                            </m:sub>
                          </m:sSub>
                        </m:den>
                      </m:f>
                    </m:oMath>
                  </m:oMathPara>
                </a14:m>
                <a:endParaRPr lang="en-US" altLang="zh-CN" sz="2400" dirty="0"/>
              </a:p>
              <a:p>
                <a:pPr marL="0" indent="0">
                  <a:buNone/>
                </a:pPr>
                <a:r>
                  <a:rPr lang="en-US" altLang="zh-CN" sz="2400" dirty="0">
                    <a:latin typeface="Times New Roman" panose="02020603050405020304" pitchFamily="18" charset="0"/>
                    <a:cs typeface="Times New Roman" panose="02020603050405020304" pitchFamily="18" charset="0"/>
                  </a:rPr>
                  <a:t>Super-Twisting</a:t>
                </a:r>
                <a:r>
                  <a:rPr lang="zh-CN" altLang="en-US" sz="2400" dirty="0">
                    <a:latin typeface="Times New Roman" panose="02020603050405020304" pitchFamily="18" charset="0"/>
                    <a:cs typeface="Times New Roman" panose="02020603050405020304" pitchFamily="18" charset="0"/>
                  </a:rPr>
                  <a:t>算法可以看作一种</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非线性的</a:t>
                </a:r>
                <a:r>
                  <a:rPr lang="en-US" altLang="zh-CN" sz="2400" dirty="0">
                    <a:latin typeface="Times New Roman" panose="02020603050405020304" pitchFamily="18" charset="0"/>
                    <a:cs typeface="Times New Roman" panose="02020603050405020304" pitchFamily="18" charset="0"/>
                  </a:rPr>
                  <a:t>PI</a:t>
                </a:r>
                <a:r>
                  <a:rPr lang="zh-CN" altLang="en-US" sz="2400" dirty="0">
                    <a:latin typeface="Times New Roman" panose="02020603050405020304" pitchFamily="18" charset="0"/>
                    <a:cs typeface="Times New Roman" panose="02020603050405020304" pitchFamily="18" charset="0"/>
                  </a:rPr>
                  <a:t>控制</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p>
              <a:p>
                <a:pPr marL="0" indent="0">
                  <a:buNone/>
                </a:pP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2448272"/>
              </a:xfrm>
              <a:blipFill>
                <a:blip r:embed="rId2"/>
                <a:stretch>
                  <a:fillRect l="-1111" t="-2743" b="-93766"/>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6462712" y="4354299"/>
            <a:ext cx="2314575" cy="2362200"/>
          </a:xfrm>
          <a:prstGeom prst="rect">
            <a:avLst/>
          </a:prstGeom>
        </p:spPr>
      </p:pic>
    </p:spTree>
    <p:extLst>
      <p:ext uri="{BB962C8B-B14F-4D97-AF65-F5344CB8AC3E}">
        <p14:creationId xmlns:p14="http://schemas.microsoft.com/office/powerpoint/2010/main" val="22504602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zh-CN" altLang="en-US" dirty="0"/>
              <a:t>滑模变结构控制</a:t>
            </a:r>
          </a:p>
          <a:p>
            <a:endParaRPr lang="zh-CN" altLang="en-US" dirty="0"/>
          </a:p>
        </p:txBody>
      </p:sp>
      <p:sp>
        <p:nvSpPr>
          <p:cNvPr id="4" name="Text Placeholder 3"/>
          <p:cNvSpPr>
            <a:spLocks noGrp="1"/>
          </p:cNvSpPr>
          <p:nvPr>
            <p:ph type="body" sz="quarter" idx="14"/>
          </p:nvPr>
        </p:nvSpPr>
        <p:spPr/>
        <p:txBody>
          <a:bodyPr/>
          <a:lstStyle/>
          <a:p>
            <a:r>
              <a:rPr lang="zh-CN" altLang="en-US" dirty="0"/>
              <a:t>控制器设计</a:t>
            </a:r>
          </a:p>
        </p:txBody>
      </p:sp>
      <p:sp>
        <p:nvSpPr>
          <p:cNvPr id="5" name="Slide Number Placeholder 4"/>
          <p:cNvSpPr>
            <a:spLocks noGrp="1"/>
          </p:cNvSpPr>
          <p:nvPr>
            <p:ph type="sldNum" sz="quarter" idx="17"/>
          </p:nvPr>
        </p:nvSpPr>
        <p:spPr/>
        <p:txBody>
          <a:bodyPr/>
          <a:lstStyle/>
          <a:p>
            <a:pPr>
              <a:defRPr/>
            </a:pPr>
            <a:fld id="{6BC4609B-083C-404D-8758-FAE8AF11C044}" type="slidenum">
              <a:rPr lang="zh-CN" altLang="en-US" smtClean="0"/>
              <a:pPr>
                <a:defRPr/>
              </a:pPr>
              <a:t>117</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421329" y="758858"/>
                <a:ext cx="13145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𝒙</m:t>
                              </m:r>
                            </m:e>
                          </m:acc>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US" altLang="zh-CN"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421329" y="758858"/>
                <a:ext cx="1314526"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96930" y="1189745"/>
                <a:ext cx="19820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𝒙</m:t>
                              </m:r>
                            </m:e>
                          </m:acc>
                        </m:e>
                        <m:sub>
                          <m:r>
                            <a:rPr lang="en-US" altLang="zh-CN" i="1">
                              <a:latin typeface="Cambria Math" panose="02040503050406030204" pitchFamily="18" charset="0"/>
                            </a:rPr>
                            <m:t>𝟐</m:t>
                          </m:r>
                        </m:sub>
                      </m:sSub>
                      <m:r>
                        <a:rPr lang="en-US" altLang="zh-CN" i="1">
                          <a:latin typeface="Cambria Math" panose="02040503050406030204" pitchFamily="18" charset="0"/>
                        </a:rPr>
                        <m:t>=</m:t>
                      </m:r>
                      <m:r>
                        <a:rPr lang="en-US" altLang="zh-CN" i="1">
                          <a:latin typeface="Cambria Math" panose="02040503050406030204" pitchFamily="18" charset="0"/>
                        </a:rPr>
                        <m:t>𝒖</m:t>
                      </m:r>
                      <m:r>
                        <a:rPr lang="en-US" altLang="zh-CN" i="1">
                          <a:latin typeface="Cambria Math" panose="02040503050406030204" pitchFamily="18" charset="0"/>
                        </a:rPr>
                        <m:t>+</m:t>
                      </m:r>
                      <m:r>
                        <a:rPr lang="en-US" altLang="zh-CN" i="1">
                          <a:latin typeface="Cambria Math" panose="02040503050406030204" pitchFamily="18" charset="0"/>
                        </a:rPr>
                        <m:t>𝒇</m:t>
                      </m:r>
                    </m:oMath>
                  </m:oMathPara>
                </a14:m>
                <a:endParaRPr lang="zh-CN" alt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96930" y="1189745"/>
                <a:ext cx="19820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94212" y="1568492"/>
                <a:ext cx="4667752" cy="8677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𝒇</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m:t>
                      </m:r>
                      <m:r>
                        <a:rPr lang="en-US" altLang="zh-CN" b="1" i="1" smtClean="0">
                          <a:latin typeface="Cambria Math" panose="02040503050406030204" pitchFamily="18" charset="0"/>
                        </a:rPr>
                        <m:t>𝟒</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e>
                      </m:func>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func>
                        <m:funcPr>
                          <m:ctrlPr>
                            <a:rPr lang="en-US" altLang="zh-CN" b="1"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1" i="1" smtClean="0">
                              <a:latin typeface="Cambria Math" panose="02040503050406030204" pitchFamily="18" charset="0"/>
                            </a:rPr>
                            <m:t>𝟏𝟎</m:t>
                          </m:r>
                          <m:r>
                            <a:rPr lang="en-US" altLang="zh-CN" b="1" i="1" smtClean="0">
                              <a:latin typeface="Cambria Math" panose="02040503050406030204" pitchFamily="18" charset="0"/>
                            </a:rPr>
                            <m:t>𝒕</m:t>
                          </m:r>
                        </m:e>
                      </m:func>
                    </m:oMath>
                  </m:oMathPara>
                </a14:m>
                <a:endParaRPr lang="zh-CN" alt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94212" y="1568492"/>
                <a:ext cx="4667752" cy="8677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26057" y="2360687"/>
                <a:ext cx="4190955" cy="728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𝒖</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0" smtClean="0">
                          <a:latin typeface="Cambria Math" panose="02040503050406030204" pitchFamily="18" charset="0"/>
                        </a:rPr>
                        <m:t>𝟎</m:t>
                      </m:r>
                      <m:sSup>
                        <m:sSupPr>
                          <m:ctrlPr>
                            <a:rPr lang="en-US" altLang="zh-CN" b="1" i="1" smtClean="0">
                              <a:latin typeface="Cambria Math" panose="02040503050406030204" pitchFamily="18" charset="0"/>
                            </a:rPr>
                          </m:ctrlPr>
                        </m:sSupPr>
                        <m:e>
                          <m:d>
                            <m:dPr>
                              <m:begChr m:val="|"/>
                              <m:endChr m:val="|"/>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e>
                        <m:sup>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up>
                      </m:sSup>
                      <m:r>
                        <m:rPr>
                          <m:sty m:val="p"/>
                        </m:rPr>
                        <a:rPr lang="en-US" altLang="zh-CN" b="0" i="0" smtClean="0">
                          <a:latin typeface="Cambria Math" panose="02040503050406030204" pitchFamily="18" charset="0"/>
                        </a:rPr>
                        <m:t>sign</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m:t>
                          </m:r>
                        </m:sub>
                      </m:sSub>
                    </m:oMath>
                  </m:oMathPara>
                </a14:m>
                <a:endParaRPr lang="zh-CN" altLang="en-US" b="0" dirty="0"/>
              </a:p>
            </p:txBody>
          </p:sp>
        </mc:Choice>
        <mc:Fallback xmlns="">
          <p:sp>
            <p:nvSpPr>
              <p:cNvPr id="14" name="Rectangle 13"/>
              <p:cNvSpPr>
                <a:spLocks noRot="1" noChangeAspect="1" noMove="1" noResize="1" noEditPoints="1" noAdjustHandles="1" noChangeArrowheads="1" noChangeShapeType="1" noTextEdit="1"/>
              </p:cNvSpPr>
              <p:nvPr/>
            </p:nvSpPr>
            <p:spPr>
              <a:xfrm>
                <a:off x="226057" y="2360687"/>
                <a:ext cx="4190955" cy="7282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142327" y="3135672"/>
                <a:ext cx="2179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𝐬</m:t>
                      </m:r>
                      <m:r>
                        <a:rPr lang="en-US" altLang="zh-CN" b="1" i="0"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zh-CN" alt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142327" y="3135672"/>
                <a:ext cx="2179699" cy="523220"/>
              </a:xfrm>
              <a:prstGeom prst="rect">
                <a:avLst/>
              </a:prstGeom>
              <a:blipFill>
                <a:blip r:embed="rId6"/>
                <a:stretch>
                  <a:fillRect/>
                </a:stretch>
              </a:blipFill>
            </p:spPr>
            <p:txBody>
              <a:bodyPr/>
              <a:lstStyle/>
              <a:p>
                <a:r>
                  <a:rPr lang="zh-CN" altLang="en-US">
                    <a:noFill/>
                  </a:rPr>
                  <a:t> </a:t>
                </a:r>
              </a:p>
            </p:txBody>
          </p:sp>
        </mc:Fallback>
      </mc:AlternateContent>
      <p:sp>
        <p:nvSpPr>
          <p:cNvPr id="16" name="TextBox 15"/>
          <p:cNvSpPr txBox="1"/>
          <p:nvPr/>
        </p:nvSpPr>
        <p:spPr>
          <a:xfrm>
            <a:off x="2362732" y="614385"/>
            <a:ext cx="3211585" cy="954107"/>
          </a:xfrm>
          <a:prstGeom prst="rect">
            <a:avLst/>
          </a:prstGeom>
          <a:noFill/>
        </p:spPr>
        <p:txBody>
          <a:bodyPr wrap="none" rtlCol="0">
            <a:spAutoFit/>
          </a:bodyPr>
          <a:lstStyle/>
          <a:p>
            <a:r>
              <a:rPr lang="en-US" altLang="zh-CN" dirty="0">
                <a:solidFill>
                  <a:srgbClr val="FF0000"/>
                </a:solidFill>
                <a:cs typeface="Times New Roman" panose="02020603050405020304" pitchFamily="18" charset="0"/>
              </a:rPr>
              <a:t>Super Twisting</a:t>
            </a:r>
            <a:r>
              <a:rPr lang="zh-CN" altLang="en-US" dirty="0">
                <a:solidFill>
                  <a:srgbClr val="FF0000"/>
                </a:solidFill>
                <a:cs typeface="Times New Roman" panose="02020603050405020304" pitchFamily="18" charset="0"/>
              </a:rPr>
              <a:t>算法</a:t>
            </a:r>
            <a:endParaRPr lang="en-US" altLang="zh-CN" dirty="0">
              <a:solidFill>
                <a:srgbClr val="FF0000"/>
              </a:solidFill>
              <a:cs typeface="Times New Roman" panose="02020603050405020304" pitchFamily="18" charset="0"/>
            </a:endParaRPr>
          </a:p>
          <a:p>
            <a:endParaRPr lang="zh-CN" altLang="en-US" dirty="0"/>
          </a:p>
        </p:txBody>
      </p:sp>
      <p:pic>
        <p:nvPicPr>
          <p:cNvPr id="2" name="Picture 1"/>
          <p:cNvPicPr>
            <a:picLocks noChangeAspect="1"/>
          </p:cNvPicPr>
          <p:nvPr/>
        </p:nvPicPr>
        <p:blipFill>
          <a:blip r:embed="rId7"/>
          <a:stretch>
            <a:fillRect/>
          </a:stretch>
        </p:blipFill>
        <p:spPr>
          <a:xfrm>
            <a:off x="5220072" y="543271"/>
            <a:ext cx="4019046" cy="3009236"/>
          </a:xfrm>
          <a:prstGeom prst="rect">
            <a:avLst/>
          </a:prstGeom>
        </p:spPr>
      </p:pic>
      <p:pic>
        <p:nvPicPr>
          <p:cNvPr id="6" name="Picture 5"/>
          <p:cNvPicPr>
            <a:picLocks noChangeAspect="1"/>
          </p:cNvPicPr>
          <p:nvPr/>
        </p:nvPicPr>
        <p:blipFill>
          <a:blip r:embed="rId8"/>
          <a:stretch>
            <a:fillRect/>
          </a:stretch>
        </p:blipFill>
        <p:spPr>
          <a:xfrm>
            <a:off x="168442" y="3881158"/>
            <a:ext cx="3888432" cy="2903147"/>
          </a:xfrm>
          <a:prstGeom prst="rect">
            <a:avLst/>
          </a:prstGeom>
        </p:spPr>
      </p:pic>
      <p:pic>
        <p:nvPicPr>
          <p:cNvPr id="7" name="Picture 6"/>
          <p:cNvPicPr>
            <a:picLocks noChangeAspect="1"/>
          </p:cNvPicPr>
          <p:nvPr/>
        </p:nvPicPr>
        <p:blipFill>
          <a:blip r:embed="rId9"/>
          <a:stretch>
            <a:fillRect/>
          </a:stretch>
        </p:blipFill>
        <p:spPr>
          <a:xfrm>
            <a:off x="5396462" y="3708019"/>
            <a:ext cx="3666266" cy="2839114"/>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259585" y="3100401"/>
                <a:ext cx="29525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1" i="1" smtClean="0">
                                  <a:latin typeface="Cambria Math" panose="02040503050406030204" pitchFamily="18" charset="0"/>
                                </a:rPr>
                                <m:t>𝒖</m:t>
                              </m:r>
                            </m:e>
                          </m:acc>
                        </m:e>
                        <m:sub>
                          <m:r>
                            <a:rPr lang="en-US" altLang="zh-CN" i="1">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𝟐𝟎</m:t>
                      </m:r>
                      <m:r>
                        <m:rPr>
                          <m:sty m:val="p"/>
                        </m:rPr>
                        <a:rPr lang="en-US" altLang="zh-CN" b="0">
                          <a:latin typeface="Cambria Math" panose="02040503050406030204" pitchFamily="18" charset="0"/>
                        </a:rPr>
                        <m:t>sign</m:t>
                      </m:r>
                      <m:d>
                        <m:dPr>
                          <m:ctrlPr>
                            <a:rPr lang="en-US" altLang="zh-CN" i="1">
                              <a:latin typeface="Cambria Math" panose="02040503050406030204" pitchFamily="18" charset="0"/>
                            </a:rPr>
                          </m:ctrlPr>
                        </m:dPr>
                        <m:e>
                          <m:r>
                            <a:rPr lang="en-US" altLang="zh-CN" i="1">
                              <a:latin typeface="Cambria Math" panose="02040503050406030204" pitchFamily="18" charset="0"/>
                            </a:rPr>
                            <m:t>𝒔</m:t>
                          </m:r>
                        </m:e>
                      </m:d>
                    </m:oMath>
                  </m:oMathPara>
                </a14:m>
                <a:endParaRPr lang="zh-CN" alt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59585" y="3100401"/>
                <a:ext cx="2952540"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95050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高阶滑模控制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539552" y="1782403"/>
                <a:ext cx="7776863" cy="4281339"/>
              </a:xfrm>
            </p:spPr>
            <p:txBody>
              <a:bodyPr/>
              <a:lstStyle/>
              <a:p>
                <a:pPr marL="0" indent="0">
                  <a:buNone/>
                </a:pPr>
                <a:r>
                  <a:rPr lang="zh-CN" altLang="en-US" dirty="0"/>
                  <a:t>二阶滑模应用的难点是：</a:t>
                </a:r>
                <a:endParaRPr lang="en-US" altLang="zh-CN" dirty="0"/>
              </a:p>
              <a:p>
                <a:r>
                  <a:rPr lang="zh-CN" altLang="en-US" dirty="0"/>
                  <a:t>控制律的参数难以确定，它们和系统不确定性的界有关</a:t>
                </a:r>
                <a:endParaRPr lang="en-US" altLang="zh-CN" dirty="0"/>
              </a:p>
              <a:p>
                <a:r>
                  <a:rPr lang="zh-CN" altLang="en-US" dirty="0"/>
                  <a:t>给出的收敛条件均是充分条件，具有一定的保守性</a:t>
                </a:r>
                <a:endParaRPr lang="en-US" altLang="zh-CN" dirty="0"/>
              </a:p>
              <a:p>
                <a:r>
                  <a:rPr lang="zh-CN" altLang="en-US" dirty="0"/>
                  <a:t>二阶滑模算法一般应用于系统相对阶</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≤2</m:t>
                    </m:r>
                  </m:oMath>
                </a14:m>
                <a:r>
                  <a:rPr lang="zh-CN" altLang="en-US" dirty="0"/>
                  <a:t>的情形</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539552" y="1782403"/>
                <a:ext cx="7776863" cy="4281339"/>
              </a:xfrm>
              <a:blipFill rotWithShape="0">
                <a:blip r:embed="rId2"/>
                <a:stretch>
                  <a:fillRect l="-1647" t="-1422" r="-14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31927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36912"/>
            <a:ext cx="8229600" cy="1143000"/>
          </a:xfrm>
        </p:spPr>
        <p:txBody>
          <a:bodyPr/>
          <a:lstStyle/>
          <a:p>
            <a:r>
              <a:rPr lang="zh-CN" altLang="en-US" dirty="0"/>
              <a:t>神经网络滑模控制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119</a:t>
            </a:fld>
            <a:endParaRPr lang="en-US" altLang="zh-CN"/>
          </a:p>
        </p:txBody>
      </p:sp>
    </p:spTree>
    <p:extLst>
      <p:ext uri="{BB962C8B-B14F-4D97-AF65-F5344CB8AC3E}">
        <p14:creationId xmlns:p14="http://schemas.microsoft.com/office/powerpoint/2010/main" val="894886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5586343" cy="4511526"/>
              </a:xfrm>
            </p:spPr>
            <p:txBody>
              <a:bodyPr/>
              <a:lstStyle/>
              <a:p>
                <a:r>
                  <a:rPr lang="zh-CN" altLang="en-US" dirty="0">
                    <a:solidFill>
                      <a:srgbClr val="FF0000"/>
                    </a:solidFill>
                  </a:rPr>
                  <a:t>不连续性</a:t>
                </a:r>
                <a:endParaRPr lang="en-US" altLang="zh-CN" dirty="0">
                  <a:solidFill>
                    <a:srgbClr val="FF0000"/>
                  </a:solidFill>
                </a:endParaRPr>
              </a:p>
              <a:p>
                <a:pPr marL="0" indent="0">
                  <a:buNone/>
                </a:pP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dirty="0"/>
                  <a:t>里</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dirty="0"/>
                  <a:t>维超曲面</a:t>
                </a:r>
                <a14:m>
                  <m:oMath xmlns:m="http://schemas.openxmlformats.org/officeDocument/2006/math">
                    <m:r>
                      <a:rPr lang="en-US" altLang="zh-CN" b="0" i="1" smtClean="0">
                        <a:latin typeface="Cambria Math" panose="02040503050406030204" pitchFamily="18" charset="0"/>
                      </a:rPr>
                      <m:t>𝑆</m:t>
                    </m:r>
                  </m:oMath>
                </a14:m>
                <a:r>
                  <a:rPr lang="en-US" altLang="zh-CN" dirty="0"/>
                  <a:t>,</a:t>
                </a:r>
                <a:r>
                  <a:rPr lang="zh-CN" altLang="en-US" dirty="0"/>
                  <a:t>定义</a:t>
                </a:r>
                <a14:m>
                  <m:oMath xmlns:m="http://schemas.openxmlformats.org/officeDocument/2006/math">
                    <m:r>
                      <a:rPr lang="zh-CN" altLang="en-US" b="0" i="1" dirty="0">
                        <a:latin typeface="Cambria Math" panose="02040503050406030204" pitchFamily="18" charset="0"/>
                      </a:rPr>
                      <m:t>为</m:t>
                    </m:r>
                  </m:oMath>
                </a14:m>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𝐱</m:t>
                          </m:r>
                        </m:e>
                      </m:d>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𝑠</m:t>
                      </m:r>
                      <m:d>
                        <m:dPr>
                          <m:ctrlPr>
                            <a:rPr lang="en-US" altLang="zh-CN" b="0" i="1" dirty="0" smtClean="0">
                              <a:latin typeface="Cambria Math" panose="02040503050406030204" pitchFamily="18" charset="0"/>
                            </a:rPr>
                          </m:ctrlPr>
                        </m:dPr>
                        <m:e>
                          <m:r>
                            <a:rPr lang="en-US" altLang="zh-CN" b="1" i="1" dirty="0" smtClean="0">
                              <a:latin typeface="Cambria Math" panose="02040503050406030204" pitchFamily="18" charset="0"/>
                            </a:rPr>
                            <m:t>𝟎</m:t>
                          </m:r>
                        </m:e>
                      </m:d>
                      <m:r>
                        <a:rPr lang="en-US" altLang="zh-CN" b="0" i="1" dirty="0" smtClean="0">
                          <a:latin typeface="Cambria Math" panose="02040503050406030204" pitchFamily="18" charset="0"/>
                        </a:rPr>
                        <m:t>=0</m:t>
                      </m:r>
                    </m:oMath>
                  </m:oMathPara>
                </a14:m>
                <a:endParaRPr lang="en-US" altLang="zh-CN" dirty="0"/>
              </a:p>
              <a:p>
                <a:pPr marL="0" indent="0">
                  <a:buNone/>
                </a:pPr>
                <a:r>
                  <a:rPr lang="zh-CN" altLang="en-US" dirty="0"/>
                  <a:t>非线性系统微分方程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&gt;0</m:t>
                              </m:r>
                            </m:e>
                            <m:e>
                              <m:r>
                                <a:rPr lang="en-US" altLang="zh-CN" b="0" i="1" smtClean="0">
                                  <a:latin typeface="Cambria Math" panose="02040503050406030204" pitchFamily="18" charset="0"/>
                                </a:rPr>
                                <m:t>&amp;</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&lt;0</m:t>
                              </m:r>
                            </m:e>
                          </m:eqArr>
                        </m:e>
                      </m:d>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5586343" cy="4511526"/>
              </a:xfrm>
              <a:blipFill>
                <a:blip r:embed="rId2"/>
                <a:stretch>
                  <a:fillRect l="-2183" t="-1486"/>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5724128" y="2564904"/>
            <a:ext cx="3268107" cy="296742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52C85F3-27E2-4957-9FF0-0EB1B31712A8}"/>
                  </a:ext>
                </a:extLst>
              </p:cNvPr>
              <p:cNvSpPr txBox="1"/>
              <p:nvPr/>
            </p:nvSpPr>
            <p:spPr>
              <a:xfrm>
                <a:off x="243156" y="5676341"/>
                <a:ext cx="7115025" cy="523220"/>
              </a:xfrm>
              <a:prstGeom prst="rect">
                <a:avLst/>
              </a:prstGeom>
              <a:noFill/>
            </p:spPr>
            <p:txBody>
              <a:bodyPr wrap="none" rtlCol="0">
                <a:spAutoFit/>
              </a:bodyPr>
              <a:lstStyle/>
              <a:p>
                <a:r>
                  <a:rPr lang="en-US" altLang="zh-CN" dirty="0"/>
                  <a:t>(</a:t>
                </a:r>
                <a:r>
                  <a:rPr lang="zh-CN" altLang="en-US" dirty="0"/>
                  <a:t>在曲面</a:t>
                </a:r>
                <a14:m>
                  <m:oMath xmlns:m="http://schemas.openxmlformats.org/officeDocument/2006/math">
                    <m:r>
                      <a:rPr lang="en-US" altLang="zh-CN" i="1" dirty="0">
                        <a:latin typeface="Cambria Math" panose="02040503050406030204" pitchFamily="18" charset="0"/>
                      </a:rPr>
                      <m:t>𝑆</m:t>
                    </m:r>
                  </m:oMath>
                </a14:m>
                <a:r>
                  <a:rPr lang="zh-CN" altLang="en-US" dirty="0"/>
                  <a:t>上的任一点上，微分方程没有定义</a:t>
                </a:r>
                <a:r>
                  <a:rPr lang="en-US" altLang="zh-CN" dirty="0"/>
                  <a:t>)</a:t>
                </a:r>
                <a:endParaRPr lang="zh-CN" altLang="en-US" dirty="0"/>
              </a:p>
            </p:txBody>
          </p:sp>
        </mc:Choice>
        <mc:Fallback xmlns="">
          <p:sp>
            <p:nvSpPr>
              <p:cNvPr id="8" name="文本框 7">
                <a:extLst>
                  <a:ext uri="{FF2B5EF4-FFF2-40B4-BE49-F238E27FC236}">
                    <a16:creationId xmlns:a16="http://schemas.microsoft.com/office/drawing/2014/main" id="{B52C85F3-27E2-4957-9FF0-0EB1B31712A8}"/>
                  </a:ext>
                </a:extLst>
              </p:cNvPr>
              <p:cNvSpPr txBox="1">
                <a:spLocks noRot="1" noChangeAspect="1" noMove="1" noResize="1" noEditPoints="1" noAdjustHandles="1" noChangeArrowheads="1" noChangeShapeType="1" noTextEdit="1"/>
              </p:cNvSpPr>
              <p:nvPr/>
            </p:nvSpPr>
            <p:spPr>
              <a:xfrm>
                <a:off x="243156" y="5676341"/>
                <a:ext cx="7115025" cy="523220"/>
              </a:xfrm>
              <a:prstGeom prst="rect">
                <a:avLst/>
              </a:prstGeom>
              <a:blipFill>
                <a:blip r:embed="rId4"/>
                <a:stretch>
                  <a:fillRect l="-1799" t="-15116" r="-943"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8340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具有未知非线性的系统的神经网络滑模控制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9" y="1694530"/>
                <a:ext cx="8640960" cy="4902822"/>
              </a:xfrm>
            </p:spPr>
            <p:txBody>
              <a:bodyPr/>
              <a:lstStyle/>
              <a:p>
                <a:r>
                  <a:rPr lang="zh-CN" altLang="en-US" sz="2400" dirty="0"/>
                  <a:t>考虑二阶被控对象</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zh-CN" altLang="en-US" sz="2400" i="1" smtClean="0">
                              <a:latin typeface="Cambria Math" panose="02040503050406030204" pitchFamily="18" charset="0"/>
                            </a:rPr>
                            <m:t>𝜃</m:t>
                          </m:r>
                        </m:e>
                      </m:acc>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f</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r>
                            <a:rPr lang="zh-CN" altLang="en-US" sz="2400" i="1">
                              <a:latin typeface="Cambria Math" panose="02040503050406030204" pitchFamily="18" charset="0"/>
                            </a:rPr>
                            <m:t>𝜃</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𝜃</m:t>
                              </m:r>
                            </m:e>
                          </m:acc>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oMath>
                  </m:oMathPara>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𝑓</m:t>
                    </m:r>
                  </m:oMath>
                </a14:m>
                <a:r>
                  <a:rPr lang="zh-CN" altLang="en-US" sz="2400" dirty="0"/>
                  <a:t>与</a:t>
                </a:r>
                <a14:m>
                  <m:oMath xmlns:m="http://schemas.openxmlformats.org/officeDocument/2006/math">
                    <m:r>
                      <a:rPr lang="en-US" altLang="zh-CN" sz="2400" b="0" i="1" dirty="0" smtClean="0">
                        <a:latin typeface="Cambria Math" panose="02040503050406030204" pitchFamily="18" charset="0"/>
                      </a:rPr>
                      <m:t>𝑔</m:t>
                    </m:r>
                    <m:r>
                      <a:rPr lang="zh-CN" altLang="en-US" sz="2400" i="1" dirty="0">
                        <a:latin typeface="Cambria Math" panose="02040503050406030204" pitchFamily="18" charset="0"/>
                      </a:rPr>
                      <m:t>为</m:t>
                    </m:r>
                  </m:oMath>
                </a14:m>
                <a:r>
                  <a:rPr lang="zh-CN" altLang="en-US" sz="2400" dirty="0"/>
                  <a:t>未知非线性函数，</a:t>
                </a:r>
                <a14:m>
                  <m:oMath xmlns:m="http://schemas.openxmlformats.org/officeDocument/2006/math">
                    <m:r>
                      <a:rPr lang="en-US" altLang="zh-CN" sz="2400" i="1">
                        <a:latin typeface="Cambria Math" panose="02040503050406030204" pitchFamily="18" charset="0"/>
                      </a:rPr>
                      <m:t>𝑑</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oMath>
                </a14:m>
                <a:r>
                  <a:rPr lang="zh-CN" altLang="en-US" sz="2400" dirty="0"/>
                  <a:t>为外界干扰，且满足</a:t>
                </a:r>
                <a14:m>
                  <m:oMath xmlns:m="http://schemas.openxmlformats.org/officeDocument/2006/math">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endParaRPr lang="en-US" altLang="zh-CN" sz="2400" dirty="0"/>
              </a:p>
              <a:p>
                <a:pPr marL="0" indent="0">
                  <a:buNone/>
                </a:pPr>
                <a:r>
                  <a:rPr lang="zh-CN" altLang="en-US" sz="2400" dirty="0"/>
                  <a:t>跟踪指令</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𝜃</m:t>
                        </m:r>
                      </m:e>
                      <m:sub>
                        <m:r>
                          <a:rPr lang="en-US" altLang="zh-CN" sz="2400" b="0" i="1" smtClean="0">
                            <a:latin typeface="Cambria Math" panose="02040503050406030204" pitchFamily="18" charset="0"/>
                          </a:rPr>
                          <m:t>𝑑</m:t>
                        </m:r>
                      </m:sub>
                    </m:sSub>
                  </m:oMath>
                </a14:m>
                <a:r>
                  <a:rPr lang="en-US" altLang="zh-CN" sz="2400" dirty="0"/>
                  <a:t>,</a:t>
                </a:r>
                <a:r>
                  <a:rPr lang="zh-CN" altLang="en-US" sz="2400" dirty="0"/>
                  <a:t>跟踪误差定义为</a:t>
                </a:r>
                <a14:m>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𝜃</m:t>
                        </m:r>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oMath>
                </a14:m>
                <a:endParaRPr lang="en-US" altLang="zh-CN" sz="2400" dirty="0"/>
              </a:p>
              <a:p>
                <a:pPr marL="0" indent="0">
                  <a:buNone/>
                </a:pPr>
                <a:r>
                  <a:rPr lang="zh-CN" altLang="en-US" sz="2400" dirty="0"/>
                  <a:t>设计滑模面 </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𝑐𝑒</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oMath>
                  </m:oMathPara>
                </a14:m>
                <a:endParaRPr lang="en-US" altLang="zh-CN" sz="2400" i="1" dirty="0">
                  <a:latin typeface="Cambria Math" panose="02040503050406030204" pitchFamily="18" charset="0"/>
                </a:endParaRPr>
              </a:p>
              <a:p>
                <a:pPr marL="0" indent="0">
                  <a:buNone/>
                </a:pPr>
                <a:r>
                  <a:rPr lang="zh-CN" altLang="en-US" sz="2400" dirty="0"/>
                  <a:t>若</a:t>
                </a:r>
                <a14:m>
                  <m:oMath xmlns:m="http://schemas.openxmlformats.org/officeDocument/2006/math">
                    <m:r>
                      <a:rPr lang="en-US" altLang="zh-CN" sz="2400" i="1">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oMath>
                </a14:m>
                <a:r>
                  <a:rPr lang="zh-CN" altLang="en-US" sz="2400" dirty="0"/>
                  <a:t>已知，则可设计变结构控制律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𝑔</m:t>
                          </m:r>
                        </m:den>
                      </m:f>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e>
                            <m:sub>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e>
                      </m:d>
                    </m:oMath>
                  </m:oMathPara>
                </a14:m>
                <a:endParaRPr lang="en-US" altLang="zh-CN" dirty="0"/>
              </a:p>
              <a:p>
                <a:pPr marL="0" indent="0">
                  <a:buNone/>
                </a:pPr>
                <a:r>
                  <a:rPr lang="zh-CN" altLang="en-US" sz="2400" dirty="0"/>
                  <a:t>选择</a:t>
                </a:r>
                <a14:m>
                  <m:oMath xmlns:m="http://schemas.openxmlformats.org/officeDocument/2006/math">
                    <m:r>
                      <a:rPr lang="zh-CN" altLang="en-US" sz="2400" i="1" smtClean="0">
                        <a:latin typeface="Cambria Math" panose="02040503050406030204" pitchFamily="18" charset="0"/>
                      </a:rPr>
                      <m:t>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r>
                  <a:rPr lang="en-US" altLang="zh-CN" sz="2400" dirty="0"/>
                  <a:t>,</a:t>
                </a:r>
                <a:r>
                  <a:rPr lang="zh-CN" altLang="en-US" sz="2400" dirty="0"/>
                  <a:t>可得</a:t>
                </a:r>
                <a14:m>
                  <m:oMath xmlns:m="http://schemas.openxmlformats.org/officeDocument/2006/math">
                    <m:r>
                      <a:rPr lang="en-US" altLang="zh-CN" sz="2400" b="0" i="1" smtClean="0">
                        <a:latin typeface="Cambria Math" panose="02040503050406030204" pitchFamily="18" charset="0"/>
                      </a:rPr>
                      <m:t>𝑠</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𝜂</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𝑠𝑑</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≤0</m:t>
                    </m:r>
                  </m:oMath>
                </a14:m>
                <a:endParaRPr lang="en-US" altLang="zh-CN" sz="2400" dirty="0"/>
              </a:p>
              <a:p>
                <a:pPr marL="0" indent="0">
                  <a:buNone/>
                </a:pPr>
                <a:r>
                  <a:rPr lang="zh-CN" altLang="en-US" sz="2400" dirty="0"/>
                  <a:t>满足到达条件</a:t>
                </a: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9" y="1694530"/>
                <a:ext cx="8640960" cy="4902822"/>
              </a:xfrm>
              <a:blipFill>
                <a:blip r:embed="rId2"/>
                <a:stretch>
                  <a:fillRect l="-1058" t="-9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487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28144" y="650871"/>
                <a:ext cx="8229600" cy="6048672"/>
              </a:xfrm>
            </p:spPr>
            <p:txBody>
              <a:bodyPr/>
              <a:lstStyle/>
              <a:p>
                <a14:m>
                  <m:oMath xmlns:m="http://schemas.openxmlformats.org/officeDocument/2006/math">
                    <m:r>
                      <a:rPr lang="en-US" altLang="zh-CN" sz="2400" i="1" smtClean="0">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r>
                      <a:rPr lang="zh-CN" altLang="en-US" sz="2400" i="1" dirty="0">
                        <a:latin typeface="Cambria Math" panose="02040503050406030204" pitchFamily="18" charset="0"/>
                      </a:rPr>
                      <m:t>为</m:t>
                    </m:r>
                  </m:oMath>
                </a14:m>
                <a:r>
                  <a:rPr lang="zh-CN" altLang="en-US" sz="2400" dirty="0"/>
                  <a:t>未知非线性函数，可采用两个神经网络分别逼近，形成神经网络自适应滑模控制</a:t>
                </a:r>
                <a:endParaRPr lang="en-US" altLang="zh-CN" sz="2400" dirty="0"/>
              </a:p>
              <a:p>
                <a:r>
                  <a:rPr lang="zh-CN" altLang="en-US" sz="2400" dirty="0"/>
                  <a:t>采用</a:t>
                </a:r>
                <a:r>
                  <a:rPr lang="en-US" altLang="zh-CN" sz="2400" dirty="0">
                    <a:latin typeface="Times New Roman" panose="02020603050405020304" pitchFamily="18" charset="0"/>
                    <a:cs typeface="Times New Roman" panose="02020603050405020304" pitchFamily="18" charset="0"/>
                  </a:rPr>
                  <a:t>RBF</a:t>
                </a:r>
                <a:r>
                  <a:rPr lang="zh-CN" altLang="en-US" sz="2400" dirty="0"/>
                  <a:t>神经网络逼近</a:t>
                </a:r>
                <a14:m>
                  <m:oMath xmlns:m="http://schemas.openxmlformats.org/officeDocument/2006/math">
                    <m:r>
                      <a:rPr lang="en-US" altLang="zh-CN" sz="2400" i="1">
                        <a:latin typeface="Cambria Math" panose="02040503050406030204" pitchFamily="18" charset="0"/>
                      </a:rPr>
                      <m:t>𝑓</m:t>
                    </m:r>
                  </m:oMath>
                </a14:m>
                <a:r>
                  <a:rPr lang="zh-CN" altLang="en-US" sz="2400" dirty="0"/>
                  <a:t>与</a:t>
                </a:r>
                <a14:m>
                  <m:oMath xmlns:m="http://schemas.openxmlformats.org/officeDocument/2006/math">
                    <m:r>
                      <a:rPr lang="en-US" altLang="zh-CN" sz="2400" i="1" dirty="0">
                        <a:latin typeface="Cambria Math" panose="02040503050406030204" pitchFamily="18" charset="0"/>
                      </a:rPr>
                      <m:t>𝑔</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0" smtClean="0">
                                              <a:latin typeface="Cambria Math" panose="02040503050406030204" pitchFamily="18" charset="0"/>
                                            </a:rPr>
                                            <m:t>𝐜</m:t>
                                          </m:r>
                                        </m:e>
                                        <m:sub>
                                          <m:r>
                                            <a:rPr lang="en-US" altLang="zh-CN" sz="2400" b="0" i="1" smtClean="0">
                                              <a:latin typeface="Cambria Math" panose="02040503050406030204" pitchFamily="18" charset="0"/>
                                            </a:rPr>
                                            <m:t>𝑗</m:t>
                                          </m:r>
                                        </m:sub>
                                      </m:sSub>
                                    </m:e>
                                  </m:d>
                                </m:e>
                                <m:sup>
                                  <m:r>
                                    <a:rPr lang="en-US" altLang="zh-CN" sz="2400" b="0" i="1" smtClean="0">
                                      <a:latin typeface="Cambria Math" panose="02040503050406030204" pitchFamily="18" charset="0"/>
                                    </a:rPr>
                                    <m:t>2</m:t>
                                  </m:r>
                                </m:sup>
                              </m:sSup>
                            </m:num>
                            <m:den>
                              <m:r>
                                <a:rPr lang="en-US" altLang="zh-CN" sz="2400" b="0" i="1" smtClean="0">
                                  <a:latin typeface="Cambria Math" panose="02040503050406030204" pitchFamily="18" charset="0"/>
                                </a:rPr>
                                <m:t>2</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up>
                                  <m:r>
                                    <a:rPr lang="en-US" altLang="zh-CN" sz="2400" b="0" i="1" smtClean="0">
                                      <a:latin typeface="Cambria Math" panose="02040503050406030204" pitchFamily="18" charset="0"/>
                                    </a:rPr>
                                    <m:t>2</m:t>
                                  </m:r>
                                </m:sup>
                              </m:sSubSup>
                            </m:den>
                          </m:f>
                        </m:sup>
                      </m:sSup>
                      <m:r>
                        <a:rPr lang="en-US" altLang="zh-CN" sz="2400" b="1" i="0" smtClean="0">
                          <a:latin typeface="Cambria Math" panose="02040503050406030204" pitchFamily="18" charset="0"/>
                        </a:rPr>
                        <m:t>      </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zh-CN" altLang="en-US" sz="2400" b="0" i="1" smtClean="0">
                              <a:latin typeface="Cambria Math" panose="02040503050406030204" pitchFamily="18" charset="0"/>
                            </a:rPr>
                            <m:t>𝜃</m:t>
                          </m:r>
                        </m:e>
                      </m:acc>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理想</a:t>
                </a:r>
                <a14:m>
                  <m:oMath xmlns:m="http://schemas.openxmlformats.org/officeDocument/2006/math">
                    <m:r>
                      <a:rPr lang="zh-CN" altLang="en-US" sz="2400" i="1">
                        <a:latin typeface="Cambria Math" panose="02040503050406030204" pitchFamily="18" charset="0"/>
                      </a:rPr>
                      <m:t>逼近</m:t>
                    </m:r>
                  </m:oMath>
                </a14:m>
                <a:r>
                  <a:rPr lang="en-US" altLang="zh-CN" sz="2400" dirty="0"/>
                  <a:t>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oMath>
                </a14:m>
                <a:endParaRPr lang="en-US" altLang="zh-CN" sz="2400" dirty="0"/>
              </a:p>
              <a:p>
                <a:pPr marL="0" indent="0">
                  <a:buNone/>
                </a:pPr>
                <a:r>
                  <a:rPr lang="zh-CN" altLang="en-US" sz="2400" dirty="0"/>
                  <a:t>实际网络输出</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oMath>
                </a14:m>
                <a:r>
                  <a:rPr lang="zh-CN" altLang="en-US" sz="2400" dirty="0"/>
                  <a:t> </a:t>
                </a:r>
                <a14:m>
                  <m:oMath xmlns:m="http://schemas.openxmlformats.org/officeDocument/2006/math">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oMath>
                </a14:m>
                <a:endParaRPr lang="en-US" altLang="zh-CN" sz="2400" dirty="0"/>
              </a:p>
              <a:p>
                <a:pPr marL="0" indent="0">
                  <a:buNone/>
                </a:pPr>
                <a:r>
                  <a:rPr lang="zh-CN" altLang="en-US" sz="2400" dirty="0"/>
                  <a:t>可得控制律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𝑢</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𝑔</m:t>
                              </m:r>
                            </m:e>
                          </m:acc>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𝑓</m:t>
                              </m:r>
                            </m:e>
                          </m:acc>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𝜃</m:t>
                                  </m:r>
                                </m:e>
                              </m:acc>
                            </m:e>
                            <m:sub>
                              <m:r>
                                <a:rPr lang="en-US" altLang="zh-CN" sz="2400" i="1">
                                  <a:latin typeface="Cambria Math" panose="02040503050406030204" pitchFamily="18" charset="0"/>
                                </a:rPr>
                                <m:t>𝑑</m:t>
                              </m:r>
                            </m:sub>
                          </m:sSub>
                          <m:r>
                            <a:rPr lang="en-US" altLang="zh-CN" sz="2400" i="1">
                              <a:latin typeface="Cambria Math" panose="02040503050406030204" pitchFamily="18" charset="0"/>
                            </a:rPr>
                            <m:t>+</m:t>
                          </m:r>
                          <m:r>
                            <a:rPr lang="en-US" altLang="zh-CN" sz="2400" i="1">
                              <a:latin typeface="Cambria Math" panose="02040503050406030204" pitchFamily="18" charset="0"/>
                            </a:rPr>
                            <m:t>𝑐</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r>
                            <a:rPr lang="en-US" altLang="zh-CN" sz="2400" i="1">
                              <a:latin typeface="Cambria Math" panose="02040503050406030204" pitchFamily="18" charset="0"/>
                            </a:rPr>
                            <m:t>+</m:t>
                          </m:r>
                          <m:r>
                            <a:rPr lang="zh-CN" altLang="en-US" sz="2400" i="1">
                              <a:latin typeface="Cambria Math" panose="02040503050406030204" pitchFamily="18" charset="0"/>
                            </a:rPr>
                            <m:t>𝜂</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m:t>
                          </m:r>
                          <m:r>
                            <a:rPr lang="en-US" altLang="zh-CN" sz="2400" i="1">
                              <a:latin typeface="Cambria Math" panose="02040503050406030204" pitchFamily="18" charset="0"/>
                            </a:rPr>
                            <m:t>𝑠</m:t>
                          </m:r>
                          <m:r>
                            <a:rPr lang="en-US" altLang="zh-CN" sz="2400" i="1">
                              <a:latin typeface="Cambria Math" panose="02040503050406030204" pitchFamily="18" charset="0"/>
                            </a:rPr>
                            <m:t>)</m:t>
                          </m:r>
                        </m:e>
                      </m:d>
                    </m:oMath>
                  </m:oMathPara>
                </a14:m>
                <a:endParaRPr lang="en-US" altLang="zh-CN" dirty="0"/>
              </a:p>
              <a:p>
                <a:pPr marL="0" indent="0">
                  <a:buNone/>
                </a:pPr>
                <a:r>
                  <a:rPr lang="zh-CN" altLang="en-US" dirty="0"/>
                  <a:t>自适应律设计及稳定性分析：</a:t>
                </a:r>
                <a:endParaRPr lang="en-US" altLang="zh-CN" dirty="0"/>
              </a:p>
              <a:p>
                <a:pPr marL="0" indent="0">
                  <a:buNone/>
                </a:pPr>
                <a:r>
                  <a:rPr lang="zh-CN" altLang="en-US" dirty="0"/>
                  <a:t>定义闭环系统</a:t>
                </a:r>
                <a:r>
                  <a:rPr lang="en-US" altLang="zh-CN" dirty="0" err="1">
                    <a:latin typeface="Times New Roman" panose="02020603050405020304" pitchFamily="18" charset="0"/>
                    <a:cs typeface="Times New Roman" panose="02020603050405020304" pitchFamily="18" charset="0"/>
                  </a:rPr>
                  <a:t>Lyapunov</a:t>
                </a:r>
                <a:r>
                  <a:rPr lang="zh-CN" altLang="en-US" dirty="0"/>
                  <a:t>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𝛾</m:t>
                              </m:r>
                            </m:e>
                            <m:sub>
                              <m:r>
                                <a:rPr lang="en-US" altLang="zh-CN" sz="2400" b="0" i="1" smtClean="0">
                                  <a:latin typeface="Cambria Math" panose="02040503050406030204" pitchFamily="18" charset="0"/>
                                </a:rPr>
                                <m:t>1</m:t>
                              </m:r>
                            </m:sub>
                          </m:sSub>
                        </m:den>
                      </m:f>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𝛾</m:t>
                              </m:r>
                            </m:e>
                            <m:sub>
                              <m:r>
                                <a:rPr lang="en-US" altLang="zh-CN" sz="2400" b="0" i="1" smtClean="0">
                                  <a:latin typeface="Cambria Math" panose="02040503050406030204" pitchFamily="18" charset="0"/>
                                </a:rPr>
                                <m:t>2</m:t>
                              </m:r>
                            </m:sub>
                          </m:sSub>
                        </m:den>
                      </m:f>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28144" y="650871"/>
                <a:ext cx="8229600" cy="6048672"/>
              </a:xfrm>
              <a:blipFill>
                <a:blip r:embed="rId2"/>
                <a:stretch>
                  <a:fillRect l="-1481" t="-1109" r="-815" b="-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8277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692696"/>
                <a:ext cx="8229600" cy="1872207"/>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r>
                        <a:rPr lang="en-US" altLang="zh-CN" sz="2400" b="0" i="1" smtClean="0">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𝑉</m:t>
                          </m:r>
                        </m:e>
                      </m:acc>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𝑉</m:t>
                          </m:r>
                        </m:e>
                      </m:acc>
                    </m:oMath>
                  </m:oMathPara>
                </a14:m>
                <a:endParaRPr lang="en-US" altLang="zh-CN" sz="2400" dirty="0"/>
              </a:p>
              <a:p>
                <a:pPr marL="0" indent="0">
                  <a:buNone/>
                </a:pPr>
                <a:r>
                  <a:rPr lang="zh-CN" altLang="en-US" sz="2400" dirty="0"/>
                  <a:t>定义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𝑊</m:t>
                          </m:r>
                        </m:e>
                        <m: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𝑓</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𝑊</m:t>
                              </m:r>
                            </m:e>
                          </m:acc>
                        </m:e>
                        <m:sup>
                          <m:r>
                            <a:rPr lang="en-US" altLang="zh-CN" sz="2400" b="0" i="1" smtClean="0">
                              <a:latin typeface="Cambria Math" panose="02040503050406030204" pitchFamily="18" charset="0"/>
                            </a:rPr>
                            <m:t>𝑇</m:t>
                          </m:r>
                        </m:sup>
                      </m:s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𝑓</m:t>
                          </m:r>
                        </m:sub>
                      </m:sSub>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𝑔</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𝑔</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𝑉</m:t>
                          </m:r>
                        </m:e>
                        <m:sup>
                          <m:r>
                            <a:rPr lang="en-US" altLang="zh-CN" sz="2400" i="1">
                              <a:latin typeface="Cambria Math" panose="02040503050406030204" pitchFamily="18" charset="0"/>
                            </a:rPr>
                            <m:t>∗</m:t>
                          </m:r>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smtClean="0">
                              <a:latin typeface="Cambria Math" panose="02040503050406030204" pitchFamily="18" charset="0"/>
                            </a:rPr>
                            <m:t>𝑔</m:t>
                          </m:r>
                        </m:sub>
                      </m:sSub>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692696"/>
                <a:ext cx="8229600" cy="1872207"/>
              </a:xfrm>
              <a:blipFill rotWithShape="0">
                <a:blip r:embed="rId2"/>
                <a:stretch>
                  <a:fillRect l="-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7200" y="2924944"/>
                <a:ext cx="8507289" cy="761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𝑐</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𝑒</m:t>
                          </m:r>
                        </m:e>
                      </m:acc>
                      <m:r>
                        <a:rPr kumimoji="0"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a:latin typeface="Cambria Math" panose="02040503050406030204" pitchFamily="18" charset="0"/>
                            </a:rPr>
                            <m:t>𝑓</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r>
                        <a:rPr lang="en-US" altLang="zh-CN" sz="2400" b="1" i="1" smtClean="0">
                          <a:latin typeface="Cambria Math" panose="02040503050406030204" pitchFamily="18" charset="0"/>
                        </a:rPr>
                        <m:t>−</m:t>
                      </m:r>
                      <m:r>
                        <a:rPr lang="zh-CN" altLang="en-US" sz="2400" b="0" i="1" smtClean="0">
                          <a:latin typeface="Cambria Math" panose="02040503050406030204" pitchFamily="18" charset="0"/>
                        </a:rPr>
                        <m:t>𝜂</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𝑉</m:t>
                                  </m:r>
                                </m:e>
                              </m:acc>
                            </m:e>
                            <m:sup>
                              <m:r>
                                <a:rPr lang="en-US" altLang="zh-CN" sz="2400" i="1">
                                  <a:latin typeface="Cambria Math" panose="02040503050406030204" pitchFamily="18" charset="0"/>
                                </a:rPr>
                                <m:t>𝑇</m:t>
                              </m:r>
                            </m:sup>
                          </m:s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h</m:t>
                              </m:r>
                            </m:e>
                            <m:sub>
                              <m:r>
                                <a:rPr lang="en-US" altLang="zh-CN" sz="2400" b="0" i="1">
                                  <a:latin typeface="Cambria Math" panose="02040503050406030204" pitchFamily="18" charset="0"/>
                                </a:rPr>
                                <m:t>𝑔</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a:latin typeface="Cambria Math" panose="02040503050406030204" pitchFamily="18" charset="0"/>
                                </a:rPr>
                                <m:t>𝑔</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7200" y="2924944"/>
                <a:ext cx="8507289" cy="761261"/>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318355" y="3686205"/>
                <a:ext cx="8507289" cy="7612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b="0" i="1" smtClean="0">
                              <a:latin typeface="Cambria Math" panose="02040503050406030204" pitchFamily="18" charset="0"/>
                            </a:rPr>
                          </m:ctrlPr>
                        </m:accPr>
                        <m:e>
                          <m:r>
                            <a:rPr kumimoji="0" lang="en-US" altLang="zh-CN" sz="2400" b="0" i="1" smtClean="0">
                              <a:latin typeface="Cambria Math" panose="02040503050406030204" pitchFamily="18" charset="0"/>
                            </a:rPr>
                            <m:t>𝐿</m:t>
                          </m:r>
                        </m:e>
                      </m:acc>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𝑠</m:t>
                          </m:r>
                        </m:e>
                      </m:acc>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a:rPr kumimoji="0" lang="en-US" altLang="zh-CN" sz="2400" b="0" i="1" smtClean="0">
                              <a:latin typeface="Cambria Math" panose="02040503050406030204" pitchFamily="18" charset="0"/>
                            </a:rPr>
                            <m:t>1</m:t>
                          </m:r>
                        </m:num>
                        <m:den>
                          <m:sSub>
                            <m:sSubPr>
                              <m:ctrlPr>
                                <a:rPr kumimoji="0" lang="en-US" altLang="zh-CN" sz="2400" b="0" i="1" smtClean="0">
                                  <a:latin typeface="Cambria Math" panose="02040503050406030204" pitchFamily="18" charset="0"/>
                                </a:rPr>
                              </m:ctrlPr>
                            </m:sSubPr>
                            <m:e>
                              <m:r>
                                <a:rPr kumimoji="0" lang="zh-CN" altLang="en-US" sz="2400" b="0" i="1" smtClean="0">
                                  <a:latin typeface="Cambria Math" panose="02040503050406030204" pitchFamily="18" charset="0"/>
                                </a:rPr>
                                <m:t>𝛾</m:t>
                              </m:r>
                            </m:e>
                            <m:sub>
                              <m:r>
                                <a:rPr kumimoji="0" lang="en-US" altLang="zh-CN" sz="2400" b="0" i="1" smtClean="0">
                                  <a:latin typeface="Cambria Math" panose="02040503050406030204" pitchFamily="18" charset="0"/>
                                </a:rPr>
                                <m:t>1</m:t>
                              </m:r>
                            </m:sub>
                          </m:sSub>
                        </m:den>
                      </m:f>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acc>
                        <m:accPr>
                          <m:chr m:val="̇"/>
                          <m:ctrlPr>
                            <a:rPr kumimoji="0" lang="en-US" altLang="zh-CN" sz="2400" b="0" i="1" smtClean="0">
                              <a:latin typeface="Cambria Math" panose="02040503050406030204" pitchFamily="18" charset="0"/>
                            </a:rPr>
                          </m:ctrlPr>
                        </m:accPr>
                        <m:e>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𝑊</m:t>
                              </m:r>
                            </m:e>
                          </m:acc>
                        </m:e>
                      </m:acc>
                      <m:r>
                        <a:rPr kumimoji="0"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smtClean="0">
                                  <a:latin typeface="Cambria Math" panose="02040503050406030204" pitchFamily="18" charset="0"/>
                                </a:rPr>
                                <m:t>2</m:t>
                              </m:r>
                            </m:sub>
                          </m:sSub>
                        </m:den>
                      </m:f>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b="0" i="1">
                              <a:latin typeface="Cambria Math" panose="02040503050406030204" pitchFamily="18" charset="0"/>
                            </a:rPr>
                            <m:t>𝑇</m:t>
                          </m:r>
                        </m:sup>
                      </m:sSup>
                      <m:acc>
                        <m:accPr>
                          <m:chr m:val="̇"/>
                          <m:ctrlPr>
                            <a:rPr kumimoji="0" lang="en-US" altLang="zh-CN" sz="2400" b="0" i="1" smtClean="0">
                              <a:latin typeface="Cambria Math" panose="02040503050406030204" pitchFamily="18" charset="0"/>
                            </a:rPr>
                          </m:ctrlPr>
                        </m:accPr>
                        <m:e>
                          <m:acc>
                            <m:accPr>
                              <m:chr m:val="̂"/>
                              <m:ctrlPr>
                                <a:rPr kumimoji="0" lang="en-US" altLang="zh-CN" sz="2400" b="0" i="1" smtClean="0">
                                  <a:latin typeface="Cambria Math" panose="02040503050406030204" pitchFamily="18" charset="0"/>
                                </a:rPr>
                              </m:ctrlPr>
                            </m:accPr>
                            <m:e>
                              <m:r>
                                <a:rPr kumimoji="0" lang="en-US" altLang="zh-CN" sz="2400" b="0" i="1" smtClean="0">
                                  <a:latin typeface="Cambria Math" panose="02040503050406030204" pitchFamily="18" charset="0"/>
                                </a:rPr>
                                <m:t>𝑉</m:t>
                              </m:r>
                            </m:e>
                          </m:acc>
                        </m:e>
                      </m:acc>
                      <m:r>
                        <a:rPr kumimoji="0"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𝑊</m:t>
                              </m:r>
                            </m:e>
                          </m:acc>
                        </m:e>
                        <m:sup>
                          <m:r>
                            <a:rPr lang="en-US" altLang="zh-CN" sz="2400" b="0" i="1">
                              <a:latin typeface="Cambria Math" panose="02040503050406030204" pitchFamily="18" charset="0"/>
                            </a:rPr>
                            <m:t>𝑇</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a:latin typeface="Cambria Math" panose="02040503050406030204" pitchFamily="18" charset="0"/>
                                </a:rPr>
                                <m:t>𝑓</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a:latin typeface="Cambria Math" panose="02040503050406030204" pitchFamily="18" charset="0"/>
                                    </a:rPr>
                                    <m:t>1</m:t>
                                  </m:r>
                                </m:sub>
                              </m:sSub>
                            </m:den>
                          </m:f>
                          <m:acc>
                            <m:accPr>
                              <m:chr m:val="̇"/>
                              <m:ctrlPr>
                                <a:rPr kumimoji="0" lang="en-US" altLang="zh-CN" sz="2400" b="0" i="1">
                                  <a:latin typeface="Cambria Math" panose="02040503050406030204" pitchFamily="18" charset="0"/>
                                </a:rPr>
                              </m:ctrlPr>
                            </m:accPr>
                            <m:e>
                              <m:acc>
                                <m:accPr>
                                  <m:chr m:val="̂"/>
                                  <m:ctrlPr>
                                    <a:rPr kumimoji="0" lang="en-US" altLang="zh-CN" sz="2400" b="0" i="1">
                                      <a:latin typeface="Cambria Math" panose="02040503050406030204" pitchFamily="18" charset="0"/>
                                    </a:rPr>
                                  </m:ctrlPr>
                                </m:accPr>
                                <m:e>
                                  <m:r>
                                    <a:rPr kumimoji="0" lang="en-US" altLang="zh-CN" sz="2400" b="0" i="1">
                                      <a:latin typeface="Cambria Math" panose="02040503050406030204" pitchFamily="18" charset="0"/>
                                    </a:rPr>
                                    <m:t>𝑊</m:t>
                                  </m:r>
                                </m:e>
                              </m:acc>
                            </m:e>
                          </m:acc>
                        </m:e>
                      </m:d>
                      <m:r>
                        <a:rPr lang="en-US" altLang="zh-CN" sz="2400" b="0" i="1" smtClean="0">
                          <a:latin typeface="Cambria Math" panose="02040503050406030204" pitchFamily="18" charset="0"/>
                        </a:rPr>
                        <m:t>+</m:t>
                      </m:r>
                      <m:sSup>
                        <m:sSupPr>
                          <m:ctrlPr>
                            <a:rPr lang="en-US" altLang="zh-CN" sz="2400" b="0" i="1">
                              <a:latin typeface="Cambria Math" panose="02040503050406030204" pitchFamily="18" charset="0"/>
                            </a:rPr>
                          </m:ctrlPr>
                        </m:sSupPr>
                        <m:e>
                          <m:acc>
                            <m:accPr>
                              <m:chr m:val="̃"/>
                              <m:ctrlPr>
                                <a:rPr lang="en-US" altLang="zh-CN" sz="2400" b="0" i="1">
                                  <a:latin typeface="Cambria Math" panose="02040503050406030204" pitchFamily="18" charset="0"/>
                                </a:rPr>
                              </m:ctrlPr>
                            </m:accPr>
                            <m:e>
                              <m:r>
                                <a:rPr lang="en-US" altLang="zh-CN" sz="2400" b="0" i="1" smtClean="0">
                                  <a:latin typeface="Cambria Math" panose="02040503050406030204" pitchFamily="18" charset="0"/>
                                </a:rPr>
                                <m:t>𝑉</m:t>
                              </m:r>
                            </m:e>
                          </m:acc>
                        </m:e>
                        <m:sup>
                          <m:r>
                            <a:rPr lang="en-US" altLang="zh-CN" sz="2400" b="0" i="1">
                              <a:latin typeface="Cambria Math" panose="02040503050406030204" pitchFamily="18" charset="0"/>
                            </a:rPr>
                            <m:t>𝑇</m:t>
                          </m:r>
                        </m:sup>
                      </m:sSup>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𝑠</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h</m:t>
                              </m:r>
                            </m:e>
                            <m:sub>
                              <m:r>
                                <a:rPr lang="en-US" altLang="zh-CN" sz="2400" b="0" i="1" smtClean="0">
                                  <a:latin typeface="Cambria Math" panose="02040503050406030204" pitchFamily="18" charset="0"/>
                                </a:rPr>
                                <m:t>𝑔</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m:t>
                          </m:r>
                          <m:f>
                            <m:fPr>
                              <m:ctrlPr>
                                <a:rPr kumimoji="0" lang="en-US" altLang="zh-CN" sz="2400" b="0" i="1">
                                  <a:latin typeface="Cambria Math" panose="02040503050406030204" pitchFamily="18" charset="0"/>
                                </a:rPr>
                              </m:ctrlPr>
                            </m:fPr>
                            <m:num>
                              <m:r>
                                <a:rPr kumimoji="0" lang="en-US" altLang="zh-CN" sz="2400" b="0" i="1">
                                  <a:latin typeface="Cambria Math" panose="02040503050406030204" pitchFamily="18" charset="0"/>
                                </a:rPr>
                                <m:t>1</m:t>
                              </m:r>
                            </m:num>
                            <m:den>
                              <m:sSub>
                                <m:sSubPr>
                                  <m:ctrlPr>
                                    <a:rPr kumimoji="0" lang="en-US" altLang="zh-CN" sz="2400" b="0" i="1">
                                      <a:latin typeface="Cambria Math" panose="02040503050406030204" pitchFamily="18" charset="0"/>
                                    </a:rPr>
                                  </m:ctrlPr>
                                </m:sSubPr>
                                <m:e>
                                  <m:r>
                                    <a:rPr kumimoji="0" lang="zh-CN" altLang="en-US" sz="2400" b="0" i="1">
                                      <a:latin typeface="Cambria Math" panose="02040503050406030204" pitchFamily="18" charset="0"/>
                                    </a:rPr>
                                    <m:t>𝛾</m:t>
                                  </m:r>
                                </m:e>
                                <m:sub>
                                  <m:r>
                                    <a:rPr kumimoji="0" lang="en-US" altLang="zh-CN" sz="2400" b="0" i="1" smtClean="0">
                                      <a:latin typeface="Cambria Math" panose="02040503050406030204" pitchFamily="18" charset="0"/>
                                    </a:rPr>
                                    <m:t>2</m:t>
                                  </m:r>
                                </m:sub>
                              </m:sSub>
                            </m:den>
                          </m:f>
                          <m:acc>
                            <m:accPr>
                              <m:chr m:val="̇"/>
                              <m:ctrlPr>
                                <a:rPr kumimoji="0" lang="en-US" altLang="zh-CN" sz="2400" b="0" i="1">
                                  <a:latin typeface="Cambria Math" panose="02040503050406030204" pitchFamily="18" charset="0"/>
                                </a:rPr>
                              </m:ctrlPr>
                            </m:accPr>
                            <m:e>
                              <m:acc>
                                <m:accPr>
                                  <m:chr m:val="̂"/>
                                  <m:ctrlPr>
                                    <a:rPr kumimoji="0" lang="en-US" altLang="zh-CN" sz="2400" b="0" i="1">
                                      <a:latin typeface="Cambria Math" panose="02040503050406030204" pitchFamily="18" charset="0"/>
                                    </a:rPr>
                                  </m:ctrlPr>
                                </m:accPr>
                                <m:e>
                                  <m:r>
                                    <a:rPr kumimoji="0" lang="en-US" altLang="zh-CN" sz="2400" b="0" i="1" smtClean="0">
                                      <a:latin typeface="Cambria Math" panose="02040503050406030204" pitchFamily="18" charset="0"/>
                                    </a:rPr>
                                    <m:t>𝑉</m:t>
                                  </m:r>
                                </m:e>
                              </m:acc>
                            </m:e>
                          </m:acc>
                        </m:e>
                      </m:d>
                      <m:r>
                        <a:rPr kumimoji="0" lang="en-US" altLang="zh-CN" sz="2400" b="0" i="1" smtClean="0">
                          <a:latin typeface="Cambria Math" panose="02040503050406030204" pitchFamily="18" charset="0"/>
                        </a:rPr>
                        <m:t>+</m:t>
                      </m:r>
                      <m:r>
                        <a:rPr kumimoji="0" lang="en-US" altLang="zh-CN" sz="2400" b="0" i="1" smtClean="0">
                          <a:latin typeface="Cambria Math" panose="02040503050406030204" pitchFamily="18" charset="0"/>
                        </a:rPr>
                        <m:t>𝑠</m:t>
                      </m:r>
                      <m:r>
                        <a:rPr kumimoji="0"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𝑓</m:t>
                          </m:r>
                        </m:sub>
                      </m:sSub>
                      <m:r>
                        <a:rPr lang="en-US" altLang="zh-CN" sz="2400" i="1">
                          <a:latin typeface="Cambria Math" panose="02040503050406030204" pitchFamily="18" charset="0"/>
                        </a:rPr>
                        <m:t>−</m:t>
                      </m:r>
                      <m:r>
                        <a:rPr lang="zh-CN" altLang="en-US" sz="2400" b="0" i="1">
                          <a:latin typeface="Cambria Math" panose="02040503050406030204" pitchFamily="18" charset="0"/>
                        </a:rPr>
                        <m:t>𝜂</m:t>
                      </m:r>
                      <m:r>
                        <m:rPr>
                          <m:sty m:val="p"/>
                        </m:rPr>
                        <a:rPr lang="en-US" altLang="zh-CN" sz="2400" b="0">
                          <a:latin typeface="Cambria Math" panose="02040503050406030204" pitchFamily="18" charset="0"/>
                        </a:rPr>
                        <m:t>sgn</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b="0" i="1">
                              <a:latin typeface="Cambria Math" panose="02040503050406030204" pitchFamily="18" charset="0"/>
                            </a:rPr>
                            <m:t>𝑔</m:t>
                          </m:r>
                        </m:sub>
                      </m:sSub>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kumimoji="0" lang="zh-CN" altLang="en-US" sz="2400"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318355" y="3686205"/>
                <a:ext cx="8507289" cy="761261"/>
              </a:xfrm>
              <a:prstGeom prst="rect">
                <a:avLst/>
              </a:prstGeom>
              <a:blipFill rotWithShape="0">
                <a:blip r:embed="rId4"/>
                <a:stretch>
                  <a:fillRect b="-1784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613094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052736"/>
                <a:ext cx="8229600" cy="5073427"/>
              </a:xfrm>
            </p:spPr>
            <p:txBody>
              <a:bodyPr/>
              <a:lstStyle/>
              <a:p>
                <a:r>
                  <a:rPr lang="zh-CN" altLang="en-US" dirty="0"/>
                  <a:t>设计自适应律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𝑊</m:t>
                              </m:r>
                            </m:e>
                          </m:acc>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𝛾</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𝑠</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acc>
                            <m:accPr>
                              <m:chr m:val="̂"/>
                              <m:ctrlPr>
                                <a:rPr lang="zh-CN" altLang="en-US" i="1">
                                  <a:latin typeface="Cambria Math" panose="02040503050406030204" pitchFamily="18" charset="0"/>
                                </a:rPr>
                              </m:ctrlPr>
                            </m:accPr>
                            <m:e>
                              <m:r>
                                <a:rPr lang="en-US" altLang="zh-CN" b="0" i="1" smtClean="0">
                                  <a:latin typeface="Cambria Math" panose="02040503050406030204" pitchFamily="18" charset="0"/>
                                </a:rPr>
                                <m:t>𝑉</m:t>
                              </m:r>
                            </m:e>
                          </m:acc>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𝛾</m:t>
                          </m:r>
                        </m:e>
                        <m:sub>
                          <m:r>
                            <a:rPr lang="en-US" altLang="zh-CN" b="0" i="1" smtClean="0">
                              <a:latin typeface="Cambria Math" panose="02040503050406030204" pitchFamily="18" charset="0"/>
                            </a:rPr>
                            <m:t>2</m:t>
                          </m:r>
                        </m:sub>
                      </m:sSub>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𝑔</m:t>
                          </m:r>
                        </m:sub>
                      </m:sSub>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oMath>
                  </m:oMathPara>
                </a14:m>
                <a:endParaRPr lang="en-US" altLang="zh-CN" dirty="0"/>
              </a:p>
              <a:p>
                <a:pPr marL="0" indent="0">
                  <a:buNone/>
                </a:pPr>
                <a:r>
                  <a:rPr lang="zh-CN" altLang="en-US" dirty="0"/>
                  <a:t>则</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𝐿</m:t>
                          </m:r>
                        </m:e>
                      </m:acc>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i="1">
                              <a:latin typeface="Cambria Math" panose="02040503050406030204" pitchFamily="18" charset="0"/>
                            </a:rPr>
                            <m:t>−</m:t>
                          </m:r>
                          <m:r>
                            <a:rPr lang="zh-CN" altLang="en-US" i="1">
                              <a:latin typeface="Cambria Math" panose="02040503050406030204" pitchFamily="18" charset="0"/>
                            </a:rPr>
                            <m:t>𝜂</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b="1"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r>
                        <a:rPr lang="en-US" altLang="zh-CN" b="0" i="1" smtClean="0">
                          <a:latin typeface="Cambria Math" panose="02040503050406030204" pitchFamily="18" charset="0"/>
                        </a:rPr>
                        <m:t>−</m:t>
                      </m:r>
                      <m:r>
                        <a:rPr lang="zh-CN" altLang="en-US" b="0" i="1" smtClean="0">
                          <a:latin typeface="Cambria Math" panose="02040503050406030204" pitchFamily="18" charset="0"/>
                        </a:rPr>
                        <m:t>𝜂</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oMath>
                  </m:oMathPara>
                </a14:m>
                <a:endParaRPr lang="en-US" altLang="zh-CN" b="0" dirty="0"/>
              </a:p>
              <a:p>
                <a:pPr marL="0" indent="0">
                  <a:buNone/>
                </a:pP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zh-CN" altLang="en-US" i="1">
                        <a:latin typeface="Cambria Math" panose="02040503050406030204" pitchFamily="18" charset="0"/>
                      </a:rPr>
                      <m:t>可以</m:t>
                    </m:r>
                  </m:oMath>
                </a14:m>
                <a:r>
                  <a:rPr lang="zh-CN" altLang="en-US" dirty="0"/>
                  <a:t>限制的足够小，取</a:t>
                </a:r>
                <a14:m>
                  <m:oMath xmlns:m="http://schemas.openxmlformats.org/officeDocument/2006/math">
                    <m:r>
                      <a:rPr lang="zh-CN" altLang="en-US" i="1" smtClean="0">
                        <a:latin typeface="Cambria Math" panose="02040503050406030204" pitchFamily="18" charset="0"/>
                      </a:rPr>
                      <m:t>𝜂</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𝑓</m:t>
                            </m:r>
                          </m:sub>
                        </m:sSub>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𝑔</m:t>
                            </m:r>
                          </m:sub>
                        </m:sSub>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e>
                    </m:d>
                  </m:oMath>
                </a14:m>
                <a:endParaRPr lang="zh-CN" altLang="en-US" dirty="0"/>
              </a:p>
              <a:p>
                <a:pPr marL="0" indent="0">
                  <a:buNone/>
                </a:pPr>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𝐿</m:t>
                          </m:r>
                        </m:e>
                      </m:acc>
                      <m:r>
                        <a:rPr lang="en-US" altLang="zh-CN" b="0" i="1" smtClean="0">
                          <a:latin typeface="Cambria Math" panose="02040503050406030204" pitchFamily="18" charset="0"/>
                        </a:rPr>
                        <m:t>≤0</m:t>
                      </m:r>
                    </m:oMath>
                  </m:oMathPara>
                </a14:m>
                <a:endParaRPr lang="en-US" altLang="zh-CN" dirty="0"/>
              </a:p>
              <a:p>
                <a:pPr marL="0" indent="0">
                  <a:buNone/>
                </a:pPr>
                <a:endParaRPr lang="zh-CN" altLang="en-US"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052736"/>
                <a:ext cx="8229600" cy="5073427"/>
              </a:xfrm>
              <a:blipFill>
                <a:blip r:embed="rId2"/>
                <a:stretch>
                  <a:fillRect l="-1481" t="-13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0660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仿真实例</a:t>
            </a:r>
          </a:p>
        </p:txBody>
      </p:sp>
      <p:sp>
        <p:nvSpPr>
          <p:cNvPr id="5" name="文本占位符 4"/>
          <p:cNvSpPr>
            <a:spLocks noGrp="1"/>
          </p:cNvSpPr>
          <p:nvPr>
            <p:ph type="body" sz="quarter" idx="13"/>
          </p:nvPr>
        </p:nvSpPr>
        <p:spPr/>
        <p:txBody>
          <a:bodyPr/>
          <a:lstStyle/>
          <a:p>
            <a:r>
              <a:rPr lang="zh-CN" altLang="en-US" dirty="0"/>
              <a:t>滑模变结构控制</a:t>
            </a:r>
          </a:p>
          <a:p>
            <a:endParaRPr lang="zh-CN" altLang="en-US" dirty="0"/>
          </a:p>
        </p:txBody>
      </p:sp>
      <p:sp>
        <p:nvSpPr>
          <p:cNvPr id="6" name="文本占位符 5"/>
          <p:cNvSpPr>
            <a:spLocks noGrp="1"/>
          </p:cNvSpPr>
          <p:nvPr>
            <p:ph type="body" sz="quarter" idx="14"/>
          </p:nvPr>
        </p:nvSpPr>
        <p:spPr/>
        <p:txBody>
          <a:bodyPr/>
          <a:lstStyle/>
          <a:p>
            <a:r>
              <a:rPr lang="zh-CN" altLang="en-US" dirty="0"/>
              <a:t>神经网络滑模控制</a:t>
            </a:r>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323528" y="1484784"/>
                <a:ext cx="8291264" cy="5256584"/>
              </a:xfrm>
            </p:spPr>
            <p:txBody>
              <a:bodyPr>
                <a:normAutofit/>
              </a:bodyPr>
              <a:lstStyle/>
              <a:p>
                <a:r>
                  <a:rPr lang="zh-CN" altLang="en-US" sz="2600" dirty="0"/>
                  <a:t>单级倒立摆</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acc>
                            <m:accPr>
                              <m:chr m:val="̇"/>
                              <m:ctrlPr>
                                <a:rPr lang="en-US" altLang="zh-CN" sz="2200" i="1" smtClean="0">
                                  <a:latin typeface="Cambria Math" panose="02040503050406030204" pitchFamily="18" charset="0"/>
                                </a:rPr>
                              </m:ctrlPr>
                            </m:accPr>
                            <m:e>
                              <m:r>
                                <a:rPr lang="en-US" altLang="zh-CN" sz="2200" b="0" i="1" smtClean="0">
                                  <a:latin typeface="Cambria Math" panose="02040503050406030204" pitchFamily="18" charset="0"/>
                                </a:rPr>
                                <m:t>𝑥</m:t>
                              </m:r>
                            </m:e>
                          </m:acc>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2</m:t>
                          </m:r>
                        </m:sub>
                      </m:sSub>
                    </m:oMath>
                  </m:oMathPara>
                </a14:m>
                <a:endParaRPr lang="en-US" altLang="zh-CN" sz="22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200" i="1" smtClean="0">
                              <a:latin typeface="Cambria Math" panose="02040503050406030204" pitchFamily="18" charset="0"/>
                            </a:rPr>
                          </m:ctrlPr>
                        </m:sSubPr>
                        <m:e>
                          <m:acc>
                            <m:accPr>
                              <m:chr m:val="̇"/>
                              <m:ctrlPr>
                                <a:rPr lang="en-US" altLang="zh-CN" sz="2200" i="1" smtClean="0">
                                  <a:latin typeface="Cambria Math" panose="02040503050406030204" pitchFamily="18" charset="0"/>
                                </a:rPr>
                              </m:ctrlPr>
                            </m:accPr>
                            <m:e>
                              <m:r>
                                <a:rPr lang="en-US" altLang="zh-CN" sz="2200" b="0" i="1" smtClean="0">
                                  <a:latin typeface="Cambria Math" panose="02040503050406030204" pitchFamily="18" charset="0"/>
                                </a:rPr>
                                <m:t>𝑥</m:t>
                              </m:r>
                            </m:e>
                          </m:acc>
                        </m:e>
                        <m:sub>
                          <m:r>
                            <a:rPr lang="en-US" altLang="zh-CN" sz="2200" b="0" i="1" smtClean="0">
                              <a:latin typeface="Cambria Math" panose="02040503050406030204" pitchFamily="18" charset="0"/>
                            </a:rPr>
                            <m:t>2</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𝑔</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𝑢</m:t>
                      </m:r>
                    </m:oMath>
                  </m:oMathPara>
                </a14:m>
                <a:endParaRPr lang="en-US" altLang="zh-CN" sz="2200" b="0" dirty="0"/>
              </a:p>
              <a:p>
                <a:pPr marL="0" indent="0">
                  <a:buNone/>
                </a:pPr>
                <a:endParaRPr lang="en-US" altLang="zh-CN" sz="2200" b="0" dirty="0"/>
              </a:p>
              <a:p>
                <a:pPr marL="0"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𝑓</m:t>
                      </m:r>
                      <m:d>
                        <m:dPr>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𝑥</m:t>
                          </m:r>
                        </m:e>
                      </m:d>
                      <m:r>
                        <a:rPr lang="en-US" altLang="zh-CN" sz="2200" b="0" i="1" smtClean="0">
                          <a:latin typeface="Cambria Math" panose="02040503050406030204" pitchFamily="18" charset="0"/>
                        </a:rPr>
                        <m:t>=</m:t>
                      </m:r>
                      <m:f>
                        <m:fPr>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𝑔</m:t>
                          </m:r>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𝑚𝑙</m:t>
                              </m:r>
                              <m:sSubSup>
                                <m:sSubSupPr>
                                  <m:ctrlPr>
                                    <a:rPr lang="en-US" altLang="zh-CN" sz="2200" b="0" i="1" smtClean="0">
                                      <a:latin typeface="Cambria Math" panose="02040503050406030204" pitchFamily="18" charset="0"/>
                                    </a:rPr>
                                  </m:ctrlPr>
                                </m:sSubSup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2</m:t>
                                  </m:r>
                                </m:sub>
                                <m:sup>
                                  <m:r>
                                    <a:rPr lang="en-US" altLang="zh-CN" sz="2200" b="0" i="1" smtClean="0">
                                      <a:latin typeface="Cambria Math" panose="02040503050406030204" pitchFamily="18" charset="0"/>
                                    </a:rPr>
                                    <m:t>2</m:t>
                                  </m:r>
                                </m:sup>
                              </m:sSubSup>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cos</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func>
                                    <m:funcPr>
                                      <m:ctrlPr>
                                        <a:rPr lang="en-US" altLang="zh-CN" sz="2200" b="0" i="1" smtClean="0">
                                          <a:latin typeface="Cambria Math" panose="02040503050406030204" pitchFamily="18" charset="0"/>
                                        </a:rPr>
                                      </m:ctrlPr>
                                    </m:funcPr>
                                    <m:fName>
                                      <m:r>
                                        <m:rPr>
                                          <m:sty m:val="p"/>
                                        </m:rPr>
                                        <a:rPr lang="en-US" altLang="zh-CN" sz="2200" b="0" i="0" smtClean="0">
                                          <a:latin typeface="Cambria Math" panose="02040503050406030204" pitchFamily="18" charset="0"/>
                                        </a:rPr>
                                        <m:t>sin</m:t>
                                      </m:r>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d>
                                        <m:dPr>
                                          <m:ctrlPr>
                                            <a:rPr lang="en-US" altLang="zh-CN" sz="2200" b="0" i="1" smtClean="0">
                                              <a:latin typeface="Cambria Math" panose="02040503050406030204" pitchFamily="18" charset="0"/>
                                            </a:rPr>
                                          </m:ctrlPr>
                                        </m:dPr>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𝑚</m:t>
                                              </m:r>
                                            </m:e>
                                            <m:sub>
                                              <m:r>
                                                <a:rPr lang="en-US" altLang="zh-CN" sz="2200" b="0" i="1" smtClean="0">
                                                  <a:latin typeface="Cambria Math" panose="02040503050406030204" pitchFamily="18" charset="0"/>
                                                </a:rPr>
                                                <m:t>𝑐</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e>
                                      </m:d>
                                    </m:e>
                                  </m:func>
                                </m:e>
                              </m:func>
                            </m:e>
                          </m:func>
                        </m:num>
                        <m:den>
                          <m:r>
                            <a:rPr lang="en-US" altLang="zh-CN" sz="2200" b="0" i="1" smtClean="0">
                              <a:latin typeface="Cambria Math" panose="02040503050406030204" pitchFamily="18" charset="0"/>
                            </a:rPr>
                            <m:t>𝑙</m:t>
                          </m:r>
                          <m:d>
                            <m:dPr>
                              <m:ctrlPr>
                                <a:rPr lang="en-US" altLang="zh-CN" sz="2200" b="0" i="1" smtClean="0">
                                  <a:latin typeface="Cambria Math" panose="02040503050406030204" pitchFamily="18" charset="0"/>
                                </a:rPr>
                              </m:ctrlPr>
                            </m:dPr>
                            <m:e>
                              <m:f>
                                <m:fPr>
                                  <m:type m:val="lin"/>
                                  <m:ctrlPr>
                                    <a:rPr lang="en-US" altLang="zh-CN" sz="2200" b="0" i="1" smtClean="0">
                                      <a:latin typeface="Cambria Math" panose="02040503050406030204" pitchFamily="18" charset="0"/>
                                    </a:rPr>
                                  </m:ctrlPr>
                                </m:fPr>
                                <m:num>
                                  <m:r>
                                    <a:rPr lang="en-US" altLang="zh-CN" sz="2200" b="0" i="1" smtClean="0">
                                      <a:latin typeface="Cambria Math" panose="02040503050406030204" pitchFamily="18" charset="0"/>
                                    </a:rPr>
                                    <m:t>4</m:t>
                                  </m:r>
                                </m:num>
                                <m:den>
                                  <m:r>
                                    <a:rPr lang="en-US" altLang="zh-CN" sz="2200" b="0" i="1" smtClean="0">
                                      <a:latin typeface="Cambria Math" panose="02040503050406030204" pitchFamily="18" charset="0"/>
                                    </a:rPr>
                                    <m:t>3</m:t>
                                  </m:r>
                                </m:den>
                              </m:f>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𝑚</m:t>
                              </m:r>
                              <m:func>
                                <m:funcPr>
                                  <m:ctrlPr>
                                    <a:rPr lang="en-US" altLang="zh-CN" sz="2200" b="0" i="1" smtClean="0">
                                      <a:latin typeface="Cambria Math" panose="02040503050406030204" pitchFamily="18" charset="0"/>
                                    </a:rPr>
                                  </m:ctrlPr>
                                </m:funcPr>
                                <m:fName>
                                  <m:sSup>
                                    <m:sSupPr>
                                      <m:ctrlPr>
                                        <a:rPr lang="en-US" altLang="zh-CN" sz="2200" b="0" i="1" smtClean="0">
                                          <a:latin typeface="Cambria Math" panose="02040503050406030204" pitchFamily="18" charset="0"/>
                                        </a:rPr>
                                      </m:ctrlPr>
                                    </m:sSupPr>
                                    <m:e>
                                      <m:r>
                                        <m:rPr>
                                          <m:sty m:val="p"/>
                                        </m:rPr>
                                        <a:rPr lang="en-US" altLang="zh-CN" sz="2200" b="0" i="0" smtClean="0">
                                          <a:latin typeface="Cambria Math" panose="02040503050406030204" pitchFamily="18" charset="0"/>
                                        </a:rPr>
                                        <m:t>cos</m:t>
                                      </m:r>
                                    </m:e>
                                    <m:sup>
                                      <m:r>
                                        <a:rPr lang="en-US" altLang="zh-CN" sz="2200" b="0" i="1" smtClean="0">
                                          <a:latin typeface="Cambria Math" panose="02040503050406030204" pitchFamily="18" charset="0"/>
                                        </a:rPr>
                                        <m:t>2</m:t>
                                      </m:r>
                                    </m:sup>
                                  </m:sSup>
                                </m:fName>
                                <m:e>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r>
                                    <a:rPr lang="en-US" altLang="zh-CN" sz="2200" b="0" i="1" smtClean="0">
                                      <a:latin typeface="Cambria Math" panose="02040503050406030204" pitchFamily="18" charset="0"/>
                                    </a:rPr>
                                    <m:t>)</m:t>
                                  </m:r>
                                </m:e>
                              </m:func>
                            </m:e>
                          </m:d>
                        </m:den>
                      </m:f>
                    </m:oMath>
                  </m:oMathPara>
                </a14:m>
                <a:endParaRPr lang="en-US" altLang="zh-CN" sz="2200" dirty="0"/>
              </a:p>
              <a:p>
                <a:pPr marL="0" indent="0">
                  <a:buNone/>
                </a:pPr>
                <a:endParaRPr lang="en-US" altLang="zh-CN" sz="2200" dirty="0"/>
              </a:p>
              <a:p>
                <a:pPr marL="0" indent="0">
                  <a:buNone/>
                </a:pPr>
                <a14:m>
                  <m:oMathPara xmlns:m="http://schemas.openxmlformats.org/officeDocument/2006/math">
                    <m:oMathParaPr>
                      <m:jc m:val="centerGroup"/>
                    </m:oMathParaPr>
                    <m:oMath xmlns:m="http://schemas.openxmlformats.org/officeDocument/2006/math">
                      <m:r>
                        <a:rPr lang="en-US" altLang="zh-CN" sz="2200" b="0" i="1" smtClean="0">
                          <a:latin typeface="Cambria Math" panose="02040503050406030204" pitchFamily="18" charset="0"/>
                        </a:rPr>
                        <m:t>𝑔</m:t>
                      </m:r>
                      <m:d>
                        <m:dPr>
                          <m:ctrlPr>
                            <a:rPr lang="en-US" altLang="zh-CN" sz="2200" i="1">
                              <a:latin typeface="Cambria Math" panose="02040503050406030204" pitchFamily="18" charset="0"/>
                            </a:rPr>
                          </m:ctrlPr>
                        </m:dPr>
                        <m:e>
                          <m:r>
                            <a:rPr lang="en-US" altLang="zh-CN" sz="2200" i="1">
                              <a:latin typeface="Cambria Math" panose="02040503050406030204" pitchFamily="18" charset="0"/>
                            </a:rPr>
                            <m:t>𝑥</m:t>
                          </m:r>
                        </m:e>
                      </m:d>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func>
                            <m:funcPr>
                              <m:ctrlPr>
                                <a:rPr lang="en-US" altLang="zh-CN" sz="2200" i="1" smtClean="0">
                                  <a:latin typeface="Cambria Math" panose="02040503050406030204" pitchFamily="18" charset="0"/>
                                </a:rPr>
                              </m:ctrlPr>
                            </m:funcPr>
                            <m:fName>
                              <m:r>
                                <m:rPr>
                                  <m:sty m:val="p"/>
                                </m:rPr>
                                <a:rPr lang="en-US" altLang="zh-CN" sz="2200" i="0" smtClean="0">
                                  <a:latin typeface="Cambria Math" panose="02040503050406030204" pitchFamily="18" charset="0"/>
                                </a:rPr>
                                <m:t>cos</m:t>
                              </m:r>
                            </m:fName>
                            <m:e>
                              <m:sSub>
                                <m:sSubPr>
                                  <m:ctrlPr>
                                    <a:rPr lang="en-US" altLang="zh-CN" sz="220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1</m:t>
                                  </m:r>
                                </m:sub>
                              </m:sSub>
                              <m:r>
                                <a:rPr lang="en-US" altLang="zh-CN" sz="2200" b="0" i="1" smtClean="0">
                                  <a:latin typeface="Cambria Math" panose="02040503050406030204" pitchFamily="18" charset="0"/>
                                </a:rPr>
                                <m:t>/</m:t>
                              </m:r>
                            </m:e>
                          </m:func>
                          <m:d>
                            <m:dPr>
                              <m:ctrlPr>
                                <a:rPr lang="en-US" altLang="zh-CN" sz="2200" i="1">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e>
                          </m:d>
                        </m:num>
                        <m:den>
                          <m:r>
                            <a:rPr lang="en-US" altLang="zh-CN" sz="2200" i="1">
                              <a:latin typeface="Cambria Math" panose="02040503050406030204" pitchFamily="18" charset="0"/>
                            </a:rPr>
                            <m:t>𝑙</m:t>
                          </m:r>
                          <m:d>
                            <m:dPr>
                              <m:ctrlPr>
                                <a:rPr lang="en-US" altLang="zh-CN" sz="2200" i="1">
                                  <a:latin typeface="Cambria Math" panose="02040503050406030204" pitchFamily="18" charset="0"/>
                                </a:rPr>
                              </m:ctrlPr>
                            </m:dPr>
                            <m:e>
                              <m:f>
                                <m:fPr>
                                  <m:type m:val="lin"/>
                                  <m:ctrlPr>
                                    <a:rPr lang="en-US" altLang="zh-CN" sz="2200" i="1">
                                      <a:latin typeface="Cambria Math" panose="02040503050406030204" pitchFamily="18" charset="0"/>
                                    </a:rPr>
                                  </m:ctrlPr>
                                </m:fPr>
                                <m:num>
                                  <m:r>
                                    <a:rPr lang="en-US" altLang="zh-CN" sz="2200" i="1">
                                      <a:latin typeface="Cambria Math" panose="02040503050406030204" pitchFamily="18" charset="0"/>
                                    </a:rPr>
                                    <m:t>4</m:t>
                                  </m:r>
                                </m:num>
                                <m:den>
                                  <m:r>
                                    <a:rPr lang="en-US" altLang="zh-CN" sz="2200" i="1">
                                      <a:latin typeface="Cambria Math" panose="02040503050406030204" pitchFamily="18" charset="0"/>
                                    </a:rPr>
                                    <m:t>3</m:t>
                                  </m:r>
                                </m:den>
                              </m:f>
                              <m:r>
                                <a:rPr lang="en-US" altLang="zh-CN" sz="2200" i="1">
                                  <a:latin typeface="Cambria Math" panose="02040503050406030204" pitchFamily="18" charset="0"/>
                                </a:rPr>
                                <m:t>−</m:t>
                              </m:r>
                              <m:r>
                                <a:rPr lang="en-US" altLang="zh-CN" sz="2200" i="1">
                                  <a:latin typeface="Cambria Math" panose="02040503050406030204" pitchFamily="18" charset="0"/>
                                </a:rPr>
                                <m:t>𝑚</m:t>
                              </m:r>
                              <m:func>
                                <m:funcPr>
                                  <m:ctrlPr>
                                    <a:rPr lang="en-US" altLang="zh-CN" sz="2200" i="1">
                                      <a:latin typeface="Cambria Math" panose="02040503050406030204" pitchFamily="18" charset="0"/>
                                    </a:rPr>
                                  </m:ctrlPr>
                                </m:funcPr>
                                <m:fName>
                                  <m:sSup>
                                    <m:sSupPr>
                                      <m:ctrlPr>
                                        <a:rPr lang="en-US" altLang="zh-CN" sz="2200" i="1">
                                          <a:latin typeface="Cambria Math" panose="02040503050406030204" pitchFamily="18" charset="0"/>
                                        </a:rPr>
                                      </m:ctrlPr>
                                    </m:sSupPr>
                                    <m:e>
                                      <m:r>
                                        <m:rPr>
                                          <m:sty m:val="p"/>
                                        </m:rPr>
                                        <a:rPr lang="en-US" altLang="zh-CN" sz="2200">
                                          <a:latin typeface="Cambria Math" panose="02040503050406030204" pitchFamily="18" charset="0"/>
                                        </a:rPr>
                                        <m:t>cos</m:t>
                                      </m:r>
                                    </m:e>
                                    <m:sup>
                                      <m:r>
                                        <a:rPr lang="en-US" altLang="zh-CN" sz="2200" i="1">
                                          <a:latin typeface="Cambria Math" panose="02040503050406030204" pitchFamily="18" charset="0"/>
                                        </a:rPr>
                                        <m:t>2</m:t>
                                      </m:r>
                                    </m:sup>
                                  </m:sSup>
                                </m:fName>
                                <m:e>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1</m:t>
                                      </m:r>
                                    </m:sub>
                                  </m:sSub>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𝑚</m:t>
                                      </m:r>
                                    </m:e>
                                    <m:sub>
                                      <m:r>
                                        <a:rPr lang="en-US" altLang="zh-CN" sz="2200" i="1">
                                          <a:latin typeface="Cambria Math" panose="02040503050406030204" pitchFamily="18" charset="0"/>
                                        </a:rPr>
                                        <m:t>𝑐</m:t>
                                      </m:r>
                                    </m:sub>
                                  </m:sSub>
                                  <m:r>
                                    <a:rPr lang="en-US" altLang="zh-CN" sz="2200" i="1">
                                      <a:latin typeface="Cambria Math" panose="02040503050406030204" pitchFamily="18" charset="0"/>
                                    </a:rPr>
                                    <m:t>+</m:t>
                                  </m:r>
                                  <m:r>
                                    <a:rPr lang="en-US" altLang="zh-CN" sz="2200" i="1">
                                      <a:latin typeface="Cambria Math" panose="02040503050406030204" pitchFamily="18" charset="0"/>
                                    </a:rPr>
                                    <m:t>𝑚</m:t>
                                  </m:r>
                                  <m:r>
                                    <a:rPr lang="en-US" altLang="zh-CN" sz="2200" i="1">
                                      <a:latin typeface="Cambria Math" panose="02040503050406030204" pitchFamily="18" charset="0"/>
                                    </a:rPr>
                                    <m:t>)</m:t>
                                  </m:r>
                                </m:e>
                              </m:func>
                            </m:e>
                          </m:d>
                        </m:den>
                      </m:f>
                    </m:oMath>
                  </m:oMathPara>
                </a14:m>
                <a:endParaRPr lang="en-US" altLang="zh-CN" sz="2600" dirty="0"/>
              </a:p>
              <a:p>
                <a:pPr marL="0" indent="0">
                  <a:buNone/>
                </a:pPr>
                <a14:m>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𝑥</m:t>
                        </m:r>
                      </m:e>
                      <m:sub>
                        <m:r>
                          <a:rPr lang="en-US" altLang="zh-CN" sz="2600" b="0" i="1" smtClean="0">
                            <a:latin typeface="Cambria Math" panose="02040503050406030204" pitchFamily="18" charset="0"/>
                          </a:rPr>
                          <m:t>1</m:t>
                        </m:r>
                      </m:sub>
                    </m:sSub>
                    <m:r>
                      <a:rPr lang="zh-CN" altLang="en-US" sz="2600" i="1">
                        <a:latin typeface="Cambria Math" panose="02040503050406030204" pitchFamily="18" charset="0"/>
                      </a:rPr>
                      <m:t>和</m:t>
                    </m:r>
                    <m:sSub>
                      <m:sSubPr>
                        <m:ctrlPr>
                          <a:rPr lang="en-US" altLang="zh-CN" sz="2600" i="1">
                            <a:latin typeface="Cambria Math" panose="02040503050406030204" pitchFamily="18" charset="0"/>
                          </a:rPr>
                        </m:ctrlPr>
                      </m:sSubPr>
                      <m:e>
                        <m:r>
                          <a:rPr lang="en-US" altLang="zh-CN" sz="2600" i="1">
                            <a:latin typeface="Cambria Math" panose="02040503050406030204" pitchFamily="18" charset="0"/>
                          </a:rPr>
                          <m:t>𝑥</m:t>
                        </m:r>
                      </m:e>
                      <m:sub>
                        <m:r>
                          <a:rPr lang="en-US" altLang="zh-CN" sz="2600" b="0" i="1" smtClean="0">
                            <a:latin typeface="Cambria Math" panose="02040503050406030204" pitchFamily="18" charset="0"/>
                          </a:rPr>
                          <m:t>2</m:t>
                        </m:r>
                      </m:sub>
                    </m:sSub>
                    <m:r>
                      <a:rPr lang="zh-CN" altLang="en-US" sz="2600" i="1" smtClean="0">
                        <a:latin typeface="Cambria Math" panose="02040503050406030204" pitchFamily="18" charset="0"/>
                      </a:rPr>
                      <m:t>分别是</m:t>
                    </m:r>
                  </m:oMath>
                </a14:m>
                <a:r>
                  <a:rPr lang="zh-CN" altLang="en-US" sz="2600" dirty="0"/>
                  <a:t>摆角和摆速；</a:t>
                </a:r>
                <a14:m>
                  <m:oMath xmlns:m="http://schemas.openxmlformats.org/officeDocument/2006/math">
                    <m:r>
                      <a:rPr lang="en-US" altLang="zh-CN" sz="2600" b="0" i="1" smtClean="0">
                        <a:latin typeface="Cambria Math" panose="02040503050406030204" pitchFamily="18" charset="0"/>
                      </a:rPr>
                      <m:t>𝑔</m:t>
                    </m:r>
                    <m:r>
                      <a:rPr lang="en-US" altLang="zh-CN" sz="2600" b="0" i="1" smtClean="0">
                        <a:latin typeface="Cambria Math" panose="02040503050406030204" pitchFamily="18" charset="0"/>
                      </a:rPr>
                      <m:t>=9.8</m:t>
                    </m:r>
                    <m:r>
                      <a:rPr lang="en-US" altLang="zh-CN" sz="2600" b="0" i="1" smtClean="0">
                        <a:latin typeface="Cambria Math" panose="02040503050406030204" pitchFamily="18" charset="0"/>
                      </a:rPr>
                      <m:t>𝑚</m:t>
                    </m:r>
                    <m:r>
                      <a:rPr lang="en-US" altLang="zh-CN" sz="2600" b="0" i="1" smtClean="0">
                        <a:latin typeface="Cambria Math" panose="02040503050406030204" pitchFamily="18" charset="0"/>
                      </a:rPr>
                      <m:t>/</m:t>
                    </m:r>
                    <m:sSup>
                      <m:sSupPr>
                        <m:ctrlPr>
                          <a:rPr lang="en-US" altLang="zh-CN" sz="2600" b="0" i="1" smtClean="0">
                            <a:latin typeface="Cambria Math" panose="02040503050406030204" pitchFamily="18" charset="0"/>
                          </a:rPr>
                        </m:ctrlPr>
                      </m:sSupPr>
                      <m:e>
                        <m:r>
                          <a:rPr lang="en-US" altLang="zh-CN" sz="2600" b="0" i="1" smtClean="0">
                            <a:latin typeface="Cambria Math" panose="02040503050406030204" pitchFamily="18" charset="0"/>
                          </a:rPr>
                          <m:t>𝑠</m:t>
                        </m:r>
                      </m:e>
                      <m:sup>
                        <m:r>
                          <a:rPr lang="en-US" altLang="zh-CN" sz="2600" b="0" i="1" smtClean="0">
                            <a:latin typeface="Cambria Math" panose="02040503050406030204" pitchFamily="18" charset="0"/>
                          </a:rPr>
                          <m:t>2</m:t>
                        </m:r>
                      </m:sup>
                    </m:sSup>
                  </m:oMath>
                </a14:m>
                <a:r>
                  <a:rPr lang="en-US" altLang="zh-CN" sz="2600" dirty="0"/>
                  <a:t>,</a:t>
                </a:r>
                <a14:m>
                  <m:oMath xmlns:m="http://schemas.openxmlformats.org/officeDocument/2006/math">
                    <m:sSub>
                      <m:sSubPr>
                        <m:ctrlPr>
                          <a:rPr lang="en-US" altLang="zh-CN" sz="2600" i="1" dirty="0" smtClean="0">
                            <a:latin typeface="Cambria Math" panose="02040503050406030204" pitchFamily="18" charset="0"/>
                          </a:rPr>
                        </m:ctrlPr>
                      </m:sSubPr>
                      <m:e>
                        <m:r>
                          <a:rPr lang="en-US" altLang="zh-CN" sz="2600" b="0" i="1" dirty="0" smtClean="0">
                            <a:latin typeface="Cambria Math" panose="02040503050406030204" pitchFamily="18" charset="0"/>
                          </a:rPr>
                          <m:t>𝑚</m:t>
                        </m:r>
                      </m:e>
                      <m:sub>
                        <m:r>
                          <a:rPr lang="en-US" altLang="zh-CN" sz="2600" b="0" i="1" dirty="0" smtClean="0">
                            <a:latin typeface="Cambria Math" panose="02040503050406030204" pitchFamily="18" charset="0"/>
                          </a:rPr>
                          <m:t>𝑐</m:t>
                        </m:r>
                      </m:sub>
                    </m:sSub>
                    <m:r>
                      <a:rPr lang="en-US" altLang="zh-CN" sz="2600" b="0" i="1" dirty="0" smtClean="0">
                        <a:latin typeface="Cambria Math" panose="02040503050406030204" pitchFamily="18" charset="0"/>
                      </a:rPr>
                      <m:t>=1</m:t>
                    </m:r>
                    <m:r>
                      <a:rPr lang="en-US" altLang="zh-CN" sz="2600" b="0" i="1" dirty="0" smtClean="0">
                        <a:latin typeface="Cambria Math" panose="02040503050406030204" pitchFamily="18" charset="0"/>
                      </a:rPr>
                      <m:t>𝑘𝑔</m:t>
                    </m:r>
                    <m:r>
                      <a:rPr lang="zh-CN" altLang="en-US" sz="2600" i="1" dirty="0">
                        <a:latin typeface="Cambria Math" panose="02040503050406030204" pitchFamily="18" charset="0"/>
                      </a:rPr>
                      <m:t>为</m:t>
                    </m:r>
                  </m:oMath>
                </a14:m>
                <a:r>
                  <a:rPr lang="zh-CN" altLang="en-US" sz="2600" dirty="0"/>
                  <a:t>小车质量</a:t>
                </a:r>
                <a:r>
                  <a:rPr lang="en-US" altLang="zh-CN" sz="2600" dirty="0"/>
                  <a:t>,</a:t>
                </a:r>
                <a14:m>
                  <m:oMath xmlns:m="http://schemas.openxmlformats.org/officeDocument/2006/math">
                    <m:r>
                      <a:rPr lang="en-US" altLang="zh-CN" sz="2600" b="0" i="1" smtClean="0">
                        <a:latin typeface="Cambria Math" panose="02040503050406030204" pitchFamily="18" charset="0"/>
                      </a:rPr>
                      <m:t>𝑚</m:t>
                    </m:r>
                    <m:r>
                      <a:rPr lang="en-US" altLang="zh-CN" sz="2600" b="0" i="1" smtClean="0">
                        <a:latin typeface="Cambria Math" panose="02040503050406030204" pitchFamily="18" charset="0"/>
                      </a:rPr>
                      <m:t>=0.1</m:t>
                    </m:r>
                    <m:r>
                      <a:rPr lang="en-US" altLang="zh-CN" sz="2600" b="0" i="1" smtClean="0">
                        <a:latin typeface="Cambria Math" panose="02040503050406030204" pitchFamily="18" charset="0"/>
                      </a:rPr>
                      <m:t>𝑘𝑔</m:t>
                    </m:r>
                    <m:r>
                      <a:rPr lang="zh-CN" altLang="en-US" sz="2600" i="1">
                        <a:latin typeface="Cambria Math" panose="02040503050406030204" pitchFamily="18" charset="0"/>
                      </a:rPr>
                      <m:t>为</m:t>
                    </m:r>
                  </m:oMath>
                </a14:m>
                <a:r>
                  <a:rPr lang="zh-CN" altLang="en-US" sz="2600" dirty="0"/>
                  <a:t>摆质量；</a:t>
                </a:r>
                <a14:m>
                  <m:oMath xmlns:m="http://schemas.openxmlformats.org/officeDocument/2006/math">
                    <m:r>
                      <a:rPr lang="en-US" altLang="zh-CN" sz="2600" b="0" i="1" smtClean="0">
                        <a:latin typeface="Cambria Math" panose="02040503050406030204" pitchFamily="18" charset="0"/>
                      </a:rPr>
                      <m:t>𝑙</m:t>
                    </m:r>
                    <m:r>
                      <a:rPr lang="en-US" altLang="zh-CN" sz="2600" b="0" i="1" smtClean="0">
                        <a:latin typeface="Cambria Math" panose="02040503050406030204" pitchFamily="18" charset="0"/>
                      </a:rPr>
                      <m:t>=0.5</m:t>
                    </m:r>
                    <m:r>
                      <a:rPr lang="en-US" altLang="zh-CN" sz="2600" b="0" i="1" smtClean="0">
                        <a:latin typeface="Cambria Math" panose="02040503050406030204" pitchFamily="18" charset="0"/>
                      </a:rPr>
                      <m:t>𝑚</m:t>
                    </m:r>
                    <m:r>
                      <a:rPr lang="zh-CN" altLang="en-US" sz="2600" i="1">
                        <a:latin typeface="Cambria Math" panose="02040503050406030204" pitchFamily="18" charset="0"/>
                      </a:rPr>
                      <m:t>为</m:t>
                    </m:r>
                  </m:oMath>
                </a14:m>
                <a:r>
                  <a:rPr lang="zh-CN" altLang="en-US" sz="2600" dirty="0"/>
                  <a:t>摆长一半；</a:t>
                </a:r>
                <a14:m>
                  <m:oMath xmlns:m="http://schemas.openxmlformats.org/officeDocument/2006/math">
                    <m:r>
                      <a:rPr lang="en-US" altLang="zh-CN" sz="2600" b="0" i="1" smtClean="0">
                        <a:latin typeface="Cambria Math" panose="02040503050406030204" pitchFamily="18" charset="0"/>
                      </a:rPr>
                      <m:t>𝑢</m:t>
                    </m:r>
                    <m:r>
                      <a:rPr lang="zh-CN" altLang="en-US" sz="2600" i="1">
                        <a:latin typeface="Cambria Math" panose="02040503050406030204" pitchFamily="18" charset="0"/>
                      </a:rPr>
                      <m:t>为</m:t>
                    </m:r>
                  </m:oMath>
                </a14:m>
                <a:r>
                  <a:rPr lang="zh-CN" altLang="en-US" sz="2600" dirty="0"/>
                  <a:t>控制输入</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600" i="1" smtClean="0">
                              <a:latin typeface="Cambria Math" panose="02040503050406030204" pitchFamily="18" charset="0"/>
                            </a:rPr>
                          </m:ctrlPr>
                        </m:sSubPr>
                        <m:e>
                          <m:r>
                            <a:rPr lang="en-US" altLang="zh-CN" sz="2600" b="0" i="1" smtClean="0">
                              <a:latin typeface="Cambria Math" panose="02040503050406030204" pitchFamily="18" charset="0"/>
                            </a:rPr>
                            <m:t>𝑦</m:t>
                          </m:r>
                        </m:e>
                        <m:sub>
                          <m:r>
                            <a:rPr lang="en-US" altLang="zh-CN" sz="2600" b="0" i="1" smtClean="0">
                              <a:latin typeface="Cambria Math" panose="02040503050406030204" pitchFamily="18" charset="0"/>
                            </a:rPr>
                            <m:t>1</m:t>
                          </m:r>
                          <m:r>
                            <a:rPr lang="en-US" altLang="zh-CN" sz="2600" b="0" i="1" smtClean="0">
                              <a:latin typeface="Cambria Math" panose="02040503050406030204" pitchFamily="18" charset="0"/>
                            </a:rPr>
                            <m:t>𝑑</m:t>
                          </m:r>
                        </m:sub>
                      </m:sSub>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𝑡</m:t>
                          </m:r>
                        </m:e>
                      </m:d>
                      <m:r>
                        <a:rPr lang="en-US" altLang="zh-CN" sz="2600" b="0" i="1" smtClean="0">
                          <a:latin typeface="Cambria Math" panose="02040503050406030204" pitchFamily="18" charset="0"/>
                        </a:rPr>
                        <m:t>=0.1</m:t>
                      </m:r>
                      <m:r>
                        <m:rPr>
                          <m:sty m:val="p"/>
                        </m:rPr>
                        <a:rPr lang="en-US" altLang="zh-CN" sz="2600" b="0" i="0" smtClean="0">
                          <a:latin typeface="Cambria Math" panose="02040503050406030204" pitchFamily="18" charset="0"/>
                        </a:rPr>
                        <m:t>sin</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𝑡</m:t>
                      </m:r>
                      <m:r>
                        <a:rPr lang="en-US" altLang="zh-CN" sz="2600" b="0" i="1" smtClean="0">
                          <a:latin typeface="Cambria Math" panose="02040503050406030204" pitchFamily="18" charset="0"/>
                        </a:rPr>
                        <m:t>)</m:t>
                      </m:r>
                    </m:oMath>
                  </m:oMathPara>
                </a14:m>
                <a:endParaRPr lang="en-US" altLang="zh-CN" sz="2600" dirty="0"/>
              </a:p>
              <a:p>
                <a:pPr marL="0" indent="0">
                  <a:buNone/>
                </a:pPr>
                <a:endParaRPr lang="en-US" altLang="zh-CN" sz="2600" dirty="0"/>
              </a:p>
              <a:p>
                <a:pPr marL="0" indent="0">
                  <a:buNone/>
                </a:pPr>
                <a:endParaRPr lang="en-US" altLang="zh-CN" sz="2600"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323528" y="1484784"/>
                <a:ext cx="8291264" cy="5256584"/>
              </a:xfrm>
              <a:blipFill rotWithShape="0">
                <a:blip r:embed="rId2"/>
                <a:stretch>
                  <a:fillRect l="-1324" t="-1044" r="-294"/>
                </a:stretch>
              </a:blipFill>
            </p:spPr>
            <p:txBody>
              <a:bodyPr/>
              <a:lstStyle/>
              <a:p>
                <a:r>
                  <a:rPr lang="zh-CN" altLang="en-US">
                    <a:noFill/>
                  </a:rPr>
                  <a:t> </a:t>
                </a:r>
              </a:p>
            </p:txBody>
          </p:sp>
        </mc:Fallback>
      </mc:AlternateContent>
      <p:pic>
        <p:nvPicPr>
          <p:cNvPr id="2" name="图片 1"/>
          <p:cNvPicPr>
            <a:picLocks noChangeAspect="1"/>
          </p:cNvPicPr>
          <p:nvPr/>
        </p:nvPicPr>
        <p:blipFill>
          <a:blip r:embed="rId3">
            <a:lum contrast="40000"/>
          </a:blip>
          <a:stretch>
            <a:fillRect/>
          </a:stretch>
        </p:blipFill>
        <p:spPr>
          <a:xfrm>
            <a:off x="5796137" y="1129308"/>
            <a:ext cx="3340720" cy="1820500"/>
          </a:xfrm>
          <a:prstGeom prst="rect">
            <a:avLst/>
          </a:prstGeom>
        </p:spPr>
      </p:pic>
    </p:spTree>
    <p:extLst>
      <p:ext uri="{BB962C8B-B14F-4D97-AF65-F5344CB8AC3E}">
        <p14:creationId xmlns:p14="http://schemas.microsoft.com/office/powerpoint/2010/main" val="28647515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神经网络滑模控制</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125</a:t>
            </a:fld>
            <a:endParaRPr lang="en-US" altLang="zh-CN"/>
          </a:p>
        </p:txBody>
      </p:sp>
      <p:pic>
        <p:nvPicPr>
          <p:cNvPr id="2" name="图片 1"/>
          <p:cNvPicPr>
            <a:picLocks noChangeAspect="1"/>
          </p:cNvPicPr>
          <p:nvPr/>
        </p:nvPicPr>
        <p:blipFill>
          <a:blip r:embed="rId2"/>
          <a:stretch>
            <a:fillRect/>
          </a:stretch>
        </p:blipFill>
        <p:spPr>
          <a:xfrm>
            <a:off x="260219" y="877803"/>
            <a:ext cx="3943042" cy="2952328"/>
          </a:xfrm>
          <a:prstGeom prst="rect">
            <a:avLst/>
          </a:prstGeom>
        </p:spPr>
      </p:pic>
      <p:pic>
        <p:nvPicPr>
          <p:cNvPr id="6" name="图片 5"/>
          <p:cNvPicPr>
            <a:picLocks noChangeAspect="1"/>
          </p:cNvPicPr>
          <p:nvPr/>
        </p:nvPicPr>
        <p:blipFill>
          <a:blip r:embed="rId3"/>
          <a:stretch>
            <a:fillRect/>
          </a:stretch>
        </p:blipFill>
        <p:spPr>
          <a:xfrm>
            <a:off x="4716016" y="962036"/>
            <a:ext cx="3846870" cy="2880320"/>
          </a:xfrm>
          <a:prstGeom prst="rect">
            <a:avLst/>
          </a:prstGeom>
        </p:spPr>
      </p:pic>
      <p:pic>
        <p:nvPicPr>
          <p:cNvPr id="7" name="图片 6"/>
          <p:cNvPicPr>
            <a:picLocks noChangeAspect="1"/>
          </p:cNvPicPr>
          <p:nvPr/>
        </p:nvPicPr>
        <p:blipFill>
          <a:blip r:embed="rId4"/>
          <a:stretch>
            <a:fillRect/>
          </a:stretch>
        </p:blipFill>
        <p:spPr>
          <a:xfrm>
            <a:off x="260219" y="3842356"/>
            <a:ext cx="3879733" cy="2696556"/>
          </a:xfrm>
          <a:prstGeom prst="rect">
            <a:avLst/>
          </a:prstGeom>
        </p:spPr>
      </p:pic>
      <p:sp>
        <p:nvSpPr>
          <p:cNvPr id="8" name="文本框 7"/>
          <p:cNvSpPr txBox="1"/>
          <p:nvPr/>
        </p:nvSpPr>
        <p:spPr>
          <a:xfrm>
            <a:off x="4203261" y="5707915"/>
            <a:ext cx="4515980" cy="830997"/>
          </a:xfrm>
          <a:prstGeom prst="rect">
            <a:avLst/>
          </a:prstGeom>
          <a:noFill/>
        </p:spPr>
        <p:txBody>
          <a:bodyPr wrap="none" rtlCol="0">
            <a:spAutoFit/>
          </a:bodyPr>
          <a:lstStyle/>
          <a:p>
            <a:r>
              <a:rPr lang="zh-CN" altLang="en-US" sz="2400" dirty="0"/>
              <a:t>理想轨迹跟踪不是持续激励的，</a:t>
            </a:r>
            <a:endParaRPr lang="en-US" altLang="zh-CN" sz="2400" dirty="0"/>
          </a:p>
          <a:p>
            <a:r>
              <a:rPr lang="zh-CN" altLang="en-US" sz="2400" dirty="0"/>
              <a:t>估计值并不收敛于真值</a:t>
            </a:r>
          </a:p>
        </p:txBody>
      </p:sp>
      <mc:AlternateContent xmlns:mc="http://schemas.openxmlformats.org/markup-compatibility/2006" xmlns:a14="http://schemas.microsoft.com/office/drawing/2010/main">
        <mc:Choice Requires="a14">
          <p:sp>
            <p:nvSpPr>
              <p:cNvPr id="9" name="文本框 8"/>
              <p:cNvSpPr txBox="1"/>
              <p:nvPr/>
            </p:nvSpPr>
            <p:spPr>
              <a:xfrm>
                <a:off x="4139952" y="4040850"/>
                <a:ext cx="4069512" cy="1323439"/>
              </a:xfrm>
              <a:prstGeom prst="rect">
                <a:avLst/>
              </a:prstGeom>
              <a:noFill/>
            </p:spPr>
            <p:txBody>
              <a:bodyPr wrap="none" rtlCol="0">
                <a:spAutoFit/>
              </a:bodyPr>
              <a:lstStyle/>
              <a:p>
                <a:r>
                  <a:rPr lang="zh-CN" altLang="en-US" sz="2000" dirty="0"/>
                  <a:t>初始状态</a:t>
                </a:r>
                <a14:m>
                  <m:oMath xmlns:m="http://schemas.openxmlformats.org/officeDocument/2006/math">
                    <m:d>
                      <m:dPr>
                        <m:begChr m:val="["/>
                        <m:endChr m:val="]"/>
                        <m:ctrlPr>
                          <a:rPr lang="en-US" altLang="zh-CN" sz="2000" i="1" smtClean="0">
                            <a:latin typeface="Cambria Math" panose="02040503050406030204" pitchFamily="18" charset="0"/>
                          </a:rPr>
                        </m:ctrlPr>
                      </m:dPr>
                      <m:e>
                        <m:f>
                          <m:fPr>
                            <m:type m:val="lin"/>
                            <m:ctrlPr>
                              <a:rPr lang="en-US" altLang="zh-CN" sz="2000" i="1" smtClean="0">
                                <a:latin typeface="Cambria Math" panose="02040503050406030204" pitchFamily="18" charset="0"/>
                              </a:rPr>
                            </m:ctrlPr>
                          </m:fPr>
                          <m:num>
                            <m:r>
                              <a:rPr lang="zh-CN" altLang="en-US" sz="2000" i="1" smtClean="0">
                                <a:latin typeface="Cambria Math" panose="02040503050406030204" pitchFamily="18" charset="0"/>
                              </a:rPr>
                              <m:t>𝝅</m:t>
                            </m:r>
                          </m:num>
                          <m:den>
                            <m:r>
                              <a:rPr lang="en-US" altLang="zh-CN" sz="2000" b="1" i="1" smtClean="0">
                                <a:latin typeface="Cambria Math" panose="02040503050406030204" pitchFamily="18" charset="0"/>
                              </a:rPr>
                              <m:t>𝟔</m:t>
                            </m:r>
                          </m:den>
                        </m:f>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a14:m>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1" i="1" smtClean="0">
                              <a:latin typeface="Cambria Math" panose="02040503050406030204" pitchFamily="18" charset="0"/>
                            </a:rPr>
                            <m:t>𝒄</m:t>
                          </m:r>
                        </m:e>
                        <m:sub>
                          <m:r>
                            <a:rPr lang="en-US" altLang="zh-CN" sz="2000" b="1" i="1" smtClean="0">
                              <a:latin typeface="Cambria Math" panose="02040503050406030204" pitchFamily="18" charset="0"/>
                            </a:rPr>
                            <m:t>𝒊</m:t>
                          </m:r>
                        </m:sub>
                      </m:sSub>
                      <m:r>
                        <a:rPr lang="en-US" altLang="zh-CN" sz="2000" b="1" i="1" smtClean="0">
                          <a:latin typeface="Cambria Math" panose="02040503050406030204" pitchFamily="18" charset="0"/>
                        </a:rPr>
                        <m:t>=</m:t>
                      </m:r>
                      <m:d>
                        <m:dPr>
                          <m:begChr m:val="["/>
                          <m:endChr m:val="]"/>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e>
                      </m:d>
                    </m:oMath>
                  </m:oMathPara>
                </a14:m>
                <a:endParaRPr lang="en-US" altLang="zh-CN" sz="2000" b="1" dirty="0"/>
              </a:p>
              <a:p>
                <a:r>
                  <a:rPr lang="zh-CN" altLang="en-US" sz="2000" dirty="0"/>
                  <a:t>初始权值取为</a:t>
                </a:r>
                <a:r>
                  <a:rPr lang="en-US" altLang="zh-CN" sz="2000" dirty="0"/>
                  <a:t>0.10</a:t>
                </a:r>
              </a:p>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𝜸</m:t>
                          </m:r>
                        </m:e>
                        <m:sub>
                          <m:r>
                            <a:rPr lang="en-US" altLang="zh-CN" sz="2000" b="1" i="1" smtClean="0">
                              <a:latin typeface="Cambria Math" panose="02040503050406030204" pitchFamily="18" charset="0"/>
                            </a:rPr>
                            <m:t>𝟏</m:t>
                          </m:r>
                        </m:sub>
                      </m:sSub>
                      <m:r>
                        <a:rPr lang="en-US" altLang="zh-CN" sz="2000" i="1">
                          <a:latin typeface="Cambria Math" panose="02040503050406030204" pitchFamily="18" charset="0"/>
                        </a:rPr>
                        <m:t>=</m:t>
                      </m:r>
                      <m:r>
                        <a:rPr lang="en-US" altLang="zh-CN" sz="2000" b="1" i="0" smtClean="0">
                          <a:latin typeface="Cambria Math" panose="02040503050406030204" pitchFamily="18" charset="0"/>
                        </a:rPr>
                        <m:t>𝟏𝟎</m:t>
                      </m:r>
                      <m:r>
                        <a:rPr lang="en-US" altLang="zh-CN" sz="2000" b="1" i="0"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𝜸</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𝟓</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𝟎</m:t>
                      </m:r>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139952" y="4040850"/>
                <a:ext cx="4069512" cy="1323439"/>
              </a:xfrm>
              <a:prstGeom prst="rect">
                <a:avLst/>
              </a:prstGeom>
              <a:blipFill rotWithShape="0">
                <a:blip r:embed="rId5"/>
                <a:stretch>
                  <a:fillRect l="-1497" t="-34562" b="-13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8803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33CC"/>
                </a:solidFill>
                <a:latin typeface="宋体" panose="02010600030101010101" pitchFamily="2" charset="-122"/>
              </a:rPr>
              <a:t>滑模变结构控制</a:t>
            </a:r>
            <a:r>
              <a:rPr lang="zh-CN" altLang="en-US" dirty="0">
                <a:solidFill>
                  <a:srgbClr val="0033CC"/>
                </a:solidFill>
              </a:rPr>
              <a:t>的应用</a:t>
            </a:r>
            <a:endParaRPr lang="zh-CN" altLang="en-US" dirty="0"/>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126</a:t>
            </a:fld>
            <a:endParaRPr lang="en-US" altLang="zh-CN"/>
          </a:p>
        </p:txBody>
      </p:sp>
      <p:sp>
        <p:nvSpPr>
          <p:cNvPr id="6" name="内容占位符 5"/>
          <p:cNvSpPr>
            <a:spLocks noGrp="1"/>
          </p:cNvSpPr>
          <p:nvPr>
            <p:ph sz="half" idx="1"/>
          </p:nvPr>
        </p:nvSpPr>
        <p:spPr>
          <a:xfrm>
            <a:off x="457200" y="1556792"/>
            <a:ext cx="8229600" cy="4968552"/>
          </a:xfrm>
        </p:spPr>
        <p:txBody>
          <a:bodyPr/>
          <a:lstStyle/>
          <a:p>
            <a:r>
              <a:rPr lang="en-US" altLang="zh-CN" dirty="0"/>
              <a:t>1.</a:t>
            </a:r>
            <a:r>
              <a:rPr lang="zh-CN" altLang="en-US" sz="3600" dirty="0"/>
              <a:t>在机器人中的应用</a:t>
            </a:r>
          </a:p>
          <a:p>
            <a:pPr marL="0" indent="0">
              <a:buNone/>
            </a:pPr>
            <a:r>
              <a:rPr lang="zh-CN" altLang="en-US" dirty="0"/>
              <a:t>    典型非线性控制，存在多种外部干扰，主要的应用环境之一</a:t>
            </a:r>
          </a:p>
          <a:p>
            <a:r>
              <a:rPr lang="en-US" altLang="zh-CN" dirty="0"/>
              <a:t>2.</a:t>
            </a:r>
            <a:r>
              <a:rPr lang="zh-CN" altLang="en-US" dirty="0"/>
              <a:t>在电力系统中的应用</a:t>
            </a:r>
          </a:p>
          <a:p>
            <a:endParaRPr lang="zh-CN" altLang="en-US" dirty="0"/>
          </a:p>
          <a:p>
            <a:r>
              <a:rPr lang="en-US" altLang="zh-CN" dirty="0"/>
              <a:t>3.</a:t>
            </a:r>
            <a:r>
              <a:rPr lang="zh-CN" altLang="en-US" dirty="0"/>
              <a:t>在电机中的应用</a:t>
            </a:r>
            <a:r>
              <a:rPr lang="en-US" altLang="zh-CN" dirty="0"/>
              <a:t>(</a:t>
            </a:r>
            <a:r>
              <a:rPr lang="zh-CN" altLang="en-US" dirty="0"/>
              <a:t>最早、最主要的应用领域</a:t>
            </a:r>
            <a:r>
              <a:rPr lang="en-US" altLang="zh-CN" dirty="0"/>
              <a:t>)</a:t>
            </a:r>
          </a:p>
          <a:p>
            <a:endParaRPr lang="zh-CN" altLang="en-US" dirty="0"/>
          </a:p>
          <a:p>
            <a:r>
              <a:rPr lang="en-US" altLang="zh-CN" dirty="0"/>
              <a:t>4.</a:t>
            </a:r>
            <a:r>
              <a:rPr lang="zh-CN" altLang="en-US" dirty="0"/>
              <a:t>在航天器中的应用</a:t>
            </a:r>
          </a:p>
          <a:p>
            <a:endParaRPr lang="zh-CN" altLang="en-US" dirty="0"/>
          </a:p>
          <a:p>
            <a:r>
              <a:rPr lang="en-US" altLang="zh-CN" dirty="0"/>
              <a:t>5.</a:t>
            </a:r>
            <a:r>
              <a:rPr lang="zh-CN" altLang="en-US" dirty="0"/>
              <a:t>在伺服系统中的应用 </a:t>
            </a:r>
          </a:p>
          <a:p>
            <a:endParaRPr lang="zh-CN" altLang="en-US" dirty="0"/>
          </a:p>
        </p:txBody>
      </p:sp>
    </p:spTree>
    <p:extLst>
      <p:ext uri="{BB962C8B-B14F-4D97-AF65-F5344CB8AC3E}">
        <p14:creationId xmlns:p14="http://schemas.microsoft.com/office/powerpoint/2010/main" val="22605407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8229600" cy="4752528"/>
              </a:xfrm>
            </p:spPr>
            <p:txBody>
              <a:bodyPr/>
              <a:lstStyle/>
              <a:p>
                <a:r>
                  <a:rPr lang="zh-CN" altLang="en-US" dirty="0"/>
                  <a:t>基于名义模型的机械手滑模控制</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𝑛</m:t>
                    </m:r>
                  </m:oMath>
                </a14:m>
                <a:r>
                  <a:rPr lang="zh-CN" altLang="en-US" dirty="0"/>
                  <a:t>关节机械手被控对象为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𝑞</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𝑞</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oMath>
                  </m:oMathPara>
                </a14:m>
                <a:endParaRPr lang="en-US" altLang="zh-CN" dirty="0"/>
              </a:p>
              <a:p>
                <a:pPr marL="0" indent="0">
                  <a:buNone/>
                </a:pPr>
                <a14:m>
                  <m:oMath xmlns:m="http://schemas.openxmlformats.org/officeDocument/2006/math">
                    <m:r>
                      <a:rPr lang="en-US" altLang="zh-CN" i="1">
                        <a:latin typeface="Cambria Math" panose="02040503050406030204" pitchFamily="18" charset="0"/>
                      </a:rPr>
                      <m:t>𝑀</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oMath>
                </a14:m>
                <a:r>
                  <a:rPr lang="en-US" altLang="zh-CN" dirty="0"/>
                  <a:t>:</a:t>
                </a:r>
                <a:r>
                  <a:rPr lang="zh-CN" altLang="en-US" dirty="0"/>
                  <a:t>正定惯性矩阵</a:t>
                </a:r>
                <a:endParaRPr lang="en-US" altLang="zh-CN" dirty="0"/>
              </a:p>
              <a:p>
                <a:pPr marL="0" indent="0">
                  <a:buNone/>
                </a:pPr>
                <a14:m>
                  <m:oMath xmlns:m="http://schemas.openxmlformats.org/officeDocument/2006/math">
                    <m:r>
                      <a:rPr lang="en-US" altLang="zh-CN" i="1">
                        <a:latin typeface="Cambria Math" panose="02040503050406030204" pitchFamily="18" charset="0"/>
                      </a:rPr>
                      <m:t>𝐵</m:t>
                    </m:r>
                    <m:d>
                      <m:dPr>
                        <m:ctrlPr>
                          <a:rPr lang="en-US" altLang="zh-CN" i="1">
                            <a:latin typeface="Cambria Math" panose="02040503050406030204" pitchFamily="18" charset="0"/>
                          </a:rPr>
                        </m:ctrlPr>
                      </m:dPr>
                      <m:e>
                        <m:r>
                          <a:rPr lang="en-US" altLang="zh-CN" i="1">
                            <a:latin typeface="Cambria Math" panose="02040503050406030204" pitchFamily="18" charset="0"/>
                          </a:rPr>
                          <m:t>𝑞</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𝑞</m:t>
                            </m:r>
                          </m:e>
                        </m:acc>
                      </m:e>
                    </m:d>
                  </m:oMath>
                </a14:m>
                <a:r>
                  <a:rPr lang="en-US" altLang="zh-CN" dirty="0"/>
                  <a:t>:</a:t>
                </a:r>
                <a:r>
                  <a:rPr lang="zh-CN" altLang="en-US" dirty="0"/>
                  <a:t>哥氏力、离心力</a:t>
                </a:r>
                <a:endParaRPr lang="en-US" altLang="zh-CN" dirty="0"/>
              </a:p>
              <a:p>
                <a:pPr marL="0" indent="0">
                  <a:buNone/>
                </a:pPr>
                <a14:m>
                  <m:oMath xmlns:m="http://schemas.openxmlformats.org/officeDocument/2006/math">
                    <m:r>
                      <a:rPr lang="en-US" altLang="zh-CN" i="1">
                        <a:latin typeface="Cambria Math" panose="02040503050406030204" pitchFamily="18" charset="0"/>
                      </a:rPr>
                      <m:t>𝐺</m:t>
                    </m:r>
                    <m:d>
                      <m:dPr>
                        <m:ctrlPr>
                          <a:rPr lang="en-US" altLang="zh-CN" i="1">
                            <a:latin typeface="Cambria Math" panose="02040503050406030204" pitchFamily="18" charset="0"/>
                          </a:rPr>
                        </m:ctrlPr>
                      </m:dPr>
                      <m:e>
                        <m:r>
                          <a:rPr lang="en-US" altLang="zh-CN" i="1">
                            <a:latin typeface="Cambria Math" panose="02040503050406030204" pitchFamily="18" charset="0"/>
                          </a:rPr>
                          <m:t>𝑞</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𝐾𝑞</m:t>
                    </m:r>
                  </m:oMath>
                </a14:m>
                <a:r>
                  <a:rPr lang="zh-CN" altLang="en-US" dirty="0"/>
                  <a:t>：重力</a:t>
                </a:r>
                <a:endParaRPr lang="en-US" altLang="zh-CN" dirty="0"/>
              </a:p>
              <a:p>
                <a:pPr marL="0" indent="0">
                  <a:buNone/>
                </a:pPr>
                <a14:m>
                  <m:oMath xmlns:m="http://schemas.openxmlformats.org/officeDocument/2006/math">
                    <m:r>
                      <a:rPr lang="en-US" altLang="zh-CN" i="1">
                        <a:latin typeface="Cambria Math" panose="02040503050406030204" pitchFamily="18" charset="0"/>
                      </a:rPr>
                      <m:t>𝑤</m:t>
                    </m:r>
                  </m:oMath>
                </a14:m>
                <a:r>
                  <a:rPr lang="zh-CN" altLang="en-US" dirty="0"/>
                  <a:t>：外界扰动</a:t>
                </a:r>
                <a:endParaRPr lang="en-US" altLang="zh-CN" dirty="0"/>
              </a:p>
              <a:p>
                <a:pPr marL="0" indent="0">
                  <a:buNone/>
                </a:pPr>
                <a14:m>
                  <m:oMath xmlns:m="http://schemas.openxmlformats.org/officeDocument/2006/math">
                    <m:r>
                      <a:rPr lang="en-US" altLang="zh-CN" i="1">
                        <a:latin typeface="Cambria Math" panose="02040503050406030204" pitchFamily="18" charset="0"/>
                      </a:rPr>
                      <m:t>𝑇</m:t>
                    </m:r>
                  </m:oMath>
                </a14:m>
                <a:r>
                  <a:rPr lang="zh-CN" altLang="en-US" dirty="0"/>
                  <a:t>：控制力矩</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8229600" cy="4752528"/>
              </a:xfrm>
              <a:blipFill rotWithShape="0">
                <a:blip r:embed="rId2"/>
                <a:stretch>
                  <a:fillRect l="-1333" t="-1412"/>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4572000" y="3959412"/>
            <a:ext cx="3528000" cy="2579500"/>
          </a:xfrm>
          <a:prstGeom prst="rect">
            <a:avLst/>
          </a:prstGeom>
        </p:spPr>
      </p:pic>
    </p:spTree>
    <p:extLst>
      <p:ext uri="{BB962C8B-B14F-4D97-AF65-F5344CB8AC3E}">
        <p14:creationId xmlns:p14="http://schemas.microsoft.com/office/powerpoint/2010/main" val="36012158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8579296" cy="4569371"/>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基于到达条件设计（</a:t>
                </a:r>
                <a:r>
                  <a:rPr lang="en-US" altLang="zh-CN" sz="2400" dirty="0" err="1">
                    <a:latin typeface="Times New Roman" panose="02020603050405020304" pitchFamily="18" charset="0"/>
                    <a:cs typeface="Times New Roman" panose="02020603050405020304" pitchFamily="18" charset="0"/>
                  </a:rPr>
                  <a:t>Lyapunov</a:t>
                </a:r>
                <a:r>
                  <a:rPr lang="zh-CN" altLang="en-US" sz="2400" dirty="0">
                    <a:latin typeface="Times New Roman" panose="02020603050405020304" pitchFamily="18" charset="0"/>
                    <a:cs typeface="Times New Roman" panose="02020603050405020304" pitchFamily="18" charset="0"/>
                  </a:rPr>
                  <a:t>方法）</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t>指令为</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𝒒</m:t>
                        </m:r>
                      </m:e>
                      <m:sub>
                        <m:r>
                          <a:rPr lang="en-US" altLang="zh-CN" sz="2400" b="1" i="1" smtClean="0">
                            <a:latin typeface="Cambria Math" panose="02040503050406030204" pitchFamily="18" charset="0"/>
                          </a:rPr>
                          <m:t>𝒅</m:t>
                        </m:r>
                      </m:sub>
                    </m:sSub>
                  </m:oMath>
                </a14:m>
                <a:r>
                  <a:rPr lang="en-US" altLang="zh-CN" sz="2400" dirty="0"/>
                  <a:t>,</a:t>
                </a:r>
                <a14:m>
                  <m:oMath xmlns:m="http://schemas.openxmlformats.org/officeDocument/2006/math">
                    <m:r>
                      <a:rPr lang="en-US" altLang="zh-CN" sz="2400" b="1" i="1" dirty="0" smtClean="0">
                        <a:latin typeface="Cambria Math" panose="02040503050406030204" pitchFamily="18" charset="0"/>
                      </a:rPr>
                      <m:t>𝒆</m:t>
                    </m:r>
                    <m:r>
                      <a:rPr lang="en-US" altLang="zh-CN" sz="2400" b="1" i="1" dirty="0" smtClean="0">
                        <a:latin typeface="Cambria Math" panose="02040503050406030204" pitchFamily="18" charset="0"/>
                      </a:rPr>
                      <m:t>=</m:t>
                    </m:r>
                    <m:sSub>
                      <m:sSubPr>
                        <m:ctrlPr>
                          <a:rPr lang="en-US" altLang="zh-CN"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𝒒</m:t>
                        </m:r>
                      </m:e>
                      <m:sub>
                        <m:r>
                          <a:rPr lang="en-US" altLang="zh-CN" sz="2400" b="1" i="1" dirty="0" smtClean="0">
                            <a:latin typeface="Cambria Math" panose="02040503050406030204" pitchFamily="18" charset="0"/>
                          </a:rPr>
                          <m:t>𝒅</m:t>
                        </m:r>
                      </m:sub>
                    </m:sSub>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𝒒</m:t>
                    </m:r>
                  </m:oMath>
                </a14:m>
                <a:r>
                  <a:rPr lang="zh-CN" altLang="en-US" sz="2400" dirty="0"/>
                  <a:t>为误差信号</a:t>
                </a:r>
                <a:endParaRPr lang="en-US" altLang="zh-CN" sz="2400" dirty="0"/>
              </a:p>
              <a:p>
                <a:pPr marL="0" indent="0">
                  <a:buNone/>
                </a:pPr>
                <a:r>
                  <a:rPr lang="zh-CN" altLang="en-US" sz="2400" dirty="0"/>
                  <a:t>设计滑模面为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acc>
                        <m:accPr>
                          <m:chr m:val="̇"/>
                          <m:ctrlPr>
                            <a:rPr lang="en-US" altLang="zh-CN" sz="2400" b="1" i="1" smtClean="0">
                              <a:latin typeface="Cambria Math" panose="02040503050406030204" pitchFamily="18" charset="0"/>
                            </a:rPr>
                          </m:ctrlPr>
                        </m:accPr>
                        <m:e>
                          <m:r>
                            <a:rPr lang="en-US" altLang="zh-CN" sz="2400" b="1" i="1">
                              <a:latin typeface="Cambria Math" panose="02040503050406030204" pitchFamily="18" charset="0"/>
                            </a:rPr>
                            <m:t>𝒆</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𝑪𝒆</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𝑪</m:t>
                      </m:r>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diag</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𝑐</m:t>
                              </m:r>
                            </m:e>
                            <m:sub>
                              <m:r>
                                <a:rPr lang="en-US" altLang="zh-CN" sz="2400" b="0" i="1" smtClean="0">
                                  <a:latin typeface="Cambria Math" panose="02040503050406030204" pitchFamily="18" charset="0"/>
                                  <a:ea typeface="Cambria Math" panose="02040503050406030204" pitchFamily="18" charset="0"/>
                                </a:rPr>
                                <m:t>𝑛</m:t>
                              </m:r>
                            </m:sub>
                          </m:sSub>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latin typeface="Times New Roman" panose="02020603050405020304" pitchFamily="18" charset="0"/>
                    <a:cs typeface="Times New Roman" panose="02020603050405020304" pitchFamily="18" charset="0"/>
                  </a:rPr>
                  <a:t>取</a:t>
                </a:r>
                <a:r>
                  <a:rPr lang="en-US" altLang="zh-CN" sz="2400" dirty="0" err="1">
                    <a:latin typeface="Times New Roman" panose="02020603050405020304" pitchFamily="18" charset="0"/>
                    <a:cs typeface="Times New Roman" panose="02020603050405020304" pitchFamily="18" charset="0"/>
                  </a:rPr>
                  <a:t>Lyapunov</a:t>
                </a:r>
                <a:r>
                  <a:rPr lang="zh-CN" altLang="en-US" sz="2400" dirty="0">
                    <a:latin typeface="Times New Roman" panose="02020603050405020304" pitchFamily="18" charset="0"/>
                    <a:cs typeface="Times New Roman" panose="02020603050405020304" pitchFamily="18" charset="0"/>
                  </a:rPr>
                  <a:t>函数</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0" i="1" smtClean="0">
                              <a:latin typeface="Cambria Math" panose="02040503050406030204" pitchFamily="18" charset="0"/>
                            </a:rPr>
                            <m:t>𝑇</m:t>
                          </m:r>
                        </m:sup>
                      </m:sSup>
                      <m:r>
                        <a:rPr lang="en-US" altLang="zh-CN" sz="2400" b="1" i="1" smtClean="0">
                          <a:latin typeface="Cambria Math" panose="02040503050406030204" pitchFamily="18" charset="0"/>
                        </a:rPr>
                        <m:t>𝑴𝒔</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𝑴</m:t>
                          </m:r>
                        </m:e>
                      </m:acc>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i="1">
                              <a:latin typeface="Cambria Math" panose="02040503050406030204" pitchFamily="18" charset="0"/>
                            </a:rPr>
                            <m:t>𝑇</m:t>
                          </m:r>
                        </m:sup>
                      </m:sSup>
                      <m:r>
                        <a:rPr lang="en-US" altLang="zh-CN" sz="2400" b="1" i="1">
                          <a:latin typeface="Cambria Math" panose="02040503050406030204" pitchFamily="18" charset="0"/>
                        </a:rPr>
                        <m:t>𝑴</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1" i="1">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smtClean="0">
                              <a:latin typeface="Cambria Math" panose="02040503050406030204" pitchFamily="18" charset="0"/>
                            </a:rPr>
                          </m:ctrlPr>
                        </m:d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𝑴</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𝑩</m:t>
                          </m:r>
                        </m:e>
                      </m:d>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𝑩𝒔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𝒔</m:t>
                              </m:r>
                            </m:e>
                          </m:acc>
                        </m:e>
                      </m:d>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𝒔</m:t>
                          </m:r>
                        </m:e>
                        <m:sup>
                          <m:r>
                            <a:rPr lang="en-US" altLang="zh-CN" sz="2400" b="1" i="1">
                              <a:latin typeface="Cambria Math" panose="02040503050406030204" pitchFamily="18" charset="0"/>
                            </a:rPr>
                            <m:t>𝑻</m:t>
                          </m:r>
                        </m:sup>
                      </m:sSup>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𝑩𝒔</m:t>
                          </m:r>
                          <m:r>
                            <a:rPr lang="en-US" altLang="zh-CN" sz="2400" b="1" i="1">
                              <a:latin typeface="Cambria Math" panose="02040503050406030204" pitchFamily="18" charset="0"/>
                            </a:rPr>
                            <m:t>+</m:t>
                          </m:r>
                          <m:r>
                            <a:rPr lang="en-US" altLang="zh-CN" sz="2400" b="1" i="1">
                              <a:latin typeface="Cambria Math" panose="02040503050406030204" pitchFamily="18" charset="0"/>
                            </a:rPr>
                            <m:t>𝑴</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𝒔</m:t>
                              </m:r>
                            </m:e>
                          </m:acc>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smtClean="0">
                                  <a:latin typeface="Cambria Math" panose="02040503050406030204" pitchFamily="18" charset="0"/>
                                </a:rPr>
                                <m:t>𝒅</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𝑪𝒆</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smtClean="0">
                                  <a:latin typeface="Cambria Math" panose="02040503050406030204" pitchFamily="18" charset="0"/>
                                </a:rPr>
                                <m:t>𝒅</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m:t>
                          </m:r>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𝒆</m:t>
                              </m:r>
                            </m:e>
                          </m:acc>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𝑲𝒒</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oMath>
                  </m:oMathPara>
                </a14:m>
                <a:endParaRPr lang="en-US" altLang="zh-CN" sz="2400" b="1" dirty="0"/>
              </a:p>
              <a:p>
                <a:pPr marL="0" indent="0">
                  <a:buNone/>
                </a:pPr>
                <a:r>
                  <a:rPr lang="zh-CN" altLang="en-US" sz="2400" b="1" dirty="0"/>
                  <a:t>控制律取为</a:t>
                </a:r>
                <a:endParaRPr lang="en-US" altLang="zh-CN" sz="2400" b="1" dirty="0"/>
              </a:p>
              <a:p>
                <a:pPr marL="0" indent="0">
                  <a:buNone/>
                </a:pPr>
                <a14:m>
                  <m:oMath xmlns:m="http://schemas.openxmlformats.org/officeDocument/2006/math">
                    <m:r>
                      <a:rPr lang="en-US" altLang="zh-CN" sz="2400" b="1" i="1" smtClean="0">
                        <a:latin typeface="Cambria Math" panose="02040503050406030204" pitchFamily="18" charset="0"/>
                      </a:rPr>
                      <m:t>𝑻</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𝑴</m:t>
                        </m:r>
                      </m:e>
                      <m:sub>
                        <m:r>
                          <a:rPr lang="en-US" altLang="zh-CN" sz="2400" b="1" i="1" smtClean="0">
                            <a:latin typeface="Cambria Math" panose="02040503050406030204" pitchFamily="18" charset="0"/>
                          </a:rPr>
                          <m:t>𝟎</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𝒄</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𝟎</m:t>
                        </m:r>
                      </m:sub>
                    </m:sSub>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𝑪𝒆</m:t>
                        </m:r>
                      </m:e>
                    </m:d>
                    <m:r>
                      <a:rPr lang="en-US" altLang="zh-CN" sz="2400" b="1" i="0"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𝑲</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𝒒</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r>
                      <m:rPr>
                        <m:sty m:val="p"/>
                      </m:rPr>
                      <a:rPr lang="en-US" altLang="zh-CN" sz="2400" b="1" i="1">
                        <a:latin typeface="Cambria Math" panose="02040503050406030204" pitchFamily="18" charset="0"/>
                      </a:rPr>
                      <m:t>sgn</m:t>
                    </m:r>
                  </m:oMath>
                </a14:m>
                <a:r>
                  <a:rPr lang="en-US" altLang="zh-CN" sz="2400" b="1" dirty="0"/>
                  <a:t>(</a:t>
                </a:r>
                <a:r>
                  <a:rPr lang="en-US" altLang="zh-CN" sz="2400" b="1" i="1" dirty="0"/>
                  <a:t>s</a:t>
                </a:r>
                <a:r>
                  <a:rPr lang="en-US" altLang="zh-CN" sz="2400" b="1" dirty="0"/>
                  <a:t>)</a:t>
                </a:r>
              </a:p>
              <a:p>
                <a:pPr marL="0" indent="0">
                  <a:buNone/>
                </a:pP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𝑴</m:t>
                        </m:r>
                      </m:e>
                      <m:sub>
                        <m:r>
                          <a:rPr lang="en-US" altLang="zh-CN" sz="2400" b="1" i="1">
                            <a:latin typeface="Cambria Math" panose="02040503050406030204" pitchFamily="18" charset="0"/>
                          </a:rPr>
                          <m:t>𝟎</m:t>
                        </m:r>
                      </m:sub>
                    </m:sSub>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𝑩</m:t>
                        </m:r>
                      </m:e>
                      <m:sub>
                        <m:r>
                          <a:rPr lang="en-US" altLang="zh-CN" sz="2400" b="1" i="1">
                            <a:latin typeface="Cambria Math" panose="02040503050406030204" pitchFamily="18" charset="0"/>
                          </a:rPr>
                          <m:t>𝟎</m:t>
                        </m:r>
                      </m:sub>
                    </m:sSub>
                  </m:oMath>
                </a14:m>
                <a:r>
                  <a:rPr lang="en-US" altLang="zh-CN" sz="2400" b="1" dirty="0"/>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𝑲</m:t>
                        </m:r>
                      </m:e>
                      <m:sub>
                        <m:r>
                          <a:rPr lang="en-US" altLang="zh-CN" sz="2400" b="1" i="1">
                            <a:latin typeface="Cambria Math" panose="02040503050406030204" pitchFamily="18" charset="0"/>
                          </a:rPr>
                          <m:t>𝟎</m:t>
                        </m:r>
                      </m:sub>
                    </m:sSub>
                  </m:oMath>
                </a14:m>
                <a:r>
                  <a:rPr lang="en-US" altLang="zh-CN" sz="2400" b="1" dirty="0"/>
                  <a:t>,</a:t>
                </a:r>
                <a14:m>
                  <m:oMath xmlns:m="http://schemas.openxmlformats.org/officeDocument/2006/math">
                    <m:r>
                      <a:rPr lang="zh-CN" altLang="en-US" sz="2400" b="1" i="1">
                        <a:latin typeface="Cambria Math" panose="02040503050406030204" pitchFamily="18" charset="0"/>
                      </a:rPr>
                      <m:t>𝚪</m:t>
                    </m:r>
                  </m:oMath>
                </a14:m>
                <a:r>
                  <a:rPr lang="zh-CN" altLang="en-US" sz="2400" b="1" dirty="0"/>
                  <a:t> 分别为</a:t>
                </a:r>
                <a14:m>
                  <m:oMath xmlns:m="http://schemas.openxmlformats.org/officeDocument/2006/math">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r>
                      <a:rPr lang="zh-CN" altLang="en-US" sz="2400" b="1" i="1">
                        <a:latin typeface="Cambria Math" panose="02040503050406030204" pitchFamily="18" charset="0"/>
                      </a:rPr>
                      <m:t>的标称</m:t>
                    </m:r>
                  </m:oMath>
                </a14:m>
                <a:r>
                  <a:rPr lang="zh-CN" altLang="en-US" sz="2400" b="1" dirty="0"/>
                  <a:t>值</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8579296" cy="4569371"/>
              </a:xfrm>
              <a:blipFill>
                <a:blip r:embed="rId2"/>
                <a:stretch>
                  <a:fillRect l="-1137" t="-1467" b="-16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93578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8579296" cy="4281339"/>
              </a:xfrm>
            </p:spPr>
            <p:txBody>
              <a:bodyPr/>
              <a:lstStyle/>
              <a:p>
                <a:pPr marL="0" indent="0">
                  <a:buNone/>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𝑴</m:t>
                      </m:r>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𝑴</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𝑩</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𝑲</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𝑲</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𝚫</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altLang="zh-CN" sz="2400" b="1" dirty="0"/>
              </a:p>
              <a:p>
                <a:pPr marL="0" indent="0">
                  <a:buNone/>
                </a:pPr>
                <a:endParaRPr lang="en-US" altLang="zh-CN" sz="2400"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𝑻</m:t>
                          </m:r>
                        </m:sup>
                      </m:sSup>
                      <m:d>
                        <m:dPr>
                          <m:begChr m:val="["/>
                          <m:endChr m:val="]"/>
                          <m:ctrlPr>
                            <a:rPr lang="en-US" altLang="zh-CN" sz="2400" b="1" i="1" smtClean="0">
                              <a:latin typeface="Cambria Math" panose="02040503050406030204" pitchFamily="18" charset="0"/>
                            </a:rPr>
                          </m:ctrlPr>
                        </m:dPr>
                        <m:e>
                          <m:r>
                            <a:rPr lang="zh-CN" altLang="en-US" sz="2400" b="1" i="1">
                              <a:latin typeface="Cambria Math" panose="02040503050406030204" pitchFamily="18" charset="0"/>
                            </a:rPr>
                            <m:t>𝚫</m:t>
                          </m:r>
                          <m:r>
                            <a:rPr lang="en-US" altLang="zh-CN" sz="2400" b="1" i="1">
                              <a:latin typeface="Cambria Math" panose="02040503050406030204" pitchFamily="18" charset="0"/>
                            </a:rPr>
                            <m:t>𝑴</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𝒄</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a:latin typeface="Cambria Math" panose="02040503050406030204" pitchFamily="18" charset="0"/>
                            </a:rPr>
                            <m:t>+</m:t>
                          </m:r>
                          <m:r>
                            <a:rPr lang="zh-CN" altLang="en-US" sz="2400" b="1" i="1">
                              <a:latin typeface="Cambria Math" panose="02040503050406030204" pitchFamily="18" charset="0"/>
                            </a:rPr>
                            <m:t>𝚫</m:t>
                          </m:r>
                          <m:r>
                            <a:rPr lang="en-US" altLang="zh-CN" sz="2400" b="1" i="1">
                              <a:latin typeface="Cambria Math" panose="02040503050406030204" pitchFamily="18" charset="0"/>
                            </a:rPr>
                            <m:t>𝑩</m:t>
                          </m:r>
                          <m:d>
                            <m:dPr>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𝑪𝒆</m:t>
                              </m:r>
                            </m:e>
                          </m:d>
                          <m:r>
                            <a:rPr lang="en-US" altLang="zh-CN" sz="2400" b="1">
                              <a:latin typeface="Cambria Math" panose="02040503050406030204" pitchFamily="18" charset="0"/>
                            </a:rPr>
                            <m:t>+</m:t>
                          </m:r>
                          <m:sSub>
                            <m:sSubPr>
                              <m:ctrlPr>
                                <a:rPr lang="en-US" altLang="zh-CN" sz="2400" b="1" i="1">
                                  <a:latin typeface="Cambria Math" panose="02040503050406030204" pitchFamily="18" charset="0"/>
                                </a:rPr>
                              </m:ctrlPr>
                            </m:sSubPr>
                            <m:e>
                              <m:r>
                                <a:rPr lang="zh-CN" altLang="en-US" sz="2400" b="1" i="1" smtClean="0">
                                  <a:latin typeface="Cambria Math" panose="02040503050406030204" pitchFamily="18" charset="0"/>
                                </a:rPr>
                                <m:t>𝚫</m:t>
                              </m:r>
                              <m:r>
                                <a:rPr lang="en-US" altLang="zh-CN" sz="2400" b="1" i="1">
                                  <a:latin typeface="Cambria Math" panose="02040503050406030204" pitchFamily="18" charset="0"/>
                                </a:rPr>
                                <m:t>𝑲</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zh-CN" altLang="en-US" sz="2400" b="1" i="1">
                              <a:latin typeface="Cambria Math" panose="02040503050406030204" pitchFamily="18" charset="0"/>
                            </a:rPr>
                            <m:t>𝚫</m:t>
                          </m:r>
                          <m:r>
                            <a:rPr lang="en-US" altLang="zh-CN" sz="2400" b="1" i="1">
                              <a:latin typeface="Cambria Math" panose="02040503050406030204" pitchFamily="18" charset="0"/>
                            </a:rPr>
                            <m:t>𝒘</m:t>
                          </m:r>
                        </m:e>
                      </m:d>
                      <m:r>
                        <a:rPr lang="en-US" altLang="zh-CN" sz="2400" b="1" i="1" smtClean="0">
                          <a:latin typeface="Cambria Math" panose="02040503050406030204" pitchFamily="18" charset="0"/>
                        </a:rPr>
                        <m:t>−</m:t>
                      </m:r>
                      <m:r>
                        <a:rPr lang="zh-CN" altLang="en-US" sz="2400" b="1" i="1" smtClean="0">
                          <a:latin typeface="Cambria Math" panose="02040503050406030204" pitchFamily="18" charset="0"/>
                        </a:rPr>
                        <m:t>𝚪</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𝒔</m:t>
                          </m:r>
                        </m:e>
                      </m:d>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zh-CN" altLang="en-US" sz="2400" b="1" i="1" smtClean="0">
                          <a:latin typeface="Cambria Math" panose="02040503050406030204" pitchFamily="18" charset="0"/>
                        </a:rPr>
                        <m:t>𝚪</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𝒅𝒊𝒂𝒈</m:t>
                      </m:r>
                      <m:d>
                        <m:dPr>
                          <m:ctrlPr>
                            <a:rPr lang="en-US" altLang="zh-CN" sz="2400" b="1" i="1" smtClean="0">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𝜸</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zh-CN" altLang="en-US" sz="2400" b="1" i="1" smtClean="0">
                                  <a:latin typeface="Cambria Math" panose="02040503050406030204" pitchFamily="18" charset="0"/>
                                  <a:ea typeface="Cambria Math" panose="02040503050406030204" pitchFamily="18" charset="0"/>
                                </a:rPr>
                                <m:t>𝜸</m:t>
                              </m:r>
                            </m:e>
                            <m:sub>
                              <m:r>
                                <a:rPr lang="en-US" altLang="zh-CN" sz="2400" b="1" i="1" smtClean="0">
                                  <a:latin typeface="Cambria Math" panose="02040503050406030204" pitchFamily="18" charset="0"/>
                                  <a:ea typeface="Cambria Math" panose="02040503050406030204" pitchFamily="18" charset="0"/>
                                </a:rPr>
                                <m:t>𝒏</m:t>
                              </m:r>
                            </m:sub>
                          </m:sSub>
                        </m:e>
                      </m:d>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zh-CN" altLang="en-US" sz="2400" b="1" i="1" smtClean="0">
                              <a:latin typeface="Cambria Math" panose="02040503050406030204" pitchFamily="18" charset="0"/>
                            </a:rPr>
                            <m:t>𝜸</m:t>
                          </m:r>
                        </m:e>
                        <m:sub>
                          <m:r>
                            <a:rPr lang="en-US" altLang="zh-CN" sz="2400" b="1" i="1" smtClean="0">
                              <a:latin typeface="Cambria Math" panose="02040503050406030204" pitchFamily="18" charset="0"/>
                            </a:rPr>
                            <m:t>𝒊</m:t>
                          </m:r>
                        </m:sub>
                      </m:sSub>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m:oMathPara>
                </a14:m>
                <a:endParaRPr lang="en-US" altLang="zh-CN" sz="2400" b="1" dirty="0"/>
              </a:p>
              <a:p>
                <a:pPr marL="0" indent="0">
                  <a:buNone/>
                </a:pPr>
                <a:endParaRPr lang="en-US" altLang="zh-CN" sz="2400" b="1" dirty="0"/>
              </a:p>
              <a:p>
                <a:pPr marL="0" indent="0">
                  <a:buNone/>
                </a:pPr>
                <a:r>
                  <a:rPr lang="zh-CN" altLang="en-US" sz="2400" b="1" dirty="0"/>
                  <a:t>取</a:t>
                </a:r>
                <a14:m>
                  <m:oMath xmlns:m="http://schemas.openxmlformats.org/officeDocument/2006/math">
                    <m:sSub>
                      <m:sSubPr>
                        <m:ctrlPr>
                          <a:rPr lang="en-US" altLang="zh-CN" sz="2400" b="1" i="1">
                            <a:latin typeface="Cambria Math" panose="02040503050406030204" pitchFamily="18" charset="0"/>
                          </a:rPr>
                        </m:ctrlPr>
                      </m:sSubPr>
                      <m:e>
                        <m:r>
                          <a:rPr lang="zh-CN" altLang="en-US" sz="2400" b="1" i="1">
                            <a:latin typeface="Cambria Math" panose="02040503050406030204" pitchFamily="18" charset="0"/>
                          </a:rPr>
                          <m:t>𝜸</m:t>
                        </m:r>
                      </m:e>
                      <m:sub>
                        <m:r>
                          <a:rPr lang="en-US" altLang="zh-CN" sz="2400" b="1" i="1">
                            <a:latin typeface="Cambria Math" panose="02040503050406030204" pitchFamily="18" charset="0"/>
                          </a:rPr>
                          <m:t>𝒊</m:t>
                        </m:r>
                      </m:sub>
                    </m:sSub>
                    <m:r>
                      <a:rPr lang="en-US" altLang="zh-CN" sz="2400" b="1" i="1" smtClean="0">
                        <a:latin typeface="Cambria Math" panose="02040503050406030204" pitchFamily="18" charset="0"/>
                      </a:rPr>
                      <m:t>&gt;</m:t>
                    </m:r>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𝑩</m:t>
                            </m:r>
                          </m:e>
                        </m:d>
                      </m:e>
                      <m:sub>
                        <m:r>
                          <a:rPr lang="en-US" altLang="zh-CN" sz="2400" b="1" i="1" smtClean="0">
                            <a:latin typeface="Cambria Math" panose="02040503050406030204" pitchFamily="18" charset="0"/>
                          </a:rPr>
                          <m:t>𝒎𝒂𝒙</m:t>
                        </m:r>
                      </m:sub>
                    </m:sSub>
                    <m:d>
                      <m:dPr>
                        <m:begChr m:val="|"/>
                        <m:endChr m:val="|"/>
                        <m:ctrlPr>
                          <a:rPr lang="en-US" altLang="zh-CN" sz="2400" b="1" i="1" smtClean="0">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a:latin typeface="Cambria Math" panose="02040503050406030204" pitchFamily="18" charset="0"/>
                          </a:rPr>
                          <m:t>+</m:t>
                        </m:r>
                        <m:r>
                          <a:rPr lang="en-US" altLang="zh-CN" sz="2400" b="1">
                            <a:latin typeface="Cambria Math" panose="02040503050406030204" pitchFamily="18" charset="0"/>
                          </a:rPr>
                          <m:t>𝐂𝐞</m:t>
                        </m:r>
                      </m:e>
                    </m:d>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𝑴</m:t>
                            </m:r>
                          </m:e>
                        </m:d>
                      </m:e>
                      <m:sub>
                        <m:r>
                          <a:rPr lang="en-US" altLang="zh-CN" sz="2400" b="1" i="1">
                            <a:latin typeface="Cambria Math" panose="02040503050406030204" pitchFamily="18" charset="0"/>
                          </a:rPr>
                          <m:t>𝒎𝒂𝒙</m:t>
                        </m:r>
                      </m:sub>
                    </m:sSub>
                    <m:d>
                      <m:dPr>
                        <m:begChr m:val="|"/>
                        <m:endChr m:val="|"/>
                        <m:ctrlPr>
                          <a:rPr lang="en-US" altLang="zh-CN" sz="2400" b="1" i="1">
                            <a:latin typeface="Cambria Math" panose="02040503050406030204" pitchFamily="18" charset="0"/>
                          </a:rPr>
                        </m:ctrlPr>
                      </m:dPr>
                      <m:e>
                        <m:sSub>
                          <m:sSubPr>
                            <m:ctrlPr>
                              <a:rPr lang="en-US" altLang="zh-CN" sz="2400" b="1" i="1">
                                <a:latin typeface="Cambria Math" panose="02040503050406030204" pitchFamily="18" charset="0"/>
                              </a:rPr>
                            </m:ctrlPr>
                          </m:sSubPr>
                          <m:e>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𝒒</m:t>
                                </m:r>
                              </m:e>
                            </m:acc>
                          </m:e>
                          <m:sub>
                            <m:r>
                              <a:rPr lang="en-US" altLang="zh-CN" sz="2400" b="1" i="1">
                                <a:latin typeface="Cambria Math" panose="02040503050406030204" pitchFamily="18" charset="0"/>
                              </a:rPr>
                              <m:t>𝒅</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𝑪</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𝒆</m:t>
                            </m:r>
                          </m:e>
                        </m:acc>
                      </m:e>
                    </m:d>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𝒘</m:t>
                            </m:r>
                          </m:e>
                        </m:d>
                      </m:e>
                      <m:sub>
                        <m:r>
                          <a:rPr lang="en-US" altLang="zh-CN" sz="2400" b="1" i="1">
                            <a:latin typeface="Cambria Math" panose="02040503050406030204" pitchFamily="18" charset="0"/>
                          </a:rPr>
                          <m:t>𝒎𝒂𝒙</m:t>
                        </m:r>
                      </m:sub>
                    </m:sSub>
                    <m:r>
                      <a:rPr lang="en-US" altLang="zh-CN" sz="2400" b="1" i="1" smtClean="0">
                        <a:latin typeface="Cambria Math" panose="02040503050406030204" pitchFamily="18" charset="0"/>
                      </a:rPr>
                      <m:t>+</m:t>
                    </m:r>
                    <m:sSub>
                      <m:sSubPr>
                        <m:ctrlPr>
                          <a:rPr lang="en-US" altLang="zh-CN" sz="2400" b="1" i="1">
                            <a:latin typeface="Cambria Math" panose="02040503050406030204" pitchFamily="18" charset="0"/>
                          </a:rPr>
                        </m:ctrlPr>
                      </m:sSubPr>
                      <m:e>
                        <m:d>
                          <m:dPr>
                            <m:begChr m:val="|"/>
                            <m:endChr m:val="|"/>
                            <m:ctrlPr>
                              <a:rPr lang="en-US" altLang="zh-CN" sz="2400" b="1" i="1">
                                <a:latin typeface="Cambria Math" panose="02040503050406030204" pitchFamily="18" charset="0"/>
                              </a:rPr>
                            </m:ctrlPr>
                          </m:dPr>
                          <m:e>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𝑲</m:t>
                            </m:r>
                          </m:e>
                        </m:d>
                      </m:e>
                      <m:sub>
                        <m:r>
                          <a:rPr lang="en-US" altLang="zh-CN" sz="2400" b="1" i="1">
                            <a:latin typeface="Cambria Math" panose="02040503050406030204" pitchFamily="18" charset="0"/>
                          </a:rPr>
                          <m:t>𝒎𝒂𝒙</m:t>
                        </m:r>
                      </m:sub>
                    </m:sSub>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𝒒</m:t>
                        </m:r>
                      </m:e>
                    </m:d>
                  </m:oMath>
                </a14:m>
                <a:endParaRPr lang="en-US" altLang="zh-CN" sz="2400" b="1" dirty="0"/>
              </a:p>
              <a:p>
                <a:pPr marL="0" indent="0">
                  <a:buNone/>
                </a:pPr>
                <a:r>
                  <a:rPr lang="zh-CN" altLang="en-US" sz="2400" b="1" dirty="0"/>
                  <a:t>则</a:t>
                </a:r>
                <a:endParaRPr lang="en-US" altLang="zh-CN" sz="2400" b="1"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en-US" altLang="zh-CN" sz="2400" b="1" dirty="0"/>
              </a:p>
              <a:p>
                <a:pPr marL="0" indent="0">
                  <a:buNone/>
                </a:pPr>
                <a:r>
                  <a:rPr lang="zh-CN" altLang="en-US" sz="2400" b="1" dirty="0"/>
                  <a:t>当且仅当</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b="1" dirty="0"/>
                  <a:t>时，</a:t>
                </a:r>
                <a14:m>
                  <m:oMath xmlns:m="http://schemas.openxmlformats.org/officeDocument/2006/math">
                    <m:acc>
                      <m:accPr>
                        <m:chr m:val="̇"/>
                        <m:ctrlPr>
                          <a:rPr lang="zh-CN" altLang="en-US" sz="2400" b="1" i="1" smtClean="0">
                            <a:latin typeface="Cambria Math" panose="02040503050406030204" pitchFamily="18" charset="0"/>
                          </a:rPr>
                        </m:ctrlPr>
                      </m:accPr>
                      <m:e>
                        <m:r>
                          <a:rPr lang="en-US" altLang="zh-CN" sz="2400" b="1" i="1" smtClean="0">
                            <a:latin typeface="Cambria Math" panose="02040503050406030204" pitchFamily="18" charset="0"/>
                          </a:rPr>
                          <m:t>𝑽</m:t>
                        </m:r>
                      </m:e>
                    </m:ac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b="1" dirty="0"/>
                  <a:t>故</a:t>
                </a:r>
                <a14:m>
                  <m:oMath xmlns:m="http://schemas.openxmlformats.org/officeDocument/2006/math">
                    <m:r>
                      <a:rPr lang="en-US" altLang="zh-CN" sz="2400" b="1" i="1" dirty="0" smtClean="0">
                        <a:latin typeface="Cambria Math" panose="02040503050406030204" pitchFamily="18" charset="0"/>
                      </a:rPr>
                      <m:t>𝒕</m:t>
                    </m:r>
                    <m:r>
                      <a:rPr lang="en-US" altLang="zh-CN" sz="2400" b="1" i="1" dirty="0" smtClean="0">
                        <a:latin typeface="Cambria Math" panose="02040503050406030204" pitchFamily="18" charset="0"/>
                        <a:ea typeface="Cambria Math" panose="02040503050406030204" pitchFamily="18" charset="0"/>
                      </a:rPr>
                      <m:t>→∞</m:t>
                    </m:r>
                  </m:oMath>
                </a14:m>
                <a:r>
                  <a:rPr lang="zh-CN" altLang="en-US" sz="2400" b="1" dirty="0"/>
                  <a:t>时，</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endParaRPr lang="en-US" altLang="zh-CN"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8579296" cy="4281339"/>
              </a:xfrm>
              <a:blipFill>
                <a:blip r:embed="rId2"/>
                <a:stretch>
                  <a:fillRect l="-11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9566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97086"/>
                <a:ext cx="8229600" cy="2736303"/>
              </a:xfrm>
            </p:spPr>
            <p:txBody>
              <a:bodyPr/>
              <a:lstStyle/>
              <a:p>
                <a:pPr marL="0" indent="0">
                  <a:buNone/>
                </a:pP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a14:m>
                <a:r>
                  <a:rPr lang="zh-CN" altLang="en-US" dirty="0"/>
                  <a:t>沿系统</a:t>
                </a:r>
                <a14:m>
                  <m:oMath xmlns:m="http://schemas.openxmlformats.org/officeDocument/2006/math">
                    <m:acc>
                      <m:accPr>
                        <m:chr m:val="̇"/>
                        <m:ctrlPr>
                          <a:rPr lang="zh-CN" altLang="en-US" b="1"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r>
                      <a:rPr lang="en-US" altLang="zh-CN" b="1">
                        <a:latin typeface="Cambria Math" panose="02040503050406030204" pitchFamily="18" charset="0"/>
                      </a:rPr>
                      <m:t>𝐟</m:t>
                    </m:r>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b="1" i="1" smtClean="0">
                        <a:latin typeface="Cambria Math" panose="02040503050406030204" pitchFamily="18" charset="0"/>
                      </a:rPr>
                      <m:t>,</m:t>
                    </m:r>
                    <m:r>
                      <a:rPr lang="en-US" altLang="zh-CN" b="0" i="1" smtClean="0">
                        <a:latin typeface="Cambria Math" panose="02040503050406030204" pitchFamily="18" charset="0"/>
                      </a:rPr>
                      <m:t>𝑡</m:t>
                    </m:r>
                    <m:r>
                      <a:rPr lang="en-US" altLang="zh-CN" i="1">
                        <a:latin typeface="Cambria Math" panose="02040503050406030204" pitchFamily="18" charset="0"/>
                      </a:rPr>
                      <m:t>)</m:t>
                    </m:r>
                  </m:oMath>
                </a14:m>
                <a:r>
                  <a:rPr lang="zh-CN" altLang="en-US" dirty="0"/>
                  <a:t>的导数</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𝑑𝑠</m:t>
                          </m:r>
                        </m:num>
                        <m:den>
                          <m:r>
                            <a:rPr lang="en-US" altLang="zh-CN" sz="2400" b="0" i="1" smtClean="0">
                              <a:latin typeface="Cambria Math" panose="02040503050406030204" pitchFamily="18" charset="0"/>
                            </a:rPr>
                            <m:t>𝑑𝑡</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den>
                      </m:f>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den>
                      </m:f>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r>
                            <a:rPr lang="en-US" altLang="zh-CN" sz="2400" b="1" i="0" smtClean="0">
                              <a:latin typeface="Cambria Math" panose="02040503050406030204" pitchFamily="18" charset="0"/>
                            </a:rPr>
                            <m:t>𝐱</m:t>
                          </m:r>
                        </m:den>
                      </m:f>
                      <m:acc>
                        <m:accPr>
                          <m:chr m:val="̇"/>
                          <m:ctrlPr>
                            <a:rPr lang="en-US" altLang="zh-CN" sz="2400" b="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a:latin typeface="Cambria Math" panose="02040503050406030204" pitchFamily="18" charset="0"/>
                        </a:rPr>
                        <m:t>𝐟</m:t>
                      </m:r>
                      <m:d>
                        <m:dPr>
                          <m:ctrlPr>
                            <a:rPr lang="en-US" altLang="zh-CN" sz="2400" b="1"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𝑛</m:t>
                                  </m:r>
                                </m:sub>
                              </m:sSub>
                            </m:den>
                          </m:f>
                        </m:e>
                      </m:d>
                      <m:r>
                        <a:rPr lang="en-US" altLang="zh-CN" sz="2400" b="1" i="1" smtClean="0">
                          <a:latin typeface="Cambria Math" panose="02040503050406030204" pitchFamily="18" charset="0"/>
                        </a:rPr>
                        <m:t>=</m:t>
                      </m:r>
                      <m:r>
                        <m:rPr>
                          <m:sty m:val="p"/>
                        </m:rPr>
                        <a:rPr lang="en-US" altLang="zh-CN" sz="2400" b="0" i="0" smtClean="0">
                          <a:latin typeface="Cambria Math" panose="02040503050406030204" pitchFamily="18" charset="0"/>
                        </a:rPr>
                        <m:t>grad</m:t>
                      </m:r>
                      <m:r>
                        <a:rPr lang="en-US" altLang="zh-CN" sz="2400" b="0" i="1" smtClean="0">
                          <a:latin typeface="Cambria Math" panose="02040503050406030204" pitchFamily="18" charset="0"/>
                        </a:rPr>
                        <m:t>𝑠</m:t>
                      </m:r>
                    </m:oMath>
                  </m:oMathPara>
                </a14:m>
                <a:endParaRPr lang="en-US" altLang="zh-CN" sz="240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97086"/>
                <a:ext cx="8229600" cy="2736303"/>
              </a:xfrm>
              <a:blipFill rotWithShape="0">
                <a:blip r:embed="rId2"/>
                <a:stretch>
                  <a:fillRect t="-2673"/>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385822" y="3789039"/>
            <a:ext cx="4958487" cy="2932435"/>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722667" y="4993647"/>
                <a:ext cx="16398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1" i="1" smtClean="0">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r>
                        <a:rPr lang="en-US" altLang="zh-CN" b="0" i="1" smtClean="0">
                          <a:latin typeface="Cambria Math" panose="02040503050406030204" pitchFamily="18" charset="0"/>
                        </a:rPr>
                        <m:t>𝐶</m:t>
                      </m:r>
                    </m:oMath>
                  </m:oMathPara>
                </a14:m>
                <a:endParaRPr lang="zh-CN" altLang="en-US"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722667" y="4993647"/>
                <a:ext cx="1639873" cy="523220"/>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8614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844824"/>
                <a:ext cx="9144000" cy="4281339"/>
              </a:xfrm>
            </p:spPr>
            <p:txBody>
              <a:bodyPr/>
              <a:lstStyle/>
              <a:p>
                <a:pPr marL="0" indent="0">
                  <a:buNone/>
                </a:pPr>
                <a:r>
                  <a:rPr lang="zh-CN" altLang="en-US" dirty="0">
                    <a:latin typeface="Cambria Math" panose="02040503050406030204" pitchFamily="18" charset="0"/>
                  </a:rPr>
                  <a:t>机械手动力学模型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i="1">
                          <a:latin typeface="Cambria Math" panose="02040503050406030204" pitchFamily="18" charset="0"/>
                        </a:rPr>
                        <m:t>𝑤</m:t>
                      </m:r>
                    </m:oMath>
                  </m:oMathPara>
                </a14:m>
                <a:endParaRPr lang="en-US" altLang="zh-CN"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𝑣</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01</m:t>
                                    </m:r>
                                  </m:sub>
                                </m:sSub>
                                <m:r>
                                  <m:rPr>
                                    <m:brk m:alnAt="7"/>
                                  </m:rPr>
                                  <a:rPr lang="en-US" altLang="zh-CN" sz="2400" i="1">
                                    <a:latin typeface="Cambria Math" panose="02040503050406030204" pitchFamily="18" charset="0"/>
                                  </a:rPr>
                                  <m:t>+</m:t>
                                </m:r>
                                <m:r>
                                  <a:rPr lang="en-US" altLang="zh-CN" sz="2400" i="1">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m:rPr>
                                    <m:brk m:alnAt="7"/>
                                  </m:rP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m:rPr>
                                    <m:brk m:alnAt="7"/>
                                  </m:rP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𝐶</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2"/>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sub>
                                </m:sSub>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e>
                                <m:r>
                                  <a:rPr lang="en-US" altLang="zh-CN" sz="2400" i="1">
                                    <a:latin typeface="Cambria Math" panose="02040503050406030204" pitchFamily="18" charset="0"/>
                                  </a:rPr>
                                  <m:t>0</m:t>
                                </m:r>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𝑤</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en-US" altLang="zh-CN" sz="2400" i="1">
                                    <a:latin typeface="Cambria Math" panose="02040503050406030204" pitchFamily="18" charset="0"/>
                                  </a:rPr>
                                  <m:t>1</m:t>
                                </m:r>
                                <m:r>
                                  <a:rPr lang="en-US" altLang="zh-CN" sz="2400" i="1">
                                    <a:latin typeface="Cambria Math" panose="02040503050406030204" pitchFamily="18" charset="0"/>
                                  </a:rPr>
                                  <m:t>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brk m:alnAt="7"/>
                                      </m:rPr>
                                      <a:rPr lang="en-US" altLang="zh-CN" sz="2400">
                                        <a:latin typeface="Cambria Math" panose="02040503050406030204" pitchFamily="18" charset="0"/>
                                      </a:rPr>
                                      <m:t>c</m:t>
                                    </m:r>
                                    <m:r>
                                      <m:rPr>
                                        <m:sty m:val="p"/>
                                      </m:rPr>
                                      <a:rPr lang="en-US" altLang="zh-CN" sz="2400">
                                        <a:latin typeface="Cambria Math" panose="02040503050406030204" pitchFamily="18" charset="0"/>
                                      </a:rPr>
                                      <m:t>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+8.75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e>
                                    </m:func>
                                  </m:e>
                                </m:func>
                              </m:e>
                            </m:mr>
                            <m:mr>
                              <m:e>
                                <m:r>
                                  <a:rPr lang="en-US" altLang="zh-CN" sz="2400" i="1">
                                    <a:latin typeface="Cambria Math" panose="02040503050406030204" pitchFamily="18" charset="0"/>
                                  </a:rPr>
                                  <m:t>8.75</m:t>
                                </m:r>
                                <m:r>
                                  <a:rPr lang="en-US" altLang="zh-CN" sz="2400" i="1">
                                    <a:latin typeface="Cambria Math" panose="02040503050406030204" pitchFamily="18" charset="0"/>
                                  </a:rPr>
                                  <m:t>𝑔</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cos</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e>
                                </m:func>
                              </m:e>
                            </m:mr>
                          </m:m>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𝑣</m:t>
                      </m:r>
                      <m:r>
                        <a:rPr lang="en-US" altLang="zh-CN" sz="2400" i="1">
                          <a:latin typeface="Cambria Math" panose="02040503050406030204" pitchFamily="18" charset="0"/>
                        </a:rPr>
                        <m:t>=13.3,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=8.98,</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02</m:t>
                          </m:r>
                        </m:sub>
                      </m:sSub>
                      <m:r>
                        <a:rPr lang="en-US" altLang="zh-CN" sz="2400" i="1">
                          <a:latin typeface="Cambria Math" panose="02040503050406030204" pitchFamily="18" charset="0"/>
                        </a:rPr>
                        <m:t>=8.75,</m:t>
                      </m:r>
                      <m:r>
                        <a:rPr lang="en-US" altLang="zh-CN" sz="2400" i="1">
                          <a:latin typeface="Cambria Math" panose="02040503050406030204" pitchFamily="18" charset="0"/>
                        </a:rPr>
                        <m:t>𝑔</m:t>
                      </m:r>
                      <m:r>
                        <a:rPr lang="en-US" altLang="zh-CN" sz="2400" i="1">
                          <a:latin typeface="Cambria Math" panose="02040503050406030204" pitchFamily="18" charset="0"/>
                        </a:rPr>
                        <m:t>=9.8</m:t>
                      </m:r>
                    </m:oMath>
                  </m:oMathPara>
                </a14:m>
                <a:endParaRPr lang="en-US" altLang="zh-CN" sz="2400" dirty="0"/>
              </a:p>
              <a:p>
                <a:pPr marL="0" indent="0">
                  <a:buNone/>
                </a:pPr>
                <a:r>
                  <a:rPr lang="zh-CN" altLang="en-US" sz="2400" dirty="0"/>
                  <a:t>指令</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fun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func>
                  </m:oMath>
                </a14:m>
                <a:endParaRPr lang="en-US" altLang="zh-CN" sz="2400" b="0" dirty="0"/>
              </a:p>
              <a:p>
                <a:pPr marL="0" indent="0">
                  <a:buNone/>
                </a:pPr>
                <a:r>
                  <a:rPr lang="zh-CN" altLang="en-US" sz="2400" dirty="0"/>
                  <a:t>初始状态为</a:t>
                </a:r>
                <a:r>
                  <a:rPr lang="en-US" altLang="zh-CN" sz="2400" dirty="0"/>
                  <a:t>[0.6 0.3 0.5  0.5]</a:t>
                </a:r>
              </a:p>
              <a:p>
                <a:pPr marL="0" indent="0">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𝑀</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𝐵</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=0.8</m:t>
                    </m:r>
                    <m:r>
                      <a:rPr lang="en-US" altLang="zh-CN" sz="2400" b="0" i="1" smtClean="0">
                        <a:latin typeface="Cambria Math" panose="02040503050406030204" pitchFamily="18" charset="0"/>
                      </a:rPr>
                      <m:t>𝑤</m:t>
                    </m:r>
                  </m:oMath>
                </a14:m>
                <a:r>
                  <a:rPr lang="en-US" altLang="zh-CN" sz="2400" dirty="0"/>
                  <a:t>,</a:t>
                </a:r>
                <a14:m>
                  <m:oMath xmlns:m="http://schemas.openxmlformats.org/officeDocument/2006/math">
                    <m:r>
                      <a:rPr lang="en-US" altLang="zh-CN" sz="2400" b="0" i="1" dirty="0" smtClean="0">
                        <a:latin typeface="Cambria Math" panose="02040503050406030204" pitchFamily="18" charset="0"/>
                      </a:rPr>
                      <m:t>𝐶</m:t>
                    </m:r>
                    <m:r>
                      <a:rPr lang="en-US" altLang="zh-CN" sz="2400" b="0" i="1" dirty="0" smtClean="0">
                        <a:latin typeface="Cambria Math" panose="02040503050406030204" pitchFamily="18" charset="0"/>
                      </a:rPr>
                      <m:t>=</m:t>
                    </m:r>
                    <m:r>
                      <m:rPr>
                        <m:sty m:val="p"/>
                      </m:rPr>
                      <a:rPr lang="en-US" altLang="zh-CN" sz="2400" b="0" i="0" dirty="0" smtClean="0">
                        <a:latin typeface="Cambria Math" panose="02040503050406030204" pitchFamily="18" charset="0"/>
                      </a:rPr>
                      <m:t>diag</m:t>
                    </m:r>
                    <m:r>
                      <a:rPr lang="en-US" altLang="zh-CN" sz="2400" b="0" i="1" dirty="0" smtClean="0">
                        <a:latin typeface="Cambria Math" panose="02040503050406030204" pitchFamily="18" charset="0"/>
                      </a:rPr>
                      <m:t>(20,20)</m:t>
                    </m:r>
                  </m:oMath>
                </a14:m>
                <a:r>
                  <a:rPr lang="en-US" altLang="zh-CN" sz="2400" dirty="0"/>
                  <a:t>,</a:t>
                </a:r>
                <a14:m>
                  <m:oMath xmlns:m="http://schemas.openxmlformats.org/officeDocument/2006/math">
                    <m:r>
                      <m:rPr>
                        <m:sty m:val="p"/>
                      </m:rPr>
                      <a:rPr lang="el-GR" altLang="zh-CN" sz="2400" i="1" dirty="0" smtClean="0">
                        <a:latin typeface="Cambria Math" panose="02040503050406030204" pitchFamily="18" charset="0"/>
                        <a:ea typeface="Cambria Math" panose="02040503050406030204" pitchFamily="18" charset="0"/>
                      </a:rPr>
                      <m:t>Γ</m:t>
                    </m:r>
                  </m:oMath>
                </a14:m>
                <a:r>
                  <a:rPr lang="zh-CN" altLang="en-US" sz="2400" dirty="0"/>
                  <a:t>按要求选择</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844824"/>
                <a:ext cx="9144000" cy="4281339"/>
              </a:xfrm>
              <a:blipFill rotWithShape="0">
                <a:blip r:embed="rId2"/>
                <a:stretch>
                  <a:fillRect l="-1333" t="-1994" b="-141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95029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131</a:t>
            </a:fld>
            <a:endParaRPr lang="en-US" altLang="zh-CN"/>
          </a:p>
        </p:txBody>
      </p:sp>
      <p:pic>
        <p:nvPicPr>
          <p:cNvPr id="7" name="图片 6"/>
          <p:cNvPicPr>
            <a:picLocks noChangeAspect="1"/>
          </p:cNvPicPr>
          <p:nvPr/>
        </p:nvPicPr>
        <p:blipFill>
          <a:blip r:embed="rId2"/>
          <a:stretch>
            <a:fillRect/>
          </a:stretch>
        </p:blipFill>
        <p:spPr>
          <a:xfrm>
            <a:off x="107504" y="692696"/>
            <a:ext cx="4392488" cy="3288848"/>
          </a:xfrm>
          <a:prstGeom prst="rect">
            <a:avLst/>
          </a:prstGeom>
        </p:spPr>
      </p:pic>
      <p:pic>
        <p:nvPicPr>
          <p:cNvPr id="8" name="图片 7"/>
          <p:cNvPicPr>
            <a:picLocks noChangeAspect="1"/>
          </p:cNvPicPr>
          <p:nvPr/>
        </p:nvPicPr>
        <p:blipFill>
          <a:blip r:embed="rId3"/>
          <a:stretch>
            <a:fillRect/>
          </a:stretch>
        </p:blipFill>
        <p:spPr>
          <a:xfrm>
            <a:off x="4932040" y="692696"/>
            <a:ext cx="3846870" cy="3096344"/>
          </a:xfrm>
          <a:prstGeom prst="rect">
            <a:avLst/>
          </a:prstGeom>
        </p:spPr>
      </p:pic>
      <p:pic>
        <p:nvPicPr>
          <p:cNvPr id="9" name="图片 8"/>
          <p:cNvPicPr>
            <a:picLocks noChangeAspect="1"/>
          </p:cNvPicPr>
          <p:nvPr/>
        </p:nvPicPr>
        <p:blipFill>
          <a:blip r:embed="rId4"/>
          <a:stretch>
            <a:fillRect/>
          </a:stretch>
        </p:blipFill>
        <p:spPr>
          <a:xfrm>
            <a:off x="683568" y="3981544"/>
            <a:ext cx="3589768" cy="2687816"/>
          </a:xfrm>
          <a:prstGeom prst="rect">
            <a:avLst/>
          </a:prstGeom>
        </p:spPr>
      </p:pic>
      <p:pic>
        <p:nvPicPr>
          <p:cNvPr id="11" name="图片 10"/>
          <p:cNvPicPr>
            <a:picLocks noChangeAspect="1"/>
          </p:cNvPicPr>
          <p:nvPr/>
        </p:nvPicPr>
        <p:blipFill>
          <a:blip r:embed="rId5"/>
          <a:stretch>
            <a:fillRect/>
          </a:stretch>
        </p:blipFill>
        <p:spPr>
          <a:xfrm>
            <a:off x="4582842" y="3981544"/>
            <a:ext cx="3940715" cy="1909604"/>
          </a:xfrm>
          <a:prstGeom prst="rect">
            <a:avLst/>
          </a:prstGeom>
          <a:ln>
            <a:solidFill>
              <a:srgbClr val="0000FF"/>
            </a:solidFill>
          </a:ln>
        </p:spPr>
      </p:pic>
      <p:sp>
        <p:nvSpPr>
          <p:cNvPr id="12" name="圆角矩形 11"/>
          <p:cNvSpPr/>
          <p:nvPr/>
        </p:nvSpPr>
        <p:spPr>
          <a:xfrm>
            <a:off x="1799692" y="4378855"/>
            <a:ext cx="612068" cy="346289"/>
          </a:xfrm>
          <a:prstGeom prst="roundRect">
            <a:avLst>
              <a:gd name="adj" fmla="val 50000"/>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p:nvPr/>
        </p:nvCxnSpPr>
        <p:spPr>
          <a:xfrm rot="10800000">
            <a:off x="2411760" y="4725144"/>
            <a:ext cx="2088232" cy="504056"/>
          </a:xfrm>
          <a:prstGeom prst="curved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8368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b="1" dirty="0"/>
                  <a:t>记</a:t>
                </a:r>
                <a14:m>
                  <m:oMath xmlns:m="http://schemas.openxmlformats.org/officeDocument/2006/math">
                    <m:r>
                      <a:rPr lang="en-US" altLang="zh-CN" sz="2000" b="1" i="1" smtClean="0">
                        <a:latin typeface="Cambria Math" panose="02040503050406030204" pitchFamily="18" charset="0"/>
                      </a:rPr>
                      <m:t>𝑯</m:t>
                    </m:r>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𝒒</m:t>
                        </m:r>
                        <m:r>
                          <a:rPr lang="en-US" altLang="zh-CN" sz="2000" b="1" i="1" smtClean="0">
                            <a:latin typeface="Cambria Math" panose="02040503050406030204" pitchFamily="18" charset="0"/>
                          </a:rPr>
                          <m:t>,</m:t>
                        </m:r>
                        <m:acc>
                          <m:accPr>
                            <m:chr m:val="̇"/>
                            <m:ctrlPr>
                              <a:rPr lang="en-US" altLang="zh-CN" sz="2000" b="1" i="1" smtClean="0">
                                <a:latin typeface="Cambria Math" panose="02040503050406030204" pitchFamily="18" charset="0"/>
                              </a:rPr>
                            </m:ctrlPr>
                          </m:accPr>
                          <m:e>
                            <m:r>
                              <a:rPr lang="en-US" altLang="zh-CN" sz="2000" b="1" i="1" smtClean="0">
                                <a:latin typeface="Cambria Math" panose="02040503050406030204" pitchFamily="18" charset="0"/>
                              </a:rPr>
                              <m:t>𝒒</m:t>
                            </m:r>
                          </m:e>
                        </m:acc>
                      </m:e>
                    </m:d>
                    <m:r>
                      <a:rPr lang="en-US" altLang="zh-CN" sz="2000" b="1" i="1" smtClean="0">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𝐺</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oMath>
                </a14:m>
                <a:endParaRPr lang="en-US" altLang="zh-CN" sz="2400" b="1" dirty="0"/>
              </a:p>
              <a:p>
                <a:pPr marL="0" indent="0">
                  <a:buNone/>
                </a:pPr>
                <a:r>
                  <a:rPr lang="zh-CN" altLang="en-US" sz="2400" dirty="0"/>
                  <a:t>考虑</a:t>
                </a:r>
                <a14:m>
                  <m:oMath xmlns:m="http://schemas.openxmlformats.org/officeDocument/2006/math">
                    <m:r>
                      <a:rPr lang="zh-CN" altLang="en-US" sz="2400" i="1" smtClean="0">
                        <a:latin typeface="Cambria Math" panose="02040503050406030204" pitchFamily="18" charset="0"/>
                      </a:rPr>
                      <m:t>两</m:t>
                    </m:r>
                    <m:r>
                      <a:rPr lang="zh-CN" altLang="en-US" sz="2400" i="1">
                        <a:latin typeface="Cambria Math" panose="02040503050406030204" pitchFamily="18" charset="0"/>
                      </a:rPr>
                      <m:t>关节</m:t>
                    </m:r>
                    <m:r>
                      <a:rPr lang="zh-CN" altLang="en-US" sz="2400" i="1" smtClean="0">
                        <a:latin typeface="Cambria Math" panose="02040503050406030204" pitchFamily="18" charset="0"/>
                      </a:rPr>
                      <m:t>机械</m:t>
                    </m:r>
                    <m:r>
                      <a:rPr lang="zh-CN" altLang="en-US" sz="2400" i="1">
                        <a:latin typeface="Cambria Math" panose="02040503050406030204" pitchFamily="18" charset="0"/>
                      </a:rPr>
                      <m:t>手</m:t>
                    </m:r>
                    <m:r>
                      <a:rPr lang="zh-CN" altLang="en-US" sz="2400" i="1" smtClean="0">
                        <a:latin typeface="Cambria Math" panose="02040503050406030204" pitchFamily="18" charset="0"/>
                      </a:rPr>
                      <m:t>方程</m:t>
                    </m:r>
                    <m:r>
                      <a:rPr lang="en-US" altLang="zh-CN" sz="2400" b="0" i="1" smtClean="0">
                        <a:latin typeface="Cambria Math" panose="02040503050406030204" pitchFamily="18" charset="0"/>
                      </a:rPr>
                      <m:t>  </m:t>
                    </m:r>
                    <m:r>
                      <a:rPr lang="en-US" altLang="zh-CN" sz="2400" i="1">
                        <a:latin typeface="Cambria Math" panose="02040503050406030204" pitchFamily="18" charset="0"/>
                      </a:rPr>
                      <m:t>𝑀</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e>
                    </m:d>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b="1" i="1">
                        <a:latin typeface="Cambria Math" panose="02040503050406030204" pitchFamily="18" charset="0"/>
                      </a:rPr>
                      <m:t>𝑯</m:t>
                    </m:r>
                    <m:d>
                      <m:dPr>
                        <m:ctrlPr>
                          <a:rPr lang="en-US" altLang="zh-CN" sz="2400" b="1" i="1">
                            <a:latin typeface="Cambria Math" panose="02040503050406030204" pitchFamily="18" charset="0"/>
                          </a:rPr>
                        </m:ctrlPr>
                      </m:dPr>
                      <m:e>
                        <m:r>
                          <a:rPr lang="en-US" altLang="zh-CN" sz="2400" b="1" i="1">
                            <a:latin typeface="Cambria Math" panose="02040503050406030204" pitchFamily="18" charset="0"/>
                          </a:rPr>
                          <m:t>𝒒</m:t>
                        </m:r>
                        <m:r>
                          <a:rPr lang="en-US" altLang="zh-CN" sz="2400" b="1" i="1">
                            <a:latin typeface="Cambria Math" panose="02040503050406030204" pitchFamily="18" charset="0"/>
                          </a:rPr>
                          <m:t>,</m:t>
                        </m:r>
                        <m:acc>
                          <m:accPr>
                            <m:chr m:val="̇"/>
                            <m:ctrlPr>
                              <a:rPr lang="en-US" altLang="zh-CN" sz="2400" b="1" i="1">
                                <a:latin typeface="Cambria Math" panose="02040503050406030204" pitchFamily="18" charset="0"/>
                              </a:rPr>
                            </m:ctrlPr>
                          </m:accPr>
                          <m:e>
                            <m:r>
                              <a:rPr lang="en-US" altLang="zh-CN" sz="2400" b="1" i="1">
                                <a:latin typeface="Cambria Math" panose="02040503050406030204" pitchFamily="18" charset="0"/>
                              </a:rPr>
                              <m:t>𝒒</m:t>
                            </m:r>
                          </m:e>
                        </m:acc>
                      </m:e>
                    </m:d>
                    <m:r>
                      <a:rPr lang="en-US" altLang="zh-CN" sz="2400" i="1">
                        <a:latin typeface="Cambria Math" panose="02040503050406030204" pitchFamily="18" charset="0"/>
                      </a:rPr>
                      <m:t>=</m:t>
                    </m:r>
                    <m:r>
                      <a:rPr lang="en-US" altLang="zh-CN" sz="2400" i="1">
                        <a:latin typeface="Cambria Math" panose="02040503050406030204" pitchFamily="18" charset="0"/>
                      </a:rPr>
                      <m:t>𝑇</m:t>
                    </m:r>
                    <m:r>
                      <a:rPr lang="en-US" altLang="zh-CN" sz="2400" i="1">
                        <a:latin typeface="Cambria Math" panose="02040503050406030204" pitchFamily="18" charset="0"/>
                      </a:rPr>
                      <m:t>+</m:t>
                    </m:r>
                    <m:r>
                      <a:rPr lang="en-US" altLang="zh-CN" sz="2400" i="1">
                        <a:latin typeface="Cambria Math" panose="02040503050406030204" pitchFamily="18" charset="0"/>
                      </a:rPr>
                      <m:t>𝑤</m:t>
                    </m:r>
                  </m:oMath>
                </a14:m>
                <a:endParaRPr lang="en-US" altLang="zh-CN" sz="2400" dirty="0"/>
              </a:p>
              <a:p>
                <a:pPr marL="0" indent="0">
                  <a:buNone/>
                </a:pPr>
                <a:r>
                  <a:rPr lang="zh-CN" altLang="en-US" sz="2400" dirty="0"/>
                  <a:t>实际被控对象可写为</a:t>
                </a:r>
                <a:endParaRPr lang="en-US" altLang="zh-CN" sz="2400" dirty="0"/>
              </a:p>
              <a:p>
                <a:pPr marL="0" indent="0">
                  <a:buNone/>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𝑀</m:t>
                          </m:r>
                        </m:e>
                      </m:d>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Δ</m:t>
                          </m:r>
                          <m:r>
                            <a:rPr lang="en-US" altLang="zh-CN" sz="2400" b="0" i="1" smtClean="0">
                              <a:latin typeface="Cambria Math" panose="02040503050406030204" pitchFamily="18" charset="0"/>
                              <a:ea typeface="Cambria Math" panose="02040503050406030204" pitchFamily="18" charset="0"/>
                            </a:rPr>
                            <m:t>𝐻</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oMath>
                  </m:oMathPara>
                </a14:m>
                <a:endParaRPr lang="en-US" altLang="zh-CN" sz="2400" b="0" dirty="0"/>
              </a:p>
              <a:p>
                <a:pPr marL="0" indent="0">
                  <a:buNone/>
                </a:pPr>
                <a:r>
                  <a:rPr lang="zh-CN" altLang="en-US" sz="2400" dirty="0"/>
                  <a:t>将建模误差、参数变化及其他不确定因素视为外界扰动</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endParaRPr lang="en-US" altLang="zh-CN" sz="2400" dirty="0"/>
              </a:p>
              <a:p>
                <a:pPr marL="0" indent="0">
                  <a:buNone/>
                </a:pPr>
                <a:r>
                  <a:rPr lang="zh-CN" altLang="en-US" sz="2400" dirty="0"/>
                  <a:t>则</a:t>
                </a:r>
                <a14:m>
                  <m:oMath xmlns:m="http://schemas.openxmlformats.org/officeDocument/2006/math">
                    <m:r>
                      <a:rPr lang="en-US" altLang="zh-CN" sz="2400" i="1">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𝑞</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r>
                          <a:rPr lang="en-US" altLang="zh-CN" sz="2400" i="1">
                            <a:latin typeface="Cambria Math" panose="02040503050406030204" pitchFamily="18" charset="0"/>
                          </a:rPr>
                          <m:t>,</m:t>
                        </m:r>
                        <m:r>
                          <a:rPr lang="en-US" altLang="zh-CN" sz="2400" i="1">
                            <a:latin typeface="Cambria Math" panose="02040503050406030204" pitchFamily="18" charset="0"/>
                          </a:rPr>
                          <m:t>𝑡</m:t>
                        </m:r>
                      </m:e>
                    </m:d>
                  </m:oMath>
                </a14:m>
                <a:endParaRPr lang="en-US" altLang="zh-CN" sz="2400" dirty="0"/>
              </a:p>
              <a:p>
                <a:pPr marL="0" indent="0">
                  <a:buNone/>
                </a:pPr>
                <a:r>
                  <a:rPr lang="zh-CN" altLang="en-US" sz="2400" dirty="0"/>
                  <a:t>取两关节角度指令分别为</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r>
                      <a:rPr lang="zh-CN" altLang="en-US" sz="2400" i="1">
                        <a:latin typeface="Cambria Math" panose="02040503050406030204" pitchFamily="18" charset="0"/>
                      </a:rPr>
                      <m:t>则</m:t>
                    </m:r>
                  </m:oMath>
                </a14:m>
                <a:r>
                  <a:rPr lang="zh-CN" altLang="en-US" sz="2400" dirty="0"/>
                  <a:t>两关节跟踪误差为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oMath>
                  </m:oMathPara>
                </a14:m>
                <a:endParaRPr lang="en-US" altLang="zh-CN" sz="2400" dirty="0"/>
              </a:p>
              <a:p>
                <a:pPr marL="0" indent="0">
                  <a:buNone/>
                </a:pPr>
                <a:r>
                  <a:rPr lang="zh-CN" altLang="en-US" sz="2400" dirty="0"/>
                  <a:t>选择切换函数</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𝐶𝑒</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b="0" i="1" smtClean="0">
                                      <a:latin typeface="Cambria Math" panose="02040503050406030204" pitchFamily="18" charset="0"/>
                                    </a:rPr>
                                    <m:t>2</m:t>
                                  </m:r>
                                </m:sub>
                              </m:sSub>
                              <m:r>
                                <m:rPr>
                                  <m:brk m:alnAt="7"/>
                                </m:rP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b="0" i="1" smtClean="0">
                                      <a:latin typeface="Cambria Math" panose="02040503050406030204" pitchFamily="18" charset="0"/>
                                    </a:rPr>
                                    <m:t>2</m:t>
                                  </m:r>
                                </m:sub>
                              </m:sSub>
                            </m:e>
                          </m:mr>
                        </m:m>
                      </m:e>
                    </m:d>
                  </m:oMath>
                </a14:m>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11630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1</m:t>
                                    </m:r>
                                  </m:sub>
                                </m:sSub>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𝑒</m:t>
                                        </m:r>
                                      </m:e>
                                    </m:acc>
                                  </m:e>
                                  <m:sub>
                                    <m:r>
                                      <a:rPr lang="en-US" altLang="zh-CN" sz="2400" b="0" i="1" smtClean="0">
                                        <a:latin typeface="Cambria Math" panose="02040503050406030204" pitchFamily="18" charset="0"/>
                                      </a:rPr>
                                      <m:t>2</m:t>
                                    </m:r>
                                  </m:sub>
                                </m:sSub>
                              </m:e>
                            </m:mr>
                          </m:m>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i="1">
                                        <a:latin typeface="Cambria Math" panose="02040503050406030204" pitchFamily="18" charset="0"/>
                                      </a:rPr>
                                      <m:t>1</m:t>
                                    </m:r>
                                    <m:r>
                                      <a:rPr lang="en-US" altLang="zh-CN" sz="2400" b="0" i="1" smtClean="0">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𝑀</m:t>
                          </m:r>
                        </m:e>
                        <m:sup>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oMath>
                  </m:oMathPara>
                </a14:m>
                <a:endParaRPr lang="en-US" altLang="zh-CN" sz="2400" dirty="0"/>
              </a:p>
              <a:p>
                <a:pPr marL="0" indent="0">
                  <a:buNone/>
                </a:pPr>
                <a:r>
                  <a:rPr lang="zh-CN" altLang="en-US" sz="2400" dirty="0"/>
                  <a:t>取趋近律为</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1" i="1" smtClean="0">
                          <a:latin typeface="Cambria Math" panose="02040503050406030204" pitchFamily="18" charset="0"/>
                        </a:rPr>
                        <m:t>𝒔</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𝜖</m:t>
                                    </m:r>
                                  </m:e>
                                  <m:sub>
                                    <m:r>
                                      <a:rPr lang="en-US" altLang="zh-CN" sz="2400" b="0" i="1" smtClean="0">
                                        <a:latin typeface="Cambria Math" panose="02040503050406030204" pitchFamily="18" charset="0"/>
                                      </a:rPr>
                                      <m:t>1</m:t>
                                    </m:r>
                                  </m:sub>
                                </m:sSub>
                                <m:r>
                                  <m:rPr>
                                    <m:sty m:val="p"/>
                                    <m:brk m:alnAt="7"/>
                                  </m:rPr>
                                  <a:rPr lang="en-US" altLang="zh-CN" sz="2400" b="0" i="0" smtClean="0">
                                    <a:latin typeface="Cambria Math" panose="02040503050406030204" pitchFamily="18" charset="0"/>
                                  </a:rPr>
                                  <m:t>s</m:t>
                                </m:r>
                                <m:r>
                                  <m:rPr>
                                    <m:sty m:val="p"/>
                                  </m:rPr>
                                  <a:rPr lang="en-US" altLang="zh-CN" sz="2400" b="0" i="0" smtClean="0">
                                    <a:latin typeface="Cambria Math" panose="02040503050406030204" pitchFamily="18" charset="0"/>
                                  </a:rPr>
                                  <m:t>gn</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e>
                                </m:d>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e>
                            </m:mr>
                            <m:mr>
                              <m:e>
                                <m:r>
                                  <m:rPr>
                                    <m:brk m:alnAt="7"/>
                                  </m:rP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𝜖</m:t>
                                    </m:r>
                                  </m:e>
                                  <m:sub>
                                    <m:r>
                                      <a:rPr lang="en-US" altLang="zh-CN" sz="2400" i="1">
                                        <a:latin typeface="Cambria Math" panose="02040503050406030204" pitchFamily="18" charset="0"/>
                                      </a:rPr>
                                      <m:t>1</m:t>
                                    </m:r>
                                  </m:sub>
                                </m:sSub>
                                <m:r>
                                  <m:rPr>
                                    <m:sty m:val="p"/>
                                    <m:brk m:alnAt="7"/>
                                  </m:rPr>
                                  <a:rPr lang="en-US" altLang="zh-CN" sz="2400">
                                    <a:latin typeface="Cambria Math" panose="02040503050406030204" pitchFamily="18" charset="0"/>
                                  </a:rPr>
                                  <m:t>s</m:t>
                                </m:r>
                                <m:r>
                                  <m:rPr>
                                    <m:sty m:val="p"/>
                                  </m:rPr>
                                  <a:rPr lang="en-US" altLang="zh-CN" sz="2400">
                                    <a:latin typeface="Cambria Math" panose="02040503050406030204" pitchFamily="18" charset="0"/>
                                  </a:rPr>
                                  <m:t>gn</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1</m:t>
                                        </m:r>
                                      </m:sub>
                                    </m:sSub>
                                  </m:e>
                                </m:d>
                                <m:r>
                                  <m:rPr>
                                    <m:brk m:alnAt="7"/>
                                  </m:rPr>
                                  <a:rPr lang="en-US" altLang="zh-CN" sz="2400" i="1">
                                    <a:latin typeface="Cambria Math" panose="02040503050406030204" pitchFamily="18" charset="0"/>
                                  </a:rPr>
                                  <m:t>−</m:t>
                                </m:r>
                                <m:r>
                                  <a:rPr lang="en-US" altLang="zh-CN" sz="2400" i="1">
                                    <a:latin typeface="Cambria Math" panose="02040503050406030204" pitchFamily="18" charset="0"/>
                                  </a:rPr>
                                  <m:t>𝑘</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b="0" i="1" smtClean="0">
                                        <a:latin typeface="Cambria Math" panose="02040503050406030204" pitchFamily="18" charset="0"/>
                                      </a:rPr>
                                      <m:t>2</m:t>
                                    </m:r>
                                  </m:sub>
                                </m:sSub>
                              </m:e>
                            </m:mr>
                          </m:m>
                        </m:e>
                      </m:d>
                    </m:oMath>
                  </m:oMathPara>
                </a14:m>
                <a:endParaRPr lang="en-US" altLang="zh-CN" sz="2400" b="0" dirty="0"/>
              </a:p>
              <a:p>
                <a:pPr marL="0" indent="0">
                  <a:buNone/>
                </a:pPr>
                <a:r>
                  <a:rPr lang="zh-CN" altLang="en-US" sz="2400" dirty="0"/>
                  <a:t>则控制量为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r>
                                          <a:rPr lang="en-US" altLang="zh-CN" sz="2400" i="1">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oMath>
                  </m:oMathPara>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𝑓</m:t>
                    </m:r>
                  </m:oMath>
                </a14:m>
                <a:r>
                  <a:rPr lang="zh-CN" altLang="en-US" sz="2400" dirty="0"/>
                  <a:t>未知，控制律无法实现。取</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oMath>
                </a14:m>
                <a:r>
                  <a:rPr lang="zh-CN" altLang="en-US" sz="2400" dirty="0"/>
                  <a:t>为</a:t>
                </a:r>
                <a14:m>
                  <m:oMath xmlns:m="http://schemas.openxmlformats.org/officeDocument/2006/math">
                    <m:r>
                      <a:rPr lang="en-US" altLang="zh-CN" sz="2400" b="0" i="1" dirty="0" smtClean="0">
                        <a:latin typeface="Cambria Math" panose="02040503050406030204" pitchFamily="18" charset="0"/>
                      </a:rPr>
                      <m:t>𝑓</m:t>
                    </m:r>
                  </m:oMath>
                </a14:m>
                <a:r>
                  <a:rPr lang="zh-CN" altLang="en-US" sz="2400" dirty="0"/>
                  <a:t>的估计值</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82326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机械手滑模控制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556792"/>
                <a:ext cx="8856985" cy="5164683"/>
              </a:xfrm>
            </p:spPr>
            <p:txBody>
              <a:bodyPr/>
              <a:lstStyle/>
              <a:p>
                <a:pPr>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趋近律的设计</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t>控制量为</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1</m:t>
                                        </m:r>
                                      </m:sub>
                                    </m:sSub>
                                  </m:e>
                                </m:mr>
                                <m:m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𝑐</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𝑒</m:t>
                                            </m:r>
                                          </m:e>
                                        </m:acc>
                                      </m:e>
                                      <m:sub>
                                        <m:r>
                                          <a:rPr lang="en-US" altLang="zh-CN" sz="2400" i="1">
                                            <a:latin typeface="Cambria Math" panose="02040503050406030204" pitchFamily="18" charset="0"/>
                                          </a:rPr>
                                          <m:t>2</m:t>
                                        </m:r>
                                      </m:sub>
                                    </m:sSub>
                                  </m:e>
                                </m:mr>
                              </m:m>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1</m:t>
                                        </m:r>
                                        <m:r>
                                          <a:rPr lang="en-US" altLang="zh-CN" sz="2400" i="1">
                                            <a:latin typeface="Cambria Math" panose="02040503050406030204" pitchFamily="18" charset="0"/>
                                          </a:rPr>
                                          <m:t>𝑑</m:t>
                                        </m:r>
                                      </m:sub>
                                    </m:sSub>
                                  </m:e>
                                </m:mr>
                                <m:mr>
                                  <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r>
                                          <a:rPr lang="en-US" altLang="zh-CN" sz="2400" i="1">
                                            <a:latin typeface="Cambria Math" panose="02040503050406030204" pitchFamily="18" charset="0"/>
                                          </a:rPr>
                                          <m:t>𝑑</m:t>
                                        </m:r>
                                      </m:sub>
                                    </m:sSub>
                                  </m:e>
                                </m:mr>
                              </m:m>
                            </m:e>
                          </m:d>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oMath>
                  </m:oMathPara>
                </a14:m>
                <a:endParaRPr lang="en-US" altLang="zh-CN" sz="2400" dirty="0"/>
              </a:p>
              <a:p>
                <a:pPr marL="0" indent="0">
                  <a:buNone/>
                </a:pPr>
                <a:r>
                  <a:rPr lang="zh-CN" altLang="en-US" sz="2400" dirty="0"/>
                  <a:t>从而有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1" i="1">
                              <a:latin typeface="Cambria Math" panose="02040503050406030204" pitchFamily="18" charset="0"/>
                            </a:rPr>
                            <m:t>𝒔</m:t>
                          </m:r>
                        </m:e>
                      </m:acc>
                      <m:r>
                        <a:rPr lang="en-US" altLang="zh-CN" sz="2400" i="1">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𝒔</m:t>
                          </m:r>
                        </m:e>
                      </m:d>
                      <m:r>
                        <a:rPr lang="en-US" altLang="zh-CN" sz="2400" i="1">
                          <a:latin typeface="Cambria Math" panose="02040503050406030204" pitchFamily="18" charset="0"/>
                        </a:rPr>
                        <m:t>−</m:t>
                      </m:r>
                      <m:r>
                        <a:rPr lang="en-US" altLang="zh-CN" sz="2400" i="1">
                          <a:latin typeface="Cambria Math" panose="02040503050406030204" pitchFamily="18" charset="0"/>
                        </a:rPr>
                        <m:t>𝑘</m:t>
                      </m:r>
                      <m:r>
                        <a:rPr lang="en-US" altLang="zh-CN" sz="2400" b="1" i="1">
                          <a:latin typeface="Cambria Math" panose="02040503050406030204" pitchFamily="18" charset="0"/>
                        </a:rPr>
                        <m:t>𝒔</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𝑴</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𝒄</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oMath>
                  </m:oMathPara>
                </a14:m>
                <a:endParaRPr lang="en-US" altLang="zh-CN" sz="2400" dirty="0"/>
              </a:p>
              <a:p>
                <a:pPr marL="0" indent="0">
                  <a:buNone/>
                </a:pPr>
                <a:r>
                  <a:rPr lang="zh-CN" altLang="en-US" sz="2400" dirty="0"/>
                  <a:t>取</a:t>
                </a:r>
                <a14:m>
                  <m:oMath xmlns:m="http://schemas.openxmlformats.org/officeDocument/2006/math">
                    <m:r>
                      <a:rPr lang="en-US" altLang="zh-CN" sz="2400" b="0" i="1" smtClean="0">
                        <a:latin typeface="Cambria Math" panose="02040503050406030204" pitchFamily="18" charset="0"/>
                      </a:rPr>
                      <m:t>𝑓</m:t>
                    </m:r>
                  </m:oMath>
                </a14:m>
                <a:r>
                  <a:rPr lang="zh-CN" altLang="en-US" sz="2400" dirty="0"/>
                  <a:t>的上界为</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𝑓</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𝑓</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b="0" i="1" smtClean="0">
                                    <a:latin typeface="Cambria Math" panose="02040503050406030204" pitchFamily="18" charset="0"/>
                                  </a:rPr>
                                  <m:t>2</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r>
                  <a:rPr lang="zh-CN" altLang="en-US" sz="2400" dirty="0"/>
                  <a:t>设计</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1</m:t>
                                  </m:r>
                                </m:sub>
                              </m:sSub>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mr>
                          <m:m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b="0" i="1" smtClean="0">
                                      <a:latin typeface="Cambria Math" panose="02040503050406030204" pitchFamily="18" charset="0"/>
                                    </a:rPr>
                                    <m:t>2</m:t>
                                  </m:r>
                                </m:sub>
                              </m:sSub>
                              <m:r>
                                <m:rPr>
                                  <m:sty m:val="p"/>
                                </m:rPr>
                                <a:rPr lang="en-US" altLang="zh-CN" sz="2400">
                                  <a:latin typeface="Cambria Math" panose="02040503050406030204" pitchFamily="18" charset="0"/>
                                </a:rPr>
                                <m:t>sgn</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e>
                          </m:mr>
                        </m:m>
                      </m:e>
                    </m:d>
                  </m:oMath>
                </a14:m>
                <a:endParaRPr lang="en-US" altLang="zh-CN" sz="2400" b="0" dirty="0"/>
              </a:p>
              <a:p>
                <a:pPr marL="0" indent="0">
                  <a:buNone/>
                </a:pPr>
                <a:r>
                  <a:rPr lang="zh-CN" altLang="en-US" sz="2400" dirty="0"/>
                  <a:t>取</a:t>
                </a:r>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𝑇</m:t>
                        </m:r>
                      </m:sup>
                    </m:sSup>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a14:m>
                <a:r>
                  <a:rPr lang="zh-CN" altLang="en-US" sz="2400" dirty="0"/>
                  <a:t>可得</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𝑉</m:t>
                        </m:r>
                      </m:e>
                    </m:acc>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𝑇</m:t>
                        </m:r>
                      </m:sup>
                    </m:sSup>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oMath>
                </a14:m>
                <a:endParaRPr lang="en-US" altLang="zh-CN" sz="2400" dirty="0"/>
              </a:p>
              <a:p>
                <a:pPr marL="0" indent="0">
                  <a:buNone/>
                </a:pPr>
                <a:endParaRPr lang="en-US" altLang="zh-CN" sz="2400" b="1" dirty="0"/>
              </a:p>
              <a:p>
                <a:pPr marL="0" indent="0">
                  <a:buNone/>
                </a:pPr>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556792"/>
                <a:ext cx="8856985" cy="5164683"/>
              </a:xfrm>
              <a:blipFill rotWithShape="0">
                <a:blip r:embed="rId2"/>
                <a:stretch>
                  <a:fillRect l="-1101" t="-12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47960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仿真</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p:txBody>
              <a:bodyPr/>
              <a:lstStyle/>
              <a:p>
                <a:r>
                  <a:rPr lang="zh-CN" altLang="en-US" sz="2400" dirty="0"/>
                  <a:t>两关节机械手动力学模型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.1+0.01</m:t>
                                </m:r>
                                <m:func>
                                  <m:funcPr>
                                    <m:ctrlPr>
                                      <a:rPr lang="en-US" altLang="zh-CN" sz="2400" b="0" i="1" smtClean="0">
                                        <a:latin typeface="Cambria Math" panose="02040503050406030204" pitchFamily="18" charset="0"/>
                                      </a:rPr>
                                    </m:ctrlPr>
                                  </m:funcPr>
                                  <m:fName>
                                    <m:r>
                                      <m:rPr>
                                        <m:sty m:val="p"/>
                                        <m:brk m:alnAt="7"/>
                                      </m:rPr>
                                      <a:rPr lang="en-US" altLang="zh-CN" sz="2400" b="0" i="0" smtClean="0">
                                        <a:latin typeface="Cambria Math" panose="02040503050406030204" pitchFamily="18" charset="0"/>
                                      </a:rPr>
                                      <m:t>c</m:t>
                                    </m:r>
                                    <m:r>
                                      <m:rPr>
                                        <m:sty m:val="p"/>
                                      </m:rPr>
                                      <a:rPr lang="en-US" altLang="zh-CN" sz="2400" b="0" i="0" smtClean="0">
                                        <a:latin typeface="Cambria Math" panose="02040503050406030204" pitchFamily="18" charset="0"/>
                                      </a:rPr>
                                      <m:t>os</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e>
                                <m:r>
                                  <a:rPr lang="en-US" altLang="zh-CN" sz="2400" i="1">
                                    <a:latin typeface="Cambria Math" panose="02040503050406030204" pitchFamily="18" charset="0"/>
                                  </a:rPr>
                                  <m:t>0.01</m:t>
                                </m:r>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sin</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r>
                              <m:e>
                                <m:r>
                                  <a:rPr lang="en-US" altLang="zh-CN" sz="2400" b="0" i="1" smtClean="0">
                                    <a:latin typeface="Cambria Math" panose="02040503050406030204" pitchFamily="18" charset="0"/>
                                  </a:rPr>
                                  <m:t>0.01</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e>
                                <m:r>
                                  <a:rPr lang="en-US" altLang="zh-CN" sz="2400" b="0" i="1" smtClean="0">
                                    <a:latin typeface="Cambria Math" panose="02040503050406030204" pitchFamily="18" charset="0"/>
                                  </a:rPr>
                                  <m:t>0.1</m:t>
                                </m:r>
                              </m:e>
                            </m:mr>
                          </m:m>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𝐻</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0.005</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2</m:t>
                                        </m:r>
                                      </m:sub>
                                    </m:sSub>
                                    <m:r>
                                      <m:rPr>
                                        <m:sty m:val="p"/>
                                        <m:brk m:alnAt="7"/>
                                      </m:rPr>
                                      <a:rPr lang="en-US" altLang="zh-CN" sz="2400" b="0" i="0" smtClean="0">
                                        <a:latin typeface="Cambria Math" panose="02040503050406030204" pitchFamily="18" charset="0"/>
                                      </a:rPr>
                                      <m:t>s</m:t>
                                    </m:r>
                                    <m:r>
                                      <m:rPr>
                                        <m:sty m:val="p"/>
                                      </m:rPr>
                                      <a:rPr lang="en-US" altLang="zh-CN" sz="2400" b="0" i="0" smtClean="0">
                                        <a:latin typeface="Cambria Math" panose="02040503050406030204" pitchFamily="18" charset="0"/>
                                      </a:rPr>
                                      <m:t>in</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e>
                                </m:func>
                              </m:e>
                            </m:mr>
                            <m:mr>
                              <m:e>
                                <m:r>
                                  <m:rPr>
                                    <m:brk m:alnAt="7"/>
                                  </m:rPr>
                                  <a:rPr lang="en-US" altLang="zh-CN" sz="2400" i="1">
                                    <a:latin typeface="Cambria Math" panose="02040503050406030204" pitchFamily="18" charset="0"/>
                                  </a:rPr>
                                  <m:t>0</m:t>
                                </m:r>
                                <m:r>
                                  <a:rPr lang="en-US" altLang="zh-CN" sz="2400" i="1">
                                    <a:latin typeface="Cambria Math" panose="02040503050406030204" pitchFamily="18" charset="0"/>
                                  </a:rPr>
                                  <m:t>.005</m:t>
                                </m:r>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i="1">
                                            <a:latin typeface="Cambria Math" panose="02040503050406030204" pitchFamily="18" charset="0"/>
                                          </a:rPr>
                                          <m:t>2</m:t>
                                        </m:r>
                                      </m:sub>
                                    </m:sSub>
                                    <m:r>
                                      <m:rPr>
                                        <m:sty m:val="p"/>
                                      </m:rPr>
                                      <a:rPr lang="en-US" altLang="zh-CN" sz="2400" b="0" i="0" smtClean="0">
                                        <a:latin typeface="Cambria Math" panose="02040503050406030204" pitchFamily="18" charset="0"/>
                                      </a:rPr>
                                      <m:t>cos</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func>
                              </m:e>
                            </m:mr>
                          </m:m>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e>
                                  </m:d>
                                </m:e>
                              </m:func>
                              <m:r>
                                <a:rPr lang="en-US" altLang="zh-CN" sz="2400" b="0" i="1" smtClean="0">
                                  <a:latin typeface="Cambria Math" panose="02040503050406030204" pitchFamily="18" charset="0"/>
                                </a:rPr>
                                <m:t>,3</m:t>
                              </m:r>
                              <m:r>
                                <m:rPr>
                                  <m:sty m:val="p"/>
                                </m:rPr>
                                <a:rPr lang="en-US" altLang="zh-CN" sz="2400" b="0" i="0" smtClean="0">
                                  <a:latin typeface="Cambria Math" panose="02040503050406030204" pitchFamily="18" charset="0"/>
                                </a:rPr>
                                <m:t>cos</m:t>
                              </m:r>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𝜋</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d>
                        </m:e>
                        <m:sup>
                          <m:r>
                            <a:rPr lang="en-US" altLang="zh-CN" sz="2400" b="0" i="1" smtClean="0">
                              <a:latin typeface="Cambria Math" panose="02040503050406030204" pitchFamily="18" charset="0"/>
                            </a:rPr>
                            <m:t>𝑇</m:t>
                          </m:r>
                        </m:sup>
                      </m:sSup>
                    </m:oMath>
                  </m:oMathPara>
                </a14:m>
                <a:endParaRPr lang="en-US" altLang="zh-CN" sz="2400" dirty="0"/>
              </a:p>
              <a:p>
                <a:pPr marL="0" indent="0">
                  <a:buNone/>
                </a:pPr>
                <a:r>
                  <a:rPr lang="zh-CN" altLang="en-US" sz="2400" dirty="0"/>
                  <a:t>关节指令：</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𝑡</m:t>
                        </m:r>
                      </m:e>
                    </m:func>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𝑑</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smtClean="0">
                            <a:latin typeface="Cambria Math" panose="02040503050406030204" pitchFamily="18" charset="0"/>
                          </a:rPr>
                          <m:t>𝑡</m:t>
                        </m:r>
                      </m:e>
                    </m:func>
                  </m:oMath>
                </a14:m>
                <a:endParaRPr lang="en-US" altLang="zh-CN" sz="2400" dirty="0"/>
              </a:p>
              <a:p>
                <a:pPr marL="0" indent="0">
                  <a:buNone/>
                </a:pPr>
                <a:r>
                  <a:rPr lang="zh-CN" altLang="en-US" sz="2400" dirty="0"/>
                  <a:t>初始状态</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𝑞</m:t>
                                </m:r>
                              </m:e>
                            </m:acc>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𝑞</m:t>
                                </m:r>
                              </m:e>
                            </m:acc>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0.5,0,0.5,0</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=5,</m:t>
                    </m:r>
                    <m:r>
                      <a:rPr lang="zh-CN" altLang="en-US" sz="2400" b="0" i="1" smtClean="0">
                        <a:latin typeface="Cambria Math" panose="02040503050406030204" pitchFamily="18" charset="0"/>
                      </a:rPr>
                      <m:t>𝜖</m:t>
                    </m:r>
                    <m:r>
                      <a:rPr lang="en-US" altLang="zh-CN" sz="2400" b="0" i="1" smtClean="0">
                        <a:latin typeface="Cambria Math" panose="02040503050406030204" pitchFamily="18" charset="0"/>
                      </a:rPr>
                      <m:t>=0.5</m:t>
                    </m:r>
                  </m:oMath>
                </a14:m>
                <a:endParaRPr lang="en-US" altLang="zh-CN" sz="2400" b="0" dirty="0"/>
              </a:p>
              <a:p>
                <a:pPr marL="0" indent="0">
                  <a:buNone/>
                </a:pPr>
                <a:r>
                  <a:rPr lang="zh-CN" altLang="en-US" sz="2400" dirty="0"/>
                  <a:t>取</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1</m:t>
                        </m:r>
                      </m:sub>
                    </m:sSub>
                    <m:r>
                      <a:rPr lang="en-US" altLang="zh-CN" sz="2400" i="1" smtClean="0">
                        <a:latin typeface="Cambria Math" panose="02040503050406030204" pitchFamily="18" charset="0"/>
                      </a:rPr>
                      <m:t>=</m:t>
                    </m:r>
                    <m:r>
                      <a:rPr lang="en-US" altLang="zh-CN" sz="2400" b="0" i="1" smtClean="0">
                        <a:latin typeface="Cambria Math" panose="02040503050406030204" pitchFamily="18" charset="0"/>
                      </a:rPr>
                      <m:t>2</m:t>
                    </m:r>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𝑓</m:t>
                            </m:r>
                          </m:e>
                        </m:acc>
                      </m:e>
                      <m:sub>
                        <m:r>
                          <a:rPr lang="en-US" altLang="zh-CN" sz="2400" i="1">
                            <a:latin typeface="Cambria Math" panose="02040503050406030204" pitchFamily="18" charset="0"/>
                          </a:rPr>
                          <m:t>2</m:t>
                        </m:r>
                      </m:sub>
                    </m:sSub>
                    <m:r>
                      <a:rPr lang="en-US" altLang="zh-CN" sz="2400" i="1" smtClean="0">
                        <a:latin typeface="Cambria Math" panose="02040503050406030204" pitchFamily="18" charset="0"/>
                      </a:rPr>
                      <m:t>=</m:t>
                    </m:r>
                    <m:r>
                      <a:rPr lang="en-US" altLang="zh-CN" sz="2400" b="0" i="0" smtClean="0">
                        <a:latin typeface="Cambria Math" panose="02040503050406030204" pitchFamily="18" charset="0"/>
                      </a:rPr>
                      <m:t>3</m:t>
                    </m:r>
                  </m:oMath>
                </a14:m>
                <a:endParaRPr lang="en-US" altLang="zh-CN" sz="2400" dirty="0"/>
              </a:p>
              <a:p>
                <a:pPr marL="0" indent="0">
                  <a:buNone/>
                </a:pPr>
                <a:r>
                  <a:rPr lang="zh-CN" altLang="en-US" sz="2400" dirty="0"/>
                  <a:t>采用饱和函数代替切换函数，取边界层厚度</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m:t>
                    </m:r>
                  </m:oMath>
                </a14:m>
                <a:r>
                  <a:rPr lang="en-US" altLang="zh-CN" sz="2400" dirty="0"/>
                  <a:t>0.02</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blipFill rotWithShape="0">
                <a:blip r:embed="rId2"/>
                <a:stretch>
                  <a:fillRect l="-1111" t="-1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65287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应用</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136</a:t>
            </a:fld>
            <a:endParaRPr lang="en-US" altLang="zh-CN"/>
          </a:p>
        </p:txBody>
      </p:sp>
      <p:pic>
        <p:nvPicPr>
          <p:cNvPr id="7" name="图片 6"/>
          <p:cNvPicPr>
            <a:picLocks noChangeAspect="1"/>
          </p:cNvPicPr>
          <p:nvPr/>
        </p:nvPicPr>
        <p:blipFill>
          <a:blip r:embed="rId3"/>
          <a:stretch>
            <a:fillRect/>
          </a:stretch>
        </p:blipFill>
        <p:spPr>
          <a:xfrm>
            <a:off x="251520" y="836712"/>
            <a:ext cx="3943042" cy="2952328"/>
          </a:xfrm>
          <a:prstGeom prst="rect">
            <a:avLst/>
          </a:prstGeom>
        </p:spPr>
      </p:pic>
      <p:pic>
        <p:nvPicPr>
          <p:cNvPr id="8" name="图片 7"/>
          <p:cNvPicPr>
            <a:picLocks noChangeAspect="1"/>
          </p:cNvPicPr>
          <p:nvPr/>
        </p:nvPicPr>
        <p:blipFill>
          <a:blip r:embed="rId4"/>
          <a:stretch>
            <a:fillRect/>
          </a:stretch>
        </p:blipFill>
        <p:spPr>
          <a:xfrm>
            <a:off x="4644009" y="1104936"/>
            <a:ext cx="4140088" cy="2828120"/>
          </a:xfrm>
          <a:prstGeom prst="rect">
            <a:avLst/>
          </a:prstGeom>
        </p:spPr>
      </p:pic>
      <p:pic>
        <p:nvPicPr>
          <p:cNvPr id="10" name="图片 9"/>
          <p:cNvPicPr>
            <a:picLocks noChangeAspect="1"/>
          </p:cNvPicPr>
          <p:nvPr/>
        </p:nvPicPr>
        <p:blipFill>
          <a:blip r:embed="rId5"/>
          <a:stretch>
            <a:fillRect/>
          </a:stretch>
        </p:blipFill>
        <p:spPr>
          <a:xfrm>
            <a:off x="314875" y="3933056"/>
            <a:ext cx="3562887" cy="2667690"/>
          </a:xfrm>
          <a:prstGeom prst="rect">
            <a:avLst/>
          </a:prstGeom>
        </p:spPr>
      </p:pic>
      <p:pic>
        <p:nvPicPr>
          <p:cNvPr id="11" name="图片 10"/>
          <p:cNvPicPr>
            <a:picLocks noChangeAspect="1"/>
          </p:cNvPicPr>
          <p:nvPr/>
        </p:nvPicPr>
        <p:blipFill>
          <a:blip r:embed="rId6"/>
          <a:stretch>
            <a:fillRect/>
          </a:stretch>
        </p:blipFill>
        <p:spPr>
          <a:xfrm>
            <a:off x="4932040" y="3945874"/>
            <a:ext cx="3092513" cy="2315500"/>
          </a:xfrm>
          <a:prstGeom prst="rect">
            <a:avLst/>
          </a:prstGeom>
          <a:ln>
            <a:solidFill>
              <a:srgbClr val="0000FF"/>
            </a:solidFill>
          </a:ln>
        </p:spPr>
      </p:pic>
      <p:sp>
        <p:nvSpPr>
          <p:cNvPr id="12" name="圆角矩形 11"/>
          <p:cNvSpPr/>
          <p:nvPr/>
        </p:nvSpPr>
        <p:spPr>
          <a:xfrm>
            <a:off x="1863001" y="5445224"/>
            <a:ext cx="116711" cy="551086"/>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p:nvPr/>
        </p:nvCxnSpPr>
        <p:spPr>
          <a:xfrm rot="10800000" flipV="1">
            <a:off x="1979712" y="4797152"/>
            <a:ext cx="2952328" cy="792088"/>
          </a:xfrm>
          <a:prstGeom prst="curvedConnector3">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1060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137</a:t>
            </a:fld>
            <a:endParaRPr lang="en-US" altLang="zh-CN"/>
          </a:p>
        </p:txBody>
      </p:sp>
      <p:sp>
        <p:nvSpPr>
          <p:cNvPr id="6" name="内容占位符 5"/>
          <p:cNvSpPr>
            <a:spLocks noGrp="1"/>
          </p:cNvSpPr>
          <p:nvPr>
            <p:ph sz="half" idx="1"/>
          </p:nvPr>
        </p:nvSpPr>
        <p:spPr>
          <a:xfrm>
            <a:off x="457200" y="1556792"/>
            <a:ext cx="8229600" cy="4799557"/>
          </a:xfrm>
        </p:spPr>
        <p:txBody>
          <a:bodyPr/>
          <a:lstStyle/>
          <a:p>
            <a:r>
              <a:rPr lang="zh-CN" altLang="en-US" dirty="0">
                <a:latin typeface="Times New Roman" panose="02020603050405020304" pitchFamily="18" charset="0"/>
                <a:cs typeface="Times New Roman" panose="02020603050405020304" pitchFamily="18" charset="0"/>
              </a:rPr>
              <a:t>早期研究集中于苏联</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二十世纪</a:t>
            </a:r>
            <a:r>
              <a:rPr lang="en-US" altLang="zh-CN" dirty="0">
                <a:latin typeface="Times New Roman" panose="02020603050405020304" pitchFamily="18" charset="0"/>
                <a:cs typeface="Times New Roman" panose="02020603050405020304" pitchFamily="18" charset="0"/>
              </a:rPr>
              <a:t>50</a:t>
            </a:r>
            <a:r>
              <a:rPr lang="zh-CN" altLang="en-US" dirty="0">
                <a:latin typeface="Times New Roman" panose="02020603050405020304" pitchFamily="18" charset="0"/>
                <a:cs typeface="Times New Roman" panose="02020603050405020304" pitchFamily="18" charset="0"/>
              </a:rPr>
              <a:t>年代，前苏联学者</a:t>
            </a:r>
            <a:r>
              <a:rPr lang="en-US" altLang="zh-CN" dirty="0">
                <a:latin typeface="Times New Roman" panose="02020603050405020304" pitchFamily="18" charset="0"/>
                <a:cs typeface="Times New Roman" panose="02020603050405020304" pitchFamily="18" charset="0"/>
              </a:rPr>
              <a:t>Emelyanov</a:t>
            </a:r>
            <a:r>
              <a:rPr lang="zh-CN" altLang="en-US" dirty="0">
                <a:latin typeface="Times New Roman" panose="02020603050405020304" pitchFamily="18" charset="0"/>
                <a:cs typeface="Times New Roman" panose="02020603050405020304" pitchFamily="18" charset="0"/>
              </a:rPr>
              <a:t>首次提出变结构控制的概念，主要研究对象是二阶和单输入高阶系统，采用相平面法来分析系统特性</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二十世纪</a:t>
            </a:r>
            <a:r>
              <a:rPr lang="en-US" altLang="zh-CN" dirty="0">
                <a:latin typeface="Times New Roman" panose="02020603050405020304" pitchFamily="18" charset="0"/>
                <a:cs typeface="Times New Roman" panose="02020603050405020304" pitchFamily="18" charset="0"/>
              </a:rPr>
              <a:t>70</a:t>
            </a:r>
            <a:r>
              <a:rPr lang="zh-CN" altLang="en-US" dirty="0">
                <a:latin typeface="Times New Roman" panose="02020603050405020304" pitchFamily="18" charset="0"/>
                <a:cs typeface="Times New Roman" panose="02020603050405020304" pitchFamily="18" charset="0"/>
              </a:rPr>
              <a:t>年代</a:t>
            </a:r>
            <a:r>
              <a:rPr lang="en-US" altLang="zh-CN" dirty="0" err="1">
                <a:latin typeface="Times New Roman" panose="02020603050405020304" pitchFamily="18" charset="0"/>
                <a:cs typeface="Times New Roman" panose="02020603050405020304" pitchFamily="18" charset="0"/>
              </a:rPr>
              <a:t>Itkis</a:t>
            </a:r>
            <a:r>
              <a:rPr lang="zh-CN" altLang="en-US" dirty="0">
                <a:latin typeface="Times New Roman" panose="02020603050405020304" pitchFamily="18" charset="0"/>
                <a:cs typeface="Times New Roman" panose="02020603050405020304" pitchFamily="18" charset="0"/>
              </a:rPr>
              <a:t>的专著</a:t>
            </a:r>
            <a:r>
              <a:rPr lang="en-US" altLang="zh-CN" dirty="0">
                <a:latin typeface="Times New Roman" panose="02020603050405020304" pitchFamily="18" charset="0"/>
                <a:cs typeface="Times New Roman" panose="02020603050405020304" pitchFamily="18" charset="0"/>
              </a:rPr>
              <a:t>《 Control Systems of Variable Structure 》</a:t>
            </a:r>
            <a:r>
              <a:rPr lang="en-US" altLang="zh-CN" dirty="0" err="1">
                <a:latin typeface="Times New Roman" panose="02020603050405020304" pitchFamily="18" charset="0"/>
                <a:cs typeface="Times New Roman" panose="02020603050405020304" pitchFamily="18" charset="0"/>
              </a:rPr>
              <a:t>Utkin</a:t>
            </a:r>
            <a:r>
              <a:rPr lang="zh-CN" altLang="en-US" dirty="0">
                <a:latin typeface="Times New Roman" panose="02020603050405020304" pitchFamily="18" charset="0"/>
                <a:cs typeface="Times New Roman" panose="02020603050405020304" pitchFamily="18" charset="0"/>
              </a:rPr>
              <a:t>发表的著名综述论文</a:t>
            </a:r>
            <a:r>
              <a:rPr lang="en-US" altLang="zh-CN" dirty="0">
                <a:latin typeface="Times New Roman" panose="02020603050405020304" pitchFamily="18" charset="0"/>
                <a:cs typeface="Times New Roman" panose="02020603050405020304" pitchFamily="18" charset="0"/>
              </a:rPr>
              <a:t>《 Variable  Structure  Systems with   Sliding Modes 》 </a:t>
            </a:r>
            <a:r>
              <a:rPr lang="zh-CN" altLang="en-US" dirty="0">
                <a:latin typeface="Times New Roman" panose="02020603050405020304" pitchFamily="18" charset="0"/>
                <a:cs typeface="Times New Roman" panose="02020603050405020304" pitchFamily="18" charset="0"/>
              </a:rPr>
              <a:t>，予以全面介绍才为外界所了解，并形成一个相对独立的理论体系</a:t>
            </a:r>
          </a:p>
        </p:txBody>
      </p:sp>
    </p:spTree>
    <p:extLst>
      <p:ext uri="{BB962C8B-B14F-4D97-AF65-F5344CB8AC3E}">
        <p14:creationId xmlns:p14="http://schemas.microsoft.com/office/powerpoint/2010/main" val="42518898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138</a:t>
            </a:fld>
            <a:endParaRPr lang="en-US" altLang="zh-CN"/>
          </a:p>
        </p:txBody>
      </p:sp>
      <p:pic>
        <p:nvPicPr>
          <p:cNvPr id="8" name="图片 7"/>
          <p:cNvPicPr>
            <a:picLocks noChangeAspect="1"/>
          </p:cNvPicPr>
          <p:nvPr/>
        </p:nvPicPr>
        <p:blipFill>
          <a:blip r:embed="rId2"/>
          <a:stretch>
            <a:fillRect/>
          </a:stretch>
        </p:blipFill>
        <p:spPr>
          <a:xfrm>
            <a:off x="395536" y="1196752"/>
            <a:ext cx="7977850" cy="4968552"/>
          </a:xfrm>
          <a:prstGeom prst="rect">
            <a:avLst/>
          </a:prstGeom>
        </p:spPr>
      </p:pic>
    </p:spTree>
    <p:extLst>
      <p:ext uri="{BB962C8B-B14F-4D97-AF65-F5344CB8AC3E}">
        <p14:creationId xmlns:p14="http://schemas.microsoft.com/office/powerpoint/2010/main" val="2340345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139</a:t>
            </a:fld>
            <a:endParaRPr lang="en-US" altLang="zh-CN"/>
          </a:p>
        </p:txBody>
      </p:sp>
      <p:sp>
        <p:nvSpPr>
          <p:cNvPr id="6" name="内容占位符 5"/>
          <p:cNvSpPr>
            <a:spLocks noGrp="1"/>
          </p:cNvSpPr>
          <p:nvPr>
            <p:ph sz="half" idx="1"/>
          </p:nvPr>
        </p:nvSpPr>
        <p:spPr>
          <a:xfrm>
            <a:off x="251519" y="1844824"/>
            <a:ext cx="8712969" cy="4281339"/>
          </a:xfrm>
        </p:spPr>
        <p:txBody>
          <a:bodyPr/>
          <a:lstStyle/>
          <a:p>
            <a:r>
              <a:rPr lang="en-US" altLang="zh-CN" dirty="0">
                <a:latin typeface="Times New Roman" panose="02020603050405020304" pitchFamily="18" charset="0"/>
                <a:cs typeface="Times New Roman" panose="02020603050405020304" pitchFamily="18" charset="0"/>
              </a:rPr>
              <a:t>1984</a:t>
            </a:r>
            <a:r>
              <a:rPr lang="zh-CN" altLang="en-US" dirty="0">
                <a:latin typeface="Times New Roman" panose="02020603050405020304" pitchFamily="18" charset="0"/>
                <a:cs typeface="Times New Roman" panose="02020603050405020304" pitchFamily="18" charset="0"/>
              </a:rPr>
              <a:t>年 </a:t>
            </a:r>
            <a:r>
              <a:rPr lang="en-US" altLang="zh-CN" dirty="0" err="1">
                <a:latin typeface="Times New Roman" panose="02020603050405020304" pitchFamily="18" charset="0"/>
                <a:cs typeface="Times New Roman" panose="02020603050405020304" pitchFamily="18" charset="0"/>
              </a:rPr>
              <a:t>Slotine</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在滑模控制中引入了“准滑动模态”和“边界层”的概念，即在边界层外采用正常的滑模控制，在边界层内为连续状态反馈控制，有效地削弱了抖振，为滑模控制的工程应用开辟了道路</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1993 </a:t>
            </a:r>
            <a:r>
              <a:rPr lang="zh-CN" altLang="en-US" dirty="0">
                <a:latin typeface="Times New Roman" panose="02020603050405020304" pitchFamily="18" charset="0"/>
                <a:cs typeface="Times New Roman" panose="02020603050405020304" pitchFamily="18" charset="0"/>
              </a:rPr>
              <a:t>我国学者高为炳教授利用趋近律的概念，提出了一种滑模控制系统的抖振抑制方法</a:t>
            </a:r>
          </a:p>
        </p:txBody>
      </p:sp>
    </p:spTree>
    <p:extLst>
      <p:ext uri="{BB962C8B-B14F-4D97-AF65-F5344CB8AC3E}">
        <p14:creationId xmlns:p14="http://schemas.microsoft.com/office/powerpoint/2010/main" val="87381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a:t>
            </a:fld>
            <a:endParaRPr lang="en-US" altLang="zh-CN" dirty="0"/>
          </a:p>
        </p:txBody>
      </p:sp>
      <p:pic>
        <p:nvPicPr>
          <p:cNvPr id="9" name="图片 8"/>
          <p:cNvPicPr>
            <a:picLocks noChangeAspect="1"/>
          </p:cNvPicPr>
          <p:nvPr/>
        </p:nvPicPr>
        <p:blipFill>
          <a:blip r:embed="rId3">
            <a:lum contrast="40000"/>
          </a:blip>
          <a:stretch>
            <a:fillRect/>
          </a:stretch>
        </p:blipFill>
        <p:spPr>
          <a:xfrm>
            <a:off x="323528" y="1582686"/>
            <a:ext cx="2205000" cy="2769937"/>
          </a:xfrm>
          <a:prstGeom prst="rect">
            <a:avLst/>
          </a:prstGeom>
          <a:ln>
            <a:solidFill>
              <a:srgbClr val="FF0000"/>
            </a:solidFill>
          </a:ln>
        </p:spPr>
      </p:pic>
      <p:pic>
        <p:nvPicPr>
          <p:cNvPr id="11" name="图片 10"/>
          <p:cNvPicPr>
            <a:picLocks noChangeAspect="1"/>
          </p:cNvPicPr>
          <p:nvPr/>
        </p:nvPicPr>
        <p:blipFill>
          <a:blip r:embed="rId4">
            <a:lum contrast="40000"/>
          </a:blip>
          <a:stretch>
            <a:fillRect/>
          </a:stretch>
        </p:blipFill>
        <p:spPr>
          <a:xfrm>
            <a:off x="6149730" y="3070171"/>
            <a:ext cx="2205000" cy="2564904"/>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文本框 11"/>
              <p:cNvSpPr txBox="1"/>
              <p:nvPr/>
            </p:nvSpPr>
            <p:spPr>
              <a:xfrm>
                <a:off x="57932" y="4546750"/>
                <a:ext cx="3411511"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solidFill>
                      <a:srgbClr val="FF0000"/>
                    </a:solidFill>
                  </a:rPr>
                  <a:t>止点条件</a:t>
                </a:r>
                <a:r>
                  <a:rPr lang="en-US" altLang="zh-CN" dirty="0">
                    <a:solidFill>
                      <a:srgbClr val="FF0000"/>
                    </a:solidFill>
                  </a:rPr>
                  <a:t>(</a:t>
                </a:r>
                <a:r>
                  <a:rPr lang="zh-CN" altLang="en-US" dirty="0">
                    <a:solidFill>
                      <a:srgbClr val="FF0000"/>
                    </a:solidFill>
                  </a:rPr>
                  <a:t>奇异点</a:t>
                </a:r>
                <a:r>
                  <a:rPr lang="en-US" altLang="zh-CN" dirty="0">
                    <a:solidFill>
                      <a:srgbClr val="FF0000"/>
                    </a:solidFill>
                  </a:rPr>
                  <a:t>)</a:t>
                </a:r>
              </a:p>
              <a:p>
                <a14:m>
                  <m:oMath xmlns:m="http://schemas.openxmlformats.org/officeDocument/2006/math">
                    <m:acc>
                      <m:accPr>
                        <m:chr m:val="̇"/>
                        <m:ctrlPr>
                          <a:rPr lang="zh-CN" altLang="en-US"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𝑠</m:t>
                        </m:r>
                      </m:e>
                    </m:acc>
                    <m:d>
                      <m:dPr>
                        <m:ctrlPr>
                          <a:rPr lang="en-US" altLang="zh-CN" sz="2400" b="0" i="1" smtClean="0">
                            <a:solidFill>
                              <a:srgbClr val="FF0000"/>
                            </a:solidFill>
                            <a:latin typeface="Cambria Math" panose="02040503050406030204" pitchFamily="18" charset="0"/>
                          </a:rPr>
                        </m:ctrlPr>
                      </m:dPr>
                      <m:e>
                        <m:r>
                          <a:rPr lang="en-US" altLang="zh-CN" sz="2400" b="1" i="0" smtClean="0">
                            <a:solidFill>
                              <a:srgbClr val="FF0000"/>
                            </a:solidFill>
                            <a:latin typeface="Cambria Math" panose="02040503050406030204" pitchFamily="18" charset="0"/>
                          </a:rPr>
                          <m:t>𝐱</m:t>
                        </m:r>
                      </m:e>
                    </m:d>
                    <m:r>
                      <a:rPr lang="en-US" altLang="zh-CN" sz="2400" b="0" i="1" smtClean="0">
                        <a:solidFill>
                          <a:srgbClr val="FF0000"/>
                        </a:solidFill>
                        <a:latin typeface="Cambria Math" panose="02040503050406030204" pitchFamily="18" charset="0"/>
                      </a:rPr>
                      <m:t>&lt;0</m:t>
                    </m:r>
                  </m:oMath>
                </a14:m>
                <a:r>
                  <a:rPr lang="zh-CN" altLang="en-US" sz="2400" b="0" dirty="0">
                    <a:solidFill>
                      <a:srgbClr val="FF0000"/>
                    </a:solidFill>
                  </a:rPr>
                  <a:t> 当</a:t>
                </a:r>
                <a14:m>
                  <m:oMath xmlns:m="http://schemas.openxmlformats.org/officeDocument/2006/math">
                    <m:r>
                      <a:rPr lang="en-US" altLang="zh-CN" sz="2400" b="0" i="1" dirty="0" smtClean="0">
                        <a:solidFill>
                          <a:srgbClr val="FF0000"/>
                        </a:solidFill>
                        <a:latin typeface="Cambria Math" panose="02040503050406030204" pitchFamily="18" charset="0"/>
                      </a:rPr>
                      <m:t>𝑠</m:t>
                    </m:r>
                    <m:d>
                      <m:dPr>
                        <m:ctrlPr>
                          <a:rPr lang="en-US" altLang="zh-CN" sz="2400" b="0" i="1" dirty="0" smtClean="0">
                            <a:solidFill>
                              <a:srgbClr val="FF0000"/>
                            </a:solidFill>
                            <a:latin typeface="Cambria Math" panose="02040503050406030204" pitchFamily="18" charset="0"/>
                          </a:rPr>
                        </m:ctrlPr>
                      </m:dPr>
                      <m:e>
                        <m:r>
                          <a:rPr lang="en-US" altLang="zh-CN" sz="2400" b="1" i="0" dirty="0" smtClean="0">
                            <a:solidFill>
                              <a:srgbClr val="FF0000"/>
                            </a:solidFill>
                            <a:latin typeface="Cambria Math" panose="02040503050406030204" pitchFamily="18" charset="0"/>
                          </a:rPr>
                          <m:t>𝐱</m:t>
                        </m:r>
                      </m:e>
                    </m:d>
                    <m:r>
                      <a:rPr lang="en-US" altLang="zh-CN" sz="2400" b="0" i="1" dirty="0" smtClean="0">
                        <a:solidFill>
                          <a:srgbClr val="FF0000"/>
                        </a:solidFill>
                        <a:latin typeface="Cambria Math" panose="02040503050406030204" pitchFamily="18" charset="0"/>
                      </a:rPr>
                      <m:t>&gt;0</m:t>
                    </m:r>
                  </m:oMath>
                </a14:m>
                <a:endParaRPr lang="en-US" altLang="zh-CN" sz="2400" b="0" dirty="0">
                  <a:solidFill>
                    <a:srgbClr val="FF0000"/>
                  </a:solidFill>
                </a:endParaRPr>
              </a:p>
              <a:p>
                <a14:m>
                  <m:oMath xmlns:m="http://schemas.openxmlformats.org/officeDocument/2006/math">
                    <m:acc>
                      <m:accPr>
                        <m:chr m:val="̇"/>
                        <m:ctrlPr>
                          <a:rPr lang="zh-CN" altLang="en-US" sz="2400" b="0" i="1">
                            <a:solidFill>
                              <a:srgbClr val="FF0000"/>
                            </a:solidFill>
                            <a:latin typeface="Cambria Math" panose="02040503050406030204" pitchFamily="18" charset="0"/>
                          </a:rPr>
                        </m:ctrlPr>
                      </m:accPr>
                      <m:e>
                        <m:r>
                          <a:rPr lang="en-US" altLang="zh-CN" sz="2400" b="0" i="1">
                            <a:solidFill>
                              <a:srgbClr val="FF0000"/>
                            </a:solidFill>
                            <a:latin typeface="Cambria Math" panose="02040503050406030204" pitchFamily="18" charset="0"/>
                          </a:rPr>
                          <m:t>𝑠</m:t>
                        </m:r>
                      </m:e>
                    </m:acc>
                    <m:d>
                      <m:dPr>
                        <m:ctrlPr>
                          <a:rPr lang="en-US" altLang="zh-CN" sz="2400" b="0" i="1">
                            <a:solidFill>
                              <a:srgbClr val="FF0000"/>
                            </a:solidFill>
                            <a:latin typeface="Cambria Math" panose="02040503050406030204" pitchFamily="18" charset="0"/>
                          </a:rPr>
                        </m:ctrlPr>
                      </m:dPr>
                      <m:e>
                        <m:r>
                          <a:rPr lang="en-US" altLang="zh-CN" sz="2400" b="1" i="0">
                            <a:solidFill>
                              <a:srgbClr val="FF0000"/>
                            </a:solidFill>
                            <a:latin typeface="Cambria Math" panose="02040503050406030204" pitchFamily="18" charset="0"/>
                          </a:rPr>
                          <m:t>𝐱</m:t>
                        </m:r>
                      </m:e>
                    </m:d>
                    <m:r>
                      <a:rPr lang="en-US" altLang="zh-CN" sz="2400" b="0" i="1" smtClean="0">
                        <a:solidFill>
                          <a:srgbClr val="FF0000"/>
                        </a:solidFill>
                        <a:latin typeface="Cambria Math" panose="02040503050406030204" pitchFamily="18" charset="0"/>
                      </a:rPr>
                      <m:t>&gt;</m:t>
                    </m:r>
                    <m:r>
                      <a:rPr lang="en-US" altLang="zh-CN" sz="2400" b="0" i="1">
                        <a:solidFill>
                          <a:srgbClr val="FF0000"/>
                        </a:solidFill>
                        <a:latin typeface="Cambria Math" panose="02040503050406030204" pitchFamily="18" charset="0"/>
                      </a:rPr>
                      <m:t>0</m:t>
                    </m:r>
                  </m:oMath>
                </a14:m>
                <a:r>
                  <a:rPr lang="zh-CN" altLang="en-US" sz="2400" b="0" dirty="0">
                    <a:solidFill>
                      <a:srgbClr val="FF0000"/>
                    </a:solidFill>
                  </a:rPr>
                  <a:t> 当</a:t>
                </a:r>
                <a14:m>
                  <m:oMath xmlns:m="http://schemas.openxmlformats.org/officeDocument/2006/math">
                    <m:r>
                      <a:rPr lang="en-US" altLang="zh-CN" sz="2400" b="0" i="1" dirty="0">
                        <a:solidFill>
                          <a:srgbClr val="FF0000"/>
                        </a:solidFill>
                        <a:latin typeface="Cambria Math" panose="02040503050406030204" pitchFamily="18" charset="0"/>
                      </a:rPr>
                      <m:t>𝑠</m:t>
                    </m:r>
                    <m:d>
                      <m:dPr>
                        <m:ctrlPr>
                          <a:rPr lang="en-US" altLang="zh-CN" sz="2400" b="0" i="1" dirty="0">
                            <a:solidFill>
                              <a:srgbClr val="FF0000"/>
                            </a:solidFill>
                            <a:latin typeface="Cambria Math" panose="02040503050406030204" pitchFamily="18" charset="0"/>
                          </a:rPr>
                        </m:ctrlPr>
                      </m:dPr>
                      <m:e>
                        <m:r>
                          <a:rPr lang="en-US" altLang="zh-CN" sz="2400" b="1" i="0" dirty="0">
                            <a:solidFill>
                              <a:srgbClr val="FF0000"/>
                            </a:solidFill>
                            <a:latin typeface="Cambria Math" panose="02040503050406030204" pitchFamily="18" charset="0"/>
                          </a:rPr>
                          <m:t>𝐱</m:t>
                        </m:r>
                      </m:e>
                    </m:d>
                    <m:r>
                      <a:rPr lang="en-US" altLang="zh-CN" sz="2400" b="0" i="1" dirty="0" smtClean="0">
                        <a:solidFill>
                          <a:srgbClr val="FF0000"/>
                        </a:solidFill>
                        <a:latin typeface="Cambria Math" panose="02040503050406030204" pitchFamily="18" charset="0"/>
                      </a:rPr>
                      <m:t>&lt;</m:t>
                    </m:r>
                    <m:r>
                      <a:rPr lang="en-US" altLang="zh-CN" sz="2400" b="0" i="1" dirty="0">
                        <a:solidFill>
                          <a:srgbClr val="FF0000"/>
                        </a:solidFill>
                        <a:latin typeface="Cambria Math" panose="02040503050406030204" pitchFamily="18" charset="0"/>
                      </a:rPr>
                      <m:t>0</m:t>
                    </m:r>
                  </m:oMath>
                </a14:m>
                <a:endParaRPr lang="zh-CN" altLang="en-US" sz="2400" b="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7932" y="4546750"/>
                <a:ext cx="3411511" cy="1261884"/>
              </a:xfrm>
              <a:prstGeom prst="rect">
                <a:avLst/>
              </a:prstGeom>
              <a:blipFill>
                <a:blip r:embed="rId5"/>
                <a:stretch>
                  <a:fillRect l="-3220" t="-6763" r="-3041"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247258" y="1582686"/>
                <a:ext cx="4009944"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solidFill>
                      <a:srgbClr val="0000FF"/>
                    </a:solidFill>
                  </a:rPr>
                  <a:t>常点条件</a:t>
                </a:r>
                <a:endParaRPr lang="en-US" altLang="zh-CN" dirty="0">
                  <a:solidFill>
                    <a:srgbClr val="0000FF"/>
                  </a:solidFill>
                </a:endParaRPr>
              </a:p>
              <a:p>
                <a14:m>
                  <m:oMath xmlns:m="http://schemas.openxmlformats.org/officeDocument/2006/math">
                    <m:acc>
                      <m:accPr>
                        <m:chr m:val="̇"/>
                        <m:ctrlPr>
                          <a:rPr lang="zh-CN" altLang="en-US" sz="2400" b="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𝑠</m:t>
                        </m:r>
                      </m:e>
                    </m:acc>
                    <m:d>
                      <m:dPr>
                        <m:ctrlPr>
                          <a:rPr lang="en-US" altLang="zh-CN" sz="2400" b="0" i="1" smtClean="0">
                            <a:solidFill>
                              <a:srgbClr val="0000FF"/>
                            </a:solidFill>
                            <a:latin typeface="Cambria Math" panose="02040503050406030204" pitchFamily="18" charset="0"/>
                          </a:rPr>
                        </m:ctrlPr>
                      </m:dPr>
                      <m:e>
                        <m:r>
                          <a:rPr lang="en-US" altLang="zh-CN" sz="2400" b="1" i="0" smtClean="0">
                            <a:solidFill>
                              <a:srgbClr val="0000FF"/>
                            </a:solidFill>
                            <a:latin typeface="Cambria Math" panose="02040503050406030204" pitchFamily="18" charset="0"/>
                          </a:rPr>
                          <m:t>𝐱</m:t>
                        </m:r>
                      </m:e>
                    </m:d>
                    <m:r>
                      <a:rPr lang="en-US" altLang="zh-CN" sz="2400" b="0" i="1" smtClean="0">
                        <a:solidFill>
                          <a:srgbClr val="0000FF"/>
                        </a:solidFill>
                        <a:latin typeface="Cambria Math" panose="02040503050406030204" pitchFamily="18" charset="0"/>
                      </a:rPr>
                      <m:t>&gt;0</m:t>
                    </m:r>
                  </m:oMath>
                </a14:m>
                <a:r>
                  <a:rPr lang="zh-CN" altLang="en-US" sz="2400" b="0" dirty="0">
                    <a:solidFill>
                      <a:srgbClr val="0000FF"/>
                    </a:solidFill>
                  </a:rPr>
                  <a:t> </a:t>
                </a:r>
                <a:r>
                  <a:rPr lang="en-US" altLang="zh-CN" sz="2400" b="0" dirty="0">
                    <a:solidFill>
                      <a:srgbClr val="0000FF"/>
                    </a:solidFill>
                  </a:rPr>
                  <a:t>(</a:t>
                </a:r>
                <a:r>
                  <a:rPr lang="zh-CN" altLang="en-US" sz="2400" b="0" dirty="0">
                    <a:solidFill>
                      <a:srgbClr val="0000FF"/>
                    </a:solidFill>
                  </a:rPr>
                  <a:t>或</a:t>
                </a:r>
                <a14:m>
                  <m:oMath xmlns:m="http://schemas.openxmlformats.org/officeDocument/2006/math">
                    <m:r>
                      <a:rPr lang="en-US" altLang="zh-CN" sz="2400" b="0" i="1" smtClean="0">
                        <a:solidFill>
                          <a:srgbClr val="0000FF"/>
                        </a:solidFill>
                        <a:latin typeface="Cambria Math" panose="02040503050406030204" pitchFamily="18" charset="0"/>
                      </a:rPr>
                      <m:t>&lt;0</m:t>
                    </m:r>
                  </m:oMath>
                </a14:m>
                <a:r>
                  <a:rPr lang="en-US" altLang="zh-CN" sz="2400" b="0" dirty="0">
                    <a:solidFill>
                      <a:srgbClr val="0000FF"/>
                    </a:solidFill>
                  </a:rPr>
                  <a:t>) </a:t>
                </a:r>
                <a:r>
                  <a:rPr lang="zh-CN" altLang="en-US" sz="2400" b="0" dirty="0">
                    <a:solidFill>
                      <a:srgbClr val="0000FF"/>
                    </a:solidFill>
                  </a:rPr>
                  <a:t>当</a:t>
                </a:r>
                <a14:m>
                  <m:oMath xmlns:m="http://schemas.openxmlformats.org/officeDocument/2006/math">
                    <m:r>
                      <a:rPr lang="en-US" altLang="zh-CN" sz="2400" b="0" i="1" dirty="0" smtClean="0">
                        <a:solidFill>
                          <a:srgbClr val="0000FF"/>
                        </a:solidFill>
                        <a:latin typeface="Cambria Math" panose="02040503050406030204" pitchFamily="18" charset="0"/>
                      </a:rPr>
                      <m:t>𝑠</m:t>
                    </m:r>
                    <m:d>
                      <m:dPr>
                        <m:ctrlPr>
                          <a:rPr lang="en-US" altLang="zh-CN" sz="2400" b="0" i="1" dirty="0" smtClean="0">
                            <a:solidFill>
                              <a:srgbClr val="0000FF"/>
                            </a:solidFill>
                            <a:latin typeface="Cambria Math" panose="02040503050406030204" pitchFamily="18" charset="0"/>
                          </a:rPr>
                        </m:ctrlPr>
                      </m:dPr>
                      <m:e>
                        <m:r>
                          <a:rPr lang="en-US" altLang="zh-CN" sz="2400" b="1" i="0" dirty="0" smtClean="0">
                            <a:solidFill>
                              <a:srgbClr val="0000FF"/>
                            </a:solidFill>
                            <a:latin typeface="Cambria Math" panose="02040503050406030204" pitchFamily="18" charset="0"/>
                          </a:rPr>
                          <m:t>𝐱</m:t>
                        </m:r>
                      </m:e>
                    </m:d>
                    <m:r>
                      <a:rPr lang="en-US" altLang="zh-CN" sz="2400" b="0" i="1" dirty="0" smtClean="0">
                        <a:solidFill>
                          <a:srgbClr val="0000FF"/>
                        </a:solidFill>
                        <a:latin typeface="Cambria Math" panose="02040503050406030204" pitchFamily="18" charset="0"/>
                      </a:rPr>
                      <m:t>&gt;0</m:t>
                    </m:r>
                  </m:oMath>
                </a14:m>
                <a:endParaRPr lang="en-US" altLang="zh-CN" sz="2400" b="0" dirty="0">
                  <a:solidFill>
                    <a:srgbClr val="0000FF"/>
                  </a:solidFill>
                </a:endParaRPr>
              </a:p>
              <a:p>
                <a14:m>
                  <m:oMath xmlns:m="http://schemas.openxmlformats.org/officeDocument/2006/math">
                    <m:acc>
                      <m:accPr>
                        <m:chr m:val="̇"/>
                        <m:ctrlPr>
                          <a:rPr lang="zh-CN" altLang="en-US" sz="2400" b="0" i="1">
                            <a:solidFill>
                              <a:srgbClr val="0000FF"/>
                            </a:solidFill>
                            <a:latin typeface="Cambria Math" panose="02040503050406030204" pitchFamily="18" charset="0"/>
                          </a:rPr>
                        </m:ctrlPr>
                      </m:accPr>
                      <m:e>
                        <m:r>
                          <a:rPr lang="en-US" altLang="zh-CN" sz="2400" b="0" i="1">
                            <a:solidFill>
                              <a:srgbClr val="0000FF"/>
                            </a:solidFill>
                            <a:latin typeface="Cambria Math" panose="02040503050406030204" pitchFamily="18" charset="0"/>
                          </a:rPr>
                          <m:t>𝑠</m:t>
                        </m:r>
                      </m:e>
                    </m:acc>
                    <m:d>
                      <m:dPr>
                        <m:ctrlPr>
                          <a:rPr lang="en-US" altLang="zh-CN" sz="2400" b="0" i="1">
                            <a:solidFill>
                              <a:srgbClr val="0000FF"/>
                            </a:solidFill>
                            <a:latin typeface="Cambria Math" panose="02040503050406030204" pitchFamily="18" charset="0"/>
                          </a:rPr>
                        </m:ctrlPr>
                      </m:dPr>
                      <m:e>
                        <m:r>
                          <a:rPr lang="en-US" altLang="zh-CN" sz="2400" b="1" i="0">
                            <a:solidFill>
                              <a:srgbClr val="0000FF"/>
                            </a:solidFill>
                            <a:latin typeface="Cambria Math" panose="02040503050406030204" pitchFamily="18" charset="0"/>
                          </a:rPr>
                          <m:t>𝐱</m:t>
                        </m:r>
                      </m:e>
                    </m:d>
                    <m:r>
                      <a:rPr lang="en-US" altLang="zh-CN" sz="2400" b="0" i="1" smtClean="0">
                        <a:solidFill>
                          <a:srgbClr val="0000FF"/>
                        </a:solidFill>
                        <a:latin typeface="Cambria Math" panose="02040503050406030204" pitchFamily="18" charset="0"/>
                      </a:rPr>
                      <m:t>&gt;</m:t>
                    </m:r>
                    <m:r>
                      <a:rPr lang="en-US" altLang="zh-CN" sz="2400" b="0" i="1">
                        <a:solidFill>
                          <a:srgbClr val="0000FF"/>
                        </a:solidFill>
                        <a:latin typeface="Cambria Math" panose="02040503050406030204" pitchFamily="18" charset="0"/>
                      </a:rPr>
                      <m:t>0</m:t>
                    </m:r>
                  </m:oMath>
                </a14:m>
                <a:r>
                  <a:rPr lang="zh-CN" altLang="en-US" sz="2400" b="0" dirty="0">
                    <a:solidFill>
                      <a:srgbClr val="0000FF"/>
                    </a:solidFill>
                  </a:rPr>
                  <a:t> </a:t>
                </a:r>
                <a:r>
                  <a:rPr lang="en-US" altLang="zh-CN" sz="2400" b="0" dirty="0">
                    <a:solidFill>
                      <a:srgbClr val="0000FF"/>
                    </a:solidFill>
                  </a:rPr>
                  <a:t>(</a:t>
                </a:r>
                <a:r>
                  <a:rPr lang="zh-CN" altLang="en-US" sz="2400" b="0" dirty="0">
                    <a:solidFill>
                      <a:srgbClr val="0000FF"/>
                    </a:solidFill>
                  </a:rPr>
                  <a:t>或</a:t>
                </a:r>
                <a14:m>
                  <m:oMath xmlns:m="http://schemas.openxmlformats.org/officeDocument/2006/math">
                    <m:r>
                      <a:rPr lang="en-US" altLang="zh-CN" sz="2400" b="0" i="1">
                        <a:solidFill>
                          <a:srgbClr val="0000FF"/>
                        </a:solidFill>
                        <a:latin typeface="Cambria Math" panose="02040503050406030204" pitchFamily="18" charset="0"/>
                      </a:rPr>
                      <m:t>&lt;0</m:t>
                    </m:r>
                  </m:oMath>
                </a14:m>
                <a:r>
                  <a:rPr lang="en-US" altLang="zh-CN" sz="2400" b="0" dirty="0">
                    <a:solidFill>
                      <a:srgbClr val="0000FF"/>
                    </a:solidFill>
                  </a:rPr>
                  <a:t>) </a:t>
                </a:r>
                <a:r>
                  <a:rPr lang="zh-CN" altLang="en-US" sz="2400" b="0" dirty="0">
                    <a:solidFill>
                      <a:srgbClr val="0000FF"/>
                    </a:solidFill>
                  </a:rPr>
                  <a:t>当</a:t>
                </a:r>
                <a14:m>
                  <m:oMath xmlns:m="http://schemas.openxmlformats.org/officeDocument/2006/math">
                    <m:r>
                      <a:rPr lang="en-US" altLang="zh-CN" sz="2400" b="0" i="1" dirty="0">
                        <a:solidFill>
                          <a:srgbClr val="0000FF"/>
                        </a:solidFill>
                        <a:latin typeface="Cambria Math" panose="02040503050406030204" pitchFamily="18" charset="0"/>
                      </a:rPr>
                      <m:t>𝑠</m:t>
                    </m:r>
                    <m:d>
                      <m:dPr>
                        <m:ctrlPr>
                          <a:rPr lang="en-US" altLang="zh-CN" sz="2400" b="0" i="1" dirty="0">
                            <a:solidFill>
                              <a:srgbClr val="0000FF"/>
                            </a:solidFill>
                            <a:latin typeface="Cambria Math" panose="02040503050406030204" pitchFamily="18" charset="0"/>
                          </a:rPr>
                        </m:ctrlPr>
                      </m:dPr>
                      <m:e>
                        <m:r>
                          <a:rPr lang="en-US" altLang="zh-CN" sz="2400" b="1" i="0" dirty="0">
                            <a:solidFill>
                              <a:srgbClr val="0000FF"/>
                            </a:solidFill>
                            <a:latin typeface="Cambria Math" panose="02040503050406030204" pitchFamily="18" charset="0"/>
                          </a:rPr>
                          <m:t>𝐱</m:t>
                        </m:r>
                      </m:e>
                    </m:d>
                    <m:r>
                      <a:rPr lang="en-US" altLang="zh-CN" sz="2400" b="0" i="1" dirty="0" smtClean="0">
                        <a:solidFill>
                          <a:srgbClr val="0000FF"/>
                        </a:solidFill>
                        <a:latin typeface="Cambria Math" panose="02040503050406030204" pitchFamily="18" charset="0"/>
                      </a:rPr>
                      <m:t>&lt;</m:t>
                    </m:r>
                    <m:r>
                      <a:rPr lang="en-US" altLang="zh-CN" sz="2400" b="0" i="1" dirty="0">
                        <a:solidFill>
                          <a:srgbClr val="0000FF"/>
                        </a:solidFill>
                        <a:latin typeface="Cambria Math" panose="02040503050406030204" pitchFamily="18" charset="0"/>
                      </a:rPr>
                      <m:t>0</m:t>
                    </m:r>
                  </m:oMath>
                </a14:m>
                <a:endParaRPr lang="zh-CN" altLang="en-US" sz="2400" b="0" dirty="0">
                  <a:solidFill>
                    <a:srgbClr val="0000FF"/>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247258" y="1582686"/>
                <a:ext cx="4009944" cy="1261884"/>
              </a:xfrm>
              <a:prstGeom prst="rect">
                <a:avLst/>
              </a:prstGeom>
              <a:blipFill>
                <a:blip r:embed="rId6"/>
                <a:stretch>
                  <a:fillRect l="-2736" t="-6763" b="-10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247258" y="5547332"/>
                <a:ext cx="3892412"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起点条件（奇异点）</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&gt;0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&lt;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247258" y="5547332"/>
                <a:ext cx="3892412" cy="1261884"/>
              </a:xfrm>
              <a:prstGeom prst="rect">
                <a:avLst/>
              </a:prstGeom>
              <a:blipFill>
                <a:blip r:embed="rId7"/>
                <a:stretch>
                  <a:fillRect l="-2821" t="-6763" r="-2194" b="-8696"/>
                </a:stretch>
              </a:blipFill>
            </p:spPr>
            <p:txBody>
              <a:bodyPr/>
              <a:lstStyle/>
              <a:p>
                <a:r>
                  <a:rPr lang="zh-CN" altLang="en-US">
                    <a:noFill/>
                  </a:rPr>
                  <a:t> </a:t>
                </a:r>
              </a:p>
            </p:txBody>
          </p:sp>
        </mc:Fallback>
      </mc:AlternateContent>
      <p:pic>
        <p:nvPicPr>
          <p:cNvPr id="6" name="图片 5"/>
          <p:cNvPicPr>
            <a:picLocks noChangeAspect="1"/>
          </p:cNvPicPr>
          <p:nvPr/>
        </p:nvPicPr>
        <p:blipFill>
          <a:blip r:embed="rId8">
            <a:lum contrast="40000"/>
          </a:blip>
          <a:stretch>
            <a:fillRect/>
          </a:stretch>
        </p:blipFill>
        <p:spPr>
          <a:xfrm>
            <a:off x="2987825" y="1602397"/>
            <a:ext cx="2280904" cy="2733500"/>
          </a:xfrm>
          <a:prstGeom prst="rect">
            <a:avLst/>
          </a:prstGeom>
          <a:ln>
            <a:solidFill>
              <a:srgbClr val="0000FF"/>
            </a:solidFill>
          </a:ln>
        </p:spPr>
      </p:pic>
    </p:spTree>
    <p:extLst>
      <p:ext uri="{BB962C8B-B14F-4D97-AF65-F5344CB8AC3E}">
        <p14:creationId xmlns:p14="http://schemas.microsoft.com/office/powerpoint/2010/main" val="11697909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140</a:t>
            </a:fld>
            <a:endParaRPr lang="en-US" altLang="zh-CN"/>
          </a:p>
        </p:txBody>
      </p:sp>
      <p:sp>
        <p:nvSpPr>
          <p:cNvPr id="6" name="内容占位符 5"/>
          <p:cNvSpPr>
            <a:spLocks noGrp="1"/>
          </p:cNvSpPr>
          <p:nvPr>
            <p:ph sz="half" idx="1"/>
          </p:nvPr>
        </p:nvSpPr>
        <p:spPr/>
        <p:txBody>
          <a:bodyPr/>
          <a:lstStyle/>
          <a:p>
            <a:r>
              <a:rPr lang="zh-CN" altLang="en-US" dirty="0"/>
              <a:t>高为炳教授的</a:t>
            </a:r>
            <a:r>
              <a:rPr lang="en-US" altLang="zh-CN" dirty="0"/>
              <a:t>《</a:t>
            </a:r>
            <a:r>
              <a:rPr lang="zh-CN" altLang="en-US" dirty="0"/>
              <a:t>变结构控制理论基础</a:t>
            </a:r>
            <a:r>
              <a:rPr lang="en-US" altLang="zh-CN" dirty="0"/>
              <a:t>》</a:t>
            </a:r>
            <a:r>
              <a:rPr lang="zh-CN" altLang="en-US" dirty="0"/>
              <a:t>是国内最早介绍滑模控制理论的专著</a:t>
            </a:r>
            <a:endParaRPr lang="en-US" altLang="zh-CN" dirty="0"/>
          </a:p>
          <a:p>
            <a:r>
              <a:rPr lang="zh-CN" altLang="en-US" dirty="0"/>
              <a:t>进入</a:t>
            </a:r>
            <a:r>
              <a:rPr lang="en-US" altLang="zh-CN" dirty="0"/>
              <a:t>20</a:t>
            </a:r>
            <a:r>
              <a:rPr lang="zh-CN" altLang="en-US" dirty="0"/>
              <a:t>世纪 </a:t>
            </a:r>
            <a:r>
              <a:rPr lang="en-US" altLang="zh-CN" dirty="0"/>
              <a:t>80 </a:t>
            </a:r>
            <a:r>
              <a:rPr lang="zh-CN" altLang="en-US" dirty="0"/>
              <a:t>年代以来，随着计算机、大功率电子切换器件、机器人及电机等技术的迅速发展，滑模控制理论和应用研究进入了一个新的阶段，所研究的对象已涉及到离散系统、分布参数系统、时滞系统、非线性大系统及非完整力学系统等众多复杂系统，同时，自适应控制、神经网络、模糊控制以及遗传算法等先进方法也被应用于滑模控制系统的设计中</a:t>
            </a:r>
          </a:p>
        </p:txBody>
      </p:sp>
    </p:spTree>
    <p:extLst>
      <p:ext uri="{BB962C8B-B14F-4D97-AF65-F5344CB8AC3E}">
        <p14:creationId xmlns:p14="http://schemas.microsoft.com/office/powerpoint/2010/main" val="25345018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141</a:t>
            </a:fld>
            <a:endParaRPr lang="en-US" altLang="zh-CN"/>
          </a:p>
        </p:txBody>
      </p:sp>
      <p:sp>
        <p:nvSpPr>
          <p:cNvPr id="6" name="内容占位符 5"/>
          <p:cNvSpPr>
            <a:spLocks noGrp="1"/>
          </p:cNvSpPr>
          <p:nvPr>
            <p:ph sz="half" idx="1"/>
          </p:nvPr>
        </p:nvSpPr>
        <p:spPr/>
        <p:txBody>
          <a:bodyPr/>
          <a:lstStyle/>
          <a:p>
            <a:r>
              <a:rPr lang="en-US" altLang="zh-CN" dirty="0"/>
              <a:t>18</a:t>
            </a:r>
            <a:r>
              <a:rPr lang="zh-CN" altLang="en-US" dirty="0"/>
              <a:t>个研究方向</a:t>
            </a:r>
            <a:r>
              <a:rPr lang="en-US" altLang="zh-CN" dirty="0"/>
              <a:t>[</a:t>
            </a:r>
            <a:r>
              <a:rPr lang="zh-CN" altLang="en-US" dirty="0"/>
              <a:t>刘金琨</a:t>
            </a:r>
            <a:r>
              <a:rPr lang="en-US" altLang="zh-CN" dirty="0"/>
              <a:t>, </a:t>
            </a:r>
            <a:r>
              <a:rPr lang="zh-CN" altLang="en-US" dirty="0"/>
              <a:t>孙富春</a:t>
            </a:r>
            <a:r>
              <a:rPr lang="en-US" altLang="zh-CN" dirty="0"/>
              <a:t>]</a:t>
            </a:r>
            <a:r>
              <a:rPr lang="zh-CN" altLang="en-US" dirty="0"/>
              <a:t>：</a:t>
            </a:r>
            <a:endParaRPr lang="en-US" altLang="zh-CN" dirty="0"/>
          </a:p>
          <a:p>
            <a:pPr marL="0" indent="0">
              <a:buNone/>
            </a:pPr>
            <a:r>
              <a:rPr lang="zh-CN" altLang="en-US" dirty="0"/>
              <a:t>  滑模控制的消除抖振问题、准滑动模态控制、基于趋近律的滑模控制、离散系统滑模控制、自适应滑模控制、非匹配不确定性系统滑模控制、时滞系统滑模控制、非线性系统滑模控制、</a:t>
            </a:r>
            <a:r>
              <a:rPr lang="en-US" altLang="zh-CN" dirty="0"/>
              <a:t>Terminal</a:t>
            </a:r>
            <a:r>
              <a:rPr lang="zh-CN" altLang="en-US" dirty="0"/>
              <a:t>滑模控制、全鲁棒滑模控制、滑模观测器、神经网络滑模控制、模糊滑模控制、动态滑模控制、积分滑模控制和随机系统的滑模控制、迭代学习滑模控制、其他方法等</a:t>
            </a:r>
          </a:p>
        </p:txBody>
      </p:sp>
      <p:sp>
        <p:nvSpPr>
          <p:cNvPr id="7" name="文本框 6"/>
          <p:cNvSpPr txBox="1"/>
          <p:nvPr/>
        </p:nvSpPr>
        <p:spPr>
          <a:xfrm>
            <a:off x="187727" y="6115686"/>
            <a:ext cx="8776762" cy="707886"/>
          </a:xfrm>
          <a:prstGeom prst="rect">
            <a:avLst/>
          </a:prstGeom>
          <a:noFill/>
        </p:spPr>
        <p:txBody>
          <a:bodyPr wrap="none" rtlCol="0">
            <a:spAutoFit/>
          </a:bodyPr>
          <a:lstStyle/>
          <a:p>
            <a:r>
              <a:rPr lang="zh-CN" altLang="en-US" sz="2000" b="0" dirty="0">
                <a:latin typeface="仿宋" panose="02010609060101010101" pitchFamily="49" charset="-122"/>
                <a:ea typeface="仿宋" panose="02010609060101010101" pitchFamily="49" charset="-122"/>
              </a:rPr>
              <a:t>刘金琨</a:t>
            </a:r>
            <a:r>
              <a:rPr lang="en-US" altLang="zh-CN" sz="2000" b="0" dirty="0">
                <a:latin typeface="仿宋" panose="02010609060101010101" pitchFamily="49" charset="-122"/>
                <a:ea typeface="仿宋" panose="02010609060101010101" pitchFamily="49" charset="-122"/>
              </a:rPr>
              <a:t>, </a:t>
            </a:r>
            <a:r>
              <a:rPr lang="zh-CN" altLang="en-US" sz="2000" b="0" dirty="0">
                <a:latin typeface="仿宋" panose="02010609060101010101" pitchFamily="49" charset="-122"/>
                <a:ea typeface="仿宋" panose="02010609060101010101" pitchFamily="49" charset="-122"/>
              </a:rPr>
              <a:t>孙富春</a:t>
            </a:r>
            <a:r>
              <a:rPr lang="en-US" altLang="zh-CN" sz="2000" b="0" dirty="0">
                <a:latin typeface="仿宋" panose="02010609060101010101" pitchFamily="49" charset="-122"/>
                <a:ea typeface="仿宋" panose="02010609060101010101" pitchFamily="49" charset="-122"/>
              </a:rPr>
              <a:t>.</a:t>
            </a:r>
            <a:r>
              <a:rPr lang="zh-CN" altLang="en-US" sz="2000" b="0" dirty="0">
                <a:latin typeface="仿宋" panose="02010609060101010101" pitchFamily="49" charset="-122"/>
                <a:ea typeface="仿宋" panose="02010609060101010101" pitchFamily="49" charset="-122"/>
              </a:rPr>
              <a:t>滑模变结构控制理论及其算法研究与进展</a:t>
            </a:r>
            <a:r>
              <a:rPr lang="en-US" altLang="zh-CN" sz="2000" b="0" dirty="0">
                <a:latin typeface="仿宋" panose="02010609060101010101" pitchFamily="49" charset="-122"/>
                <a:ea typeface="仿宋" panose="02010609060101010101" pitchFamily="49" charset="-122"/>
              </a:rPr>
              <a:t>.</a:t>
            </a:r>
            <a:r>
              <a:rPr lang="zh-CN" altLang="en-US" sz="2000" b="0" dirty="0">
                <a:latin typeface="仿宋" panose="02010609060101010101" pitchFamily="49" charset="-122"/>
                <a:ea typeface="仿宋" panose="02010609060101010101" pitchFamily="49" charset="-122"/>
              </a:rPr>
              <a:t>控制理论与应用</a:t>
            </a:r>
            <a:r>
              <a:rPr lang="en-US" altLang="zh-CN" sz="2000" b="0" dirty="0">
                <a:latin typeface="仿宋" panose="02010609060101010101" pitchFamily="49" charset="-122"/>
                <a:ea typeface="仿宋" panose="02010609060101010101" pitchFamily="49" charset="-122"/>
              </a:rPr>
              <a:t>,</a:t>
            </a:r>
          </a:p>
          <a:p>
            <a:r>
              <a:rPr lang="en-US" altLang="zh-CN" sz="2000" b="0" dirty="0"/>
              <a:t> Vol. 24 No. 3, Jun. 2007</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0304831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发展历史与趋势</a:t>
            </a:r>
          </a:p>
        </p:txBody>
      </p:sp>
      <p:sp>
        <p:nvSpPr>
          <p:cNvPr id="3" name="文本占位符 2"/>
          <p:cNvSpPr>
            <a:spLocks noGrp="1"/>
          </p:cNvSpPr>
          <p:nvPr>
            <p:ph type="body" sz="quarter" idx="13"/>
          </p:nvPr>
        </p:nvSpPr>
        <p:spPr/>
        <p:txBody>
          <a:bodyPr/>
          <a:lstStyle/>
          <a:p>
            <a:r>
              <a:rPr lang="zh-CN" altLang="en-US" dirty="0"/>
              <a:t>滑模变结构</a:t>
            </a:r>
          </a:p>
        </p:txBody>
      </p:sp>
      <p:sp>
        <p:nvSpPr>
          <p:cNvPr id="4" name="文本占位符 3"/>
          <p:cNvSpPr>
            <a:spLocks noGrp="1"/>
          </p:cNvSpPr>
          <p:nvPr>
            <p:ph type="body" sz="quarter" idx="14"/>
          </p:nvPr>
        </p:nvSpPr>
        <p:spPr/>
        <p:txBody>
          <a:bodyPr/>
          <a:lstStyle/>
          <a:p>
            <a:r>
              <a:rPr lang="zh-CN" altLang="en-US" dirty="0"/>
              <a:t>发展历史和趋势</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142</a:t>
            </a:fld>
            <a:endParaRPr lang="en-US" altLang="zh-CN"/>
          </a:p>
        </p:txBody>
      </p:sp>
      <p:sp>
        <p:nvSpPr>
          <p:cNvPr id="6" name="内容占位符 5"/>
          <p:cNvSpPr>
            <a:spLocks noGrp="1"/>
          </p:cNvSpPr>
          <p:nvPr>
            <p:ph sz="half" idx="1"/>
          </p:nvPr>
        </p:nvSpPr>
        <p:spPr>
          <a:xfrm>
            <a:off x="454536" y="1700808"/>
            <a:ext cx="8229600" cy="5020667"/>
          </a:xfrm>
        </p:spPr>
        <p:txBody>
          <a:bodyPr/>
          <a:lstStyle/>
          <a:p>
            <a:r>
              <a:rPr lang="zh-CN" altLang="en-US" dirty="0"/>
              <a:t>进一步研究方向</a:t>
            </a:r>
            <a:endParaRPr lang="en-US" altLang="zh-CN" dirty="0"/>
          </a:p>
          <a:p>
            <a:pPr>
              <a:buFont typeface="Wingdings" panose="05000000000000000000" pitchFamily="2" charset="2"/>
              <a:buChar char="ü"/>
            </a:pPr>
            <a:r>
              <a:rPr lang="zh-CN" altLang="en-US" dirty="0"/>
              <a:t>结合智能算法的抖振消除</a:t>
            </a:r>
            <a:endParaRPr lang="en-US" altLang="zh-CN" dirty="0"/>
          </a:p>
          <a:p>
            <a:pPr>
              <a:buFont typeface="Wingdings" panose="05000000000000000000" pitchFamily="2" charset="2"/>
              <a:buChar char="ü"/>
            </a:pPr>
            <a:r>
              <a:rPr lang="zh-CN" altLang="en-US" dirty="0"/>
              <a:t>动态滑模控制理论</a:t>
            </a:r>
            <a:endParaRPr lang="en-US" altLang="zh-CN" dirty="0"/>
          </a:p>
          <a:p>
            <a:pPr>
              <a:buFont typeface="Wingdings" panose="05000000000000000000" pitchFamily="2" charset="2"/>
              <a:buChar char="ü"/>
            </a:pPr>
            <a:r>
              <a:rPr lang="zh-CN" altLang="en-US" dirty="0"/>
              <a:t>终端滑模控制理论</a:t>
            </a:r>
            <a:endParaRPr lang="en-US" altLang="zh-CN" dirty="0"/>
          </a:p>
          <a:p>
            <a:pPr>
              <a:buFont typeface="Wingdings" panose="05000000000000000000" pitchFamily="2" charset="2"/>
              <a:buChar char="ü"/>
            </a:pPr>
            <a:r>
              <a:rPr lang="zh-CN" altLang="en-US" dirty="0"/>
              <a:t>离散滑模控制有待深入研究</a:t>
            </a:r>
            <a:endParaRPr lang="en-US" altLang="zh-CN" dirty="0"/>
          </a:p>
          <a:p>
            <a:pPr>
              <a:buFont typeface="Wingdings" panose="05000000000000000000" pitchFamily="2" charset="2"/>
              <a:buChar char="ü"/>
            </a:pPr>
            <a:r>
              <a:rPr lang="zh-CN" altLang="en-US" dirty="0"/>
              <a:t>将几种新型滑模控制方法相结合可得到性能更佳的新型滑模控制器</a:t>
            </a:r>
            <a:endParaRPr lang="en-US" altLang="zh-CN" dirty="0"/>
          </a:p>
          <a:p>
            <a:pPr>
              <a:buFont typeface="Wingdings" panose="05000000000000000000" pitchFamily="2" charset="2"/>
              <a:buChar char="ü"/>
            </a:pPr>
            <a:r>
              <a:rPr lang="zh-CN" altLang="en-US" dirty="0"/>
              <a:t>新理论和新方法在滑模控制中的应用</a:t>
            </a:r>
            <a:endParaRPr lang="en-US" altLang="zh-CN" dirty="0"/>
          </a:p>
          <a:p>
            <a:pPr>
              <a:buFont typeface="Wingdings" panose="05000000000000000000" pitchFamily="2" charset="2"/>
              <a:buChar char="ü"/>
            </a:pPr>
            <a:r>
              <a:rPr lang="zh-CN" altLang="en-US" dirty="0"/>
              <a:t>新型滑模控制方法应用于实际工程系统</a:t>
            </a:r>
            <a:endParaRPr lang="en-US" altLang="zh-CN" dirty="0"/>
          </a:p>
          <a:p>
            <a:pPr>
              <a:buFont typeface="Wingdings" panose="05000000000000000000" pitchFamily="2" charset="2"/>
              <a:buChar char="ü"/>
            </a:pPr>
            <a:endParaRPr lang="en-US" altLang="zh-CN" dirty="0"/>
          </a:p>
          <a:p>
            <a:pPr marL="0" indent="0">
              <a:buNone/>
            </a:pPr>
            <a:endParaRPr lang="zh-CN" altLang="en-US" dirty="0"/>
          </a:p>
        </p:txBody>
      </p:sp>
    </p:spTree>
    <p:extLst>
      <p:ext uri="{BB962C8B-B14F-4D97-AF65-F5344CB8AC3E}">
        <p14:creationId xmlns:p14="http://schemas.microsoft.com/office/powerpoint/2010/main" val="31016478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143</a:t>
            </a:fld>
            <a:endParaRPr lang="en-US" altLang="zh-CN"/>
          </a:p>
        </p:txBody>
      </p:sp>
      <p:sp>
        <p:nvSpPr>
          <p:cNvPr id="6" name="内容占位符 5"/>
          <p:cNvSpPr>
            <a:spLocks noGrp="1"/>
          </p:cNvSpPr>
          <p:nvPr>
            <p:ph sz="half" idx="1"/>
          </p:nvPr>
        </p:nvSpPr>
        <p:spPr/>
        <p:txBody>
          <a:bodyPr/>
          <a:lstStyle/>
          <a:p>
            <a:r>
              <a:rPr lang="zh-CN" altLang="en-US" dirty="0"/>
              <a:t>高为炳</a:t>
            </a:r>
            <a:r>
              <a:rPr lang="en-US" altLang="zh-CN" dirty="0"/>
              <a:t>. </a:t>
            </a:r>
            <a:r>
              <a:rPr lang="zh-CN" altLang="en-US" dirty="0"/>
              <a:t>变结构控制的理论及设计方法</a:t>
            </a:r>
            <a:r>
              <a:rPr lang="en-US" altLang="zh-CN" dirty="0"/>
              <a:t>, </a:t>
            </a:r>
            <a:r>
              <a:rPr lang="zh-CN" altLang="en-US" dirty="0"/>
              <a:t>科学出版社，</a:t>
            </a:r>
            <a:r>
              <a:rPr lang="en-US" altLang="zh-CN" dirty="0"/>
              <a:t>1998</a:t>
            </a:r>
          </a:p>
          <a:p>
            <a:r>
              <a:rPr lang="zh-CN" altLang="en-US" dirty="0"/>
              <a:t>胡跃明</a:t>
            </a:r>
            <a:r>
              <a:rPr lang="en-US" altLang="zh-CN" dirty="0"/>
              <a:t>.</a:t>
            </a:r>
            <a:r>
              <a:rPr lang="zh-CN" altLang="en-US" dirty="0"/>
              <a:t>变结构控制理论与应用</a:t>
            </a:r>
            <a:r>
              <a:rPr lang="en-US" altLang="zh-CN" dirty="0"/>
              <a:t>,</a:t>
            </a:r>
            <a:r>
              <a:rPr lang="zh-CN" altLang="en-US" dirty="0"/>
              <a:t>科学出版社</a:t>
            </a:r>
            <a:r>
              <a:rPr lang="en-US" altLang="zh-CN" dirty="0"/>
              <a:t>, 2003</a:t>
            </a:r>
          </a:p>
          <a:p>
            <a:r>
              <a:rPr lang="zh-CN" altLang="en-US" dirty="0"/>
              <a:t>庄开宇、胡剑波</a:t>
            </a:r>
            <a:r>
              <a:rPr lang="en-US" altLang="zh-CN" dirty="0"/>
              <a:t>,</a:t>
            </a:r>
            <a:r>
              <a:rPr lang="zh-CN" altLang="en-US" dirty="0"/>
              <a:t>高级变结构控制理论及应用</a:t>
            </a:r>
            <a:r>
              <a:rPr lang="en-US" altLang="zh-CN" dirty="0"/>
              <a:t>. </a:t>
            </a:r>
            <a:r>
              <a:rPr lang="zh-CN" altLang="en-US" dirty="0"/>
              <a:t>西北工业大学出版社，	</a:t>
            </a:r>
            <a:r>
              <a:rPr lang="en-US" altLang="zh-CN" dirty="0"/>
              <a:t>2008</a:t>
            </a:r>
          </a:p>
          <a:p>
            <a:r>
              <a:rPr lang="en-US" altLang="zh-CN" dirty="0" err="1">
                <a:latin typeface="Times New Roman" panose="02020603050405020304" pitchFamily="18" charset="0"/>
                <a:cs typeface="Times New Roman" panose="02020603050405020304" pitchFamily="18" charset="0"/>
              </a:rPr>
              <a:t>Arie</a:t>
            </a:r>
            <a:r>
              <a:rPr lang="en-US" altLang="zh-CN" dirty="0">
                <a:latin typeface="Times New Roman" panose="02020603050405020304" pitchFamily="18" charset="0"/>
                <a:cs typeface="Times New Roman" panose="02020603050405020304" pitchFamily="18" charset="0"/>
              </a:rPr>
              <a:t> Levant. Sliding Mode Control and Observation. Springer, 2014.</a:t>
            </a:r>
          </a:p>
          <a:p>
            <a:r>
              <a:rPr lang="zh-CN" altLang="en-US" dirty="0">
                <a:latin typeface="Times New Roman" panose="02020603050405020304" pitchFamily="18" charset="0"/>
                <a:cs typeface="Times New Roman" panose="02020603050405020304" pitchFamily="18" charset="0"/>
              </a:rPr>
              <a:t>刘金琨</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滑模变结构控制</a:t>
            </a:r>
            <a:r>
              <a:rPr lang="en-US" altLang="zh-CN" dirty="0">
                <a:latin typeface="Times New Roman" panose="02020603050405020304" pitchFamily="18" charset="0"/>
                <a:cs typeface="Times New Roman" panose="02020603050405020304" pitchFamily="18" charset="0"/>
              </a:rPr>
              <a:t>MATLAB</a:t>
            </a:r>
            <a:r>
              <a:rPr lang="zh-CN" altLang="en-US" dirty="0">
                <a:latin typeface="Times New Roman" panose="02020603050405020304" pitchFamily="18" charset="0"/>
                <a:cs typeface="Times New Roman" panose="02020603050405020304" pitchFamily="18" charset="0"/>
              </a:rPr>
              <a:t>仿真（第</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版）</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清华大学出版社，</a:t>
            </a:r>
            <a:r>
              <a:rPr lang="en-US" altLang="zh-CN" dirty="0">
                <a:latin typeface="Times New Roman" panose="02020603050405020304" pitchFamily="18" charset="0"/>
                <a:cs typeface="Times New Roman" panose="02020603050405020304" pitchFamily="18" charset="0"/>
              </a:rPr>
              <a:t>2016</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7895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EAE2D-A448-47B5-94AA-1EE30FD94B2C}"/>
              </a:ext>
            </a:extLst>
          </p:cNvPr>
          <p:cNvSpPr>
            <a:spLocks noGrp="1"/>
          </p:cNvSpPr>
          <p:nvPr>
            <p:ph type="title"/>
          </p:nvPr>
        </p:nvSpPr>
        <p:spPr/>
        <p:txBody>
          <a:bodyPr/>
          <a:lstStyle/>
          <a:p>
            <a:r>
              <a:rPr lang="zh-CN" altLang="en-US" dirty="0"/>
              <a:t>思考</a:t>
            </a:r>
          </a:p>
        </p:txBody>
      </p:sp>
      <p:sp>
        <p:nvSpPr>
          <p:cNvPr id="3" name="文本占位符 2">
            <a:extLst>
              <a:ext uri="{FF2B5EF4-FFF2-40B4-BE49-F238E27FC236}">
                <a16:creationId xmlns:a16="http://schemas.microsoft.com/office/drawing/2014/main" id="{BEB8BC6E-FF9C-4B04-AF87-E065733CC7F1}"/>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E16D2927-01AA-4ADD-8A35-7769E129ACEF}"/>
              </a:ext>
            </a:extLst>
          </p:cNvPr>
          <p:cNvSpPr>
            <a:spLocks noGrp="1"/>
          </p:cNvSpPr>
          <p:nvPr>
            <p:ph type="body" sz="quarter" idx="14"/>
          </p:nvPr>
        </p:nvSpPr>
        <p:spPr/>
        <p:txBody>
          <a:bodyPr/>
          <a:lstStyle/>
          <a:p>
            <a:endParaRPr lang="zh-CN" altLang="en-US"/>
          </a:p>
        </p:txBody>
      </p:sp>
      <p:sp>
        <p:nvSpPr>
          <p:cNvPr id="5" name="灯片编号占位符 4">
            <a:extLst>
              <a:ext uri="{FF2B5EF4-FFF2-40B4-BE49-F238E27FC236}">
                <a16:creationId xmlns:a16="http://schemas.microsoft.com/office/drawing/2014/main" id="{C304DA6A-2DE5-4F39-8A58-D5247FB49E24}"/>
              </a:ext>
            </a:extLst>
          </p:cNvPr>
          <p:cNvSpPr>
            <a:spLocks noGrp="1"/>
          </p:cNvSpPr>
          <p:nvPr>
            <p:ph type="sldNum" sz="quarter" idx="17"/>
          </p:nvPr>
        </p:nvSpPr>
        <p:spPr/>
        <p:txBody>
          <a:bodyPr/>
          <a:lstStyle/>
          <a:p>
            <a:pPr>
              <a:defRPr/>
            </a:pPr>
            <a:fld id="{6BC4609B-083C-404D-8758-FAE8AF11C044}" type="slidenum">
              <a:rPr lang="zh-CN" altLang="en-US" smtClean="0"/>
              <a:pPr>
                <a:defRPr/>
              </a:pPr>
              <a:t>144</a:t>
            </a:fld>
            <a:endParaRPr lang="en-US" altLang="zh-CN"/>
          </a:p>
        </p:txBody>
      </p:sp>
      <p:sp>
        <p:nvSpPr>
          <p:cNvPr id="6" name="内容占位符 5">
            <a:extLst>
              <a:ext uri="{FF2B5EF4-FFF2-40B4-BE49-F238E27FC236}">
                <a16:creationId xmlns:a16="http://schemas.microsoft.com/office/drawing/2014/main" id="{C5477BBE-1008-4E01-8A9D-A908C0092FCF}"/>
              </a:ext>
            </a:extLst>
          </p:cNvPr>
          <p:cNvSpPr>
            <a:spLocks noGrp="1"/>
          </p:cNvSpPr>
          <p:nvPr>
            <p:ph sz="half" idx="1"/>
          </p:nvPr>
        </p:nvSpPr>
        <p:spPr/>
        <p:txBody>
          <a:bodyPr/>
          <a:lstStyle/>
          <a:p>
            <a:r>
              <a:rPr lang="zh-CN" altLang="en-US" dirty="0"/>
              <a:t>滑模变结构控制的原理及特点？</a:t>
            </a:r>
            <a:endParaRPr lang="en-US" altLang="zh-CN" dirty="0"/>
          </a:p>
          <a:p>
            <a:r>
              <a:rPr lang="zh-CN" altLang="en-US" dirty="0"/>
              <a:t>变结构控制的设计步骤与思路？</a:t>
            </a:r>
            <a:endParaRPr lang="en-US" altLang="zh-CN" dirty="0"/>
          </a:p>
          <a:p>
            <a:r>
              <a:rPr lang="zh-CN" altLang="en-US" dirty="0"/>
              <a:t>变结构控制的品质及实现？</a:t>
            </a:r>
            <a:endParaRPr lang="en-US" altLang="zh-CN" dirty="0"/>
          </a:p>
          <a:p>
            <a:r>
              <a:rPr lang="zh-CN" altLang="en-US" dirty="0"/>
              <a:t>抖振产生的原因及消除方法？</a:t>
            </a:r>
            <a:endParaRPr lang="en-US" altLang="zh-CN" dirty="0"/>
          </a:p>
          <a:p>
            <a:r>
              <a:rPr lang="zh-CN" altLang="en-US" dirty="0"/>
              <a:t>摄动与干扰及存在不确定情况下的滑模变结构控制设计？</a:t>
            </a:r>
            <a:endParaRPr lang="en-US" altLang="zh-CN" dirty="0"/>
          </a:p>
          <a:p>
            <a:r>
              <a:rPr lang="zh-CN" altLang="en-US"/>
              <a:t>神经网络、模糊控制与滑模变结构方法的结合？</a:t>
            </a:r>
            <a:endParaRPr lang="en-US" altLang="zh-CN" dirty="0"/>
          </a:p>
          <a:p>
            <a:endParaRPr lang="zh-CN" altLang="en-US" dirty="0"/>
          </a:p>
        </p:txBody>
      </p:sp>
    </p:spTree>
    <p:extLst>
      <p:ext uri="{BB962C8B-B14F-4D97-AF65-F5344CB8AC3E}">
        <p14:creationId xmlns:p14="http://schemas.microsoft.com/office/powerpoint/2010/main" val="100356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3096344"/>
              </a:xfrm>
            </p:spPr>
            <p:txBody>
              <a:bodyPr/>
              <a:lstStyle/>
              <a:p>
                <a:r>
                  <a:rPr lang="zh-CN" altLang="en-US" dirty="0">
                    <a:solidFill>
                      <a:srgbClr val="FF0000"/>
                    </a:solidFill>
                  </a:rPr>
                  <a:t>非</a:t>
                </a:r>
                <a14:m>
                  <m:oMath xmlns:m="http://schemas.openxmlformats.org/officeDocument/2006/math">
                    <m:r>
                      <a:rPr lang="zh-CN" altLang="en-US" i="1">
                        <a:solidFill>
                          <a:srgbClr val="FF0000"/>
                        </a:solidFill>
                        <a:latin typeface="Cambria Math" panose="02040503050406030204" pitchFamily="18" charset="0"/>
                      </a:rPr>
                      <m:t>单</m:t>
                    </m:r>
                    <m:r>
                      <a:rPr lang="zh-CN" altLang="en-US" i="1" smtClean="0">
                        <a:solidFill>
                          <a:srgbClr val="FF0000"/>
                        </a:solidFill>
                        <a:latin typeface="Cambria Math" panose="02040503050406030204" pitchFamily="18" charset="0"/>
                      </a:rPr>
                      <m:t>值</m:t>
                    </m:r>
                    <m:r>
                      <a:rPr lang="zh-CN" altLang="en-US" i="1">
                        <a:solidFill>
                          <a:srgbClr val="FF0000"/>
                        </a:solidFill>
                        <a:latin typeface="Cambria Math" panose="02040503050406030204" pitchFamily="18" charset="0"/>
                      </a:rPr>
                      <m:t>性</m:t>
                    </m:r>
                  </m:oMath>
                </a14:m>
                <a:endParaRPr lang="en-US" altLang="zh-CN" i="1" dirty="0">
                  <a:solidFill>
                    <a:srgbClr val="FF0000"/>
                  </a:solidFill>
                  <a:latin typeface="Cambria Math" panose="02040503050406030204" pitchFamily="18" charset="0"/>
                </a:endParaRPr>
              </a:p>
              <a:p>
                <a:pPr marL="0" indent="0">
                  <a:buNone/>
                </a:pPr>
                <a:r>
                  <a:rPr lang="zh-CN" altLang="en-US" dirty="0"/>
                  <a:t>非线性系统微分方程，右端是非单值函数</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m:t>
                              </m:r>
                            </m:e>
                            <m:e>
                              <m:r>
                                <a:rPr lang="en-US" altLang="zh-CN" b="0" i="1" smtClean="0">
                                  <a:latin typeface="Cambria Math" panose="02040503050406030204" pitchFamily="18" charset="0"/>
                                </a:rPr>
                                <m:t>&amp;</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𝐟</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if</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m:t>
                              </m:r>
                            </m:e>
                          </m:eqArr>
                        </m:e>
                      </m:d>
                    </m:oMath>
                  </m:oMathPara>
                </a14:m>
                <a:endParaRPr lang="en-US" altLang="zh-CN" b="0" dirty="0"/>
              </a:p>
              <a:p>
                <a:pPr marL="0" indent="0">
                  <a:buNone/>
                </a:pPr>
                <a:r>
                  <a:rPr lang="zh-CN" altLang="en-US" dirty="0"/>
                  <a:t>在区域</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d>
                      <m:dPr>
                        <m:ctrlPr>
                          <a:rPr lang="en-US" altLang="zh-CN" b="0" i="1" smtClean="0">
                            <a:latin typeface="Cambria Math" panose="02040503050406030204" pitchFamily="18" charset="0"/>
                            <a:ea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m:t>
                    </m:r>
                  </m:oMath>
                </a14:m>
                <a:r>
                  <a:rPr lang="zh-CN" altLang="en-US" dirty="0"/>
                  <a:t>内，</a:t>
                </a:r>
                <a14:m>
                  <m:oMath xmlns:m="http://schemas.openxmlformats.org/officeDocument/2006/math">
                    <m:acc>
                      <m:accPr>
                        <m:chr m:val="̇"/>
                        <m:ctrlPr>
                          <a:rPr lang="zh-CN" altLang="en-US" i="1">
                            <a:latin typeface="Cambria Math" panose="02040503050406030204" pitchFamily="18" charset="0"/>
                          </a:rPr>
                        </m:ctrlPr>
                      </m:accPr>
                      <m:e>
                        <m:r>
                          <a:rPr lang="en-US" altLang="zh-CN" b="1">
                            <a:latin typeface="Cambria Math" panose="02040503050406030204" pitchFamily="18" charset="0"/>
                          </a:rPr>
                          <m:t>𝐱</m:t>
                        </m:r>
                      </m:e>
                    </m:acc>
                  </m:oMath>
                </a14:m>
                <a:r>
                  <a:rPr lang="zh-CN" altLang="en-US" dirty="0"/>
                  <a:t>有两个值</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3096344"/>
              </a:xfrm>
              <a:blipFill>
                <a:blip r:embed="rId2"/>
                <a:stretch>
                  <a:fillRect l="-1481" t="-2756"/>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2771800" y="4285011"/>
            <a:ext cx="2778300" cy="2409000"/>
          </a:xfrm>
          <a:prstGeom prst="rect">
            <a:avLst/>
          </a:prstGeom>
        </p:spPr>
      </p:pic>
    </p:spTree>
    <p:extLst>
      <p:ext uri="{BB962C8B-B14F-4D97-AF65-F5344CB8AC3E}">
        <p14:creationId xmlns:p14="http://schemas.microsoft.com/office/powerpoint/2010/main" val="27044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16</a:t>
            </a:fld>
            <a:endParaRPr lang="en-US" altLang="zh-CN"/>
          </a:p>
        </p:txBody>
      </p:sp>
      <mc:AlternateContent xmlns:mc="http://schemas.openxmlformats.org/markup-compatibility/2006" xmlns:a14="http://schemas.microsoft.com/office/drawing/2010/main">
        <mc:Choice Requires="a14">
          <p:sp>
            <p:nvSpPr>
              <p:cNvPr id="9" name="内容占位符 8"/>
              <p:cNvSpPr>
                <a:spLocks noGrp="1"/>
              </p:cNvSpPr>
              <p:nvPr>
                <p:ph sz="half" idx="1"/>
              </p:nvPr>
            </p:nvSpPr>
            <p:spPr>
              <a:xfrm>
                <a:off x="375429" y="5753852"/>
                <a:ext cx="8229600" cy="752947"/>
              </a:xfrm>
            </p:spPr>
            <p:txBody>
              <a:bodyPr/>
              <a:lstStyle/>
              <a:p>
                <a:pPr marL="0" indent="0">
                  <a:buNone/>
                </a:pPr>
                <a:r>
                  <a:rPr lang="zh-CN" altLang="en-US" dirty="0"/>
                  <a:t>边界：</a:t>
                </a: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oMath>
                </a14:m>
                <a:endParaRPr lang="zh-CN" altLang="en-US" dirty="0"/>
              </a:p>
              <a:p>
                <a:pPr marL="0" indent="0">
                  <a:buNone/>
                </a:pPr>
                <a:endParaRPr lang="zh-CN" altLang="en-US" dirty="0"/>
              </a:p>
              <a:p>
                <a:pPr marL="0" indent="0">
                  <a:buNone/>
                </a:pPr>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half" idx="1"/>
              </p:nvPr>
            </p:nvSpPr>
            <p:spPr>
              <a:xfrm>
                <a:off x="375429" y="5753852"/>
                <a:ext cx="8229600" cy="752947"/>
              </a:xfrm>
              <a:blipFill rotWithShape="0">
                <a:blip r:embed="rId2"/>
                <a:stretch>
                  <a:fillRect l="-1556" t="-10569"/>
                </a:stretch>
              </a:blipFill>
            </p:spPr>
            <p:txBody>
              <a:bodyPr/>
              <a:lstStyle/>
              <a:p>
                <a:r>
                  <a:rPr lang="zh-CN" altLang="en-US">
                    <a:noFill/>
                  </a:rPr>
                  <a:t> </a:t>
                </a:r>
              </a:p>
            </p:txBody>
          </p:sp>
        </mc:Fallback>
      </mc:AlternateContent>
      <p:pic>
        <p:nvPicPr>
          <p:cNvPr id="11" name="图片 10"/>
          <p:cNvPicPr>
            <a:picLocks noChangeAspect="1"/>
          </p:cNvPicPr>
          <p:nvPr/>
        </p:nvPicPr>
        <p:blipFill>
          <a:blip r:embed="rId3">
            <a:lum contrast="40000"/>
          </a:blip>
          <a:stretch>
            <a:fillRect/>
          </a:stretch>
        </p:blipFill>
        <p:spPr>
          <a:xfrm>
            <a:off x="457200" y="1901930"/>
            <a:ext cx="1940400" cy="2255000"/>
          </a:xfrm>
          <a:prstGeom prst="rect">
            <a:avLst/>
          </a:prstGeom>
        </p:spPr>
      </p:pic>
      <p:pic>
        <p:nvPicPr>
          <p:cNvPr id="12" name="图片 11"/>
          <p:cNvPicPr>
            <a:picLocks noChangeAspect="1"/>
          </p:cNvPicPr>
          <p:nvPr/>
        </p:nvPicPr>
        <p:blipFill>
          <a:blip r:embed="rId4">
            <a:lum contrast="40000"/>
          </a:blip>
          <a:stretch>
            <a:fillRect/>
          </a:stretch>
        </p:blipFill>
        <p:spPr>
          <a:xfrm>
            <a:off x="3203848" y="2072474"/>
            <a:ext cx="2205000" cy="2310000"/>
          </a:xfrm>
          <a:prstGeom prst="rect">
            <a:avLst/>
          </a:prstGeom>
        </p:spPr>
      </p:pic>
      <p:pic>
        <p:nvPicPr>
          <p:cNvPr id="13" name="图片 12"/>
          <p:cNvPicPr>
            <a:picLocks noChangeAspect="1"/>
          </p:cNvPicPr>
          <p:nvPr/>
        </p:nvPicPr>
        <p:blipFill>
          <a:blip r:embed="rId5">
            <a:lum contrast="40000"/>
          </a:blip>
          <a:stretch>
            <a:fillRect/>
          </a:stretch>
        </p:blipFill>
        <p:spPr>
          <a:xfrm>
            <a:off x="5869812" y="2072474"/>
            <a:ext cx="2391448" cy="23100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6497488" y="4523307"/>
                <a:ext cx="1641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&gt;−</m:t>
                      </m:r>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6497488" y="4523307"/>
                <a:ext cx="1641668"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419872" y="4539885"/>
                <a:ext cx="21407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d>
                        <m:dPr>
                          <m:ctrlPr>
                            <a:rPr lang="en-US" altLang="zh-CN" sz="2400" b="0" i="1">
                              <a:latin typeface="Cambria Math" panose="02040503050406030204" pitchFamily="18" charset="0"/>
                              <a:ea typeface="Cambria Math" panose="02040503050406030204" pitchFamily="18" charset="0"/>
                            </a:rPr>
                          </m:ctrlPr>
                        </m:dPr>
                        <m:e>
                          <m:r>
                            <a:rPr lang="en-US" altLang="zh-CN" sz="2400">
                              <a:latin typeface="Cambria Math" panose="02040503050406030204" pitchFamily="18" charset="0"/>
                              <a:ea typeface="Cambria Math" panose="02040503050406030204" pitchFamily="18" charset="0"/>
                            </a:rPr>
                            <m:t>𝐱</m:t>
                          </m:r>
                        </m:e>
                      </m:d>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419872" y="4539885"/>
                <a:ext cx="2140714" cy="461665"/>
              </a:xfrm>
              <a:prstGeom prst="rect">
                <a:avLst/>
              </a:prstGeom>
              <a:blipFill rotWithShape="0">
                <a:blip r:embed="rId7"/>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606566" y="4523306"/>
                <a:ext cx="16416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&lt;+</m:t>
                      </m:r>
                      <m:r>
                        <a:rPr lang="en-US" altLang="zh-CN" sz="2400" b="0" i="1">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606566" y="4523306"/>
                <a:ext cx="1641668" cy="461665"/>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0809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两种特殊的非线性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17</a:t>
            </a:fld>
            <a:endParaRPr lang="en-US" altLang="zh-CN"/>
          </a:p>
        </p:txBody>
      </p:sp>
      <p:sp>
        <p:nvSpPr>
          <p:cNvPr id="9" name="内容占位符 8"/>
          <p:cNvSpPr>
            <a:spLocks noGrp="1"/>
          </p:cNvSpPr>
          <p:nvPr>
            <p:ph sz="half" idx="1"/>
          </p:nvPr>
        </p:nvSpPr>
        <p:spPr>
          <a:xfrm>
            <a:off x="194670" y="4787183"/>
            <a:ext cx="8229600" cy="1934292"/>
          </a:xfrm>
          <a:ln>
            <a:solidFill>
              <a:srgbClr val="FF0000"/>
            </a:solidFill>
          </a:ln>
        </p:spPr>
        <p:txBody>
          <a:bodyPr/>
          <a:lstStyle/>
          <a:p>
            <a:pPr marL="0" indent="0">
              <a:buNone/>
            </a:pPr>
            <a:r>
              <a:rPr lang="zh-CN" altLang="en-US" sz="2400" dirty="0"/>
              <a:t>几何：极限环</a:t>
            </a:r>
            <a:endParaRPr lang="en-US" altLang="zh-CN" sz="2400" dirty="0"/>
          </a:p>
          <a:p>
            <a:pPr marL="0" indent="0">
              <a:buNone/>
            </a:pPr>
            <a:r>
              <a:rPr lang="zh-CN" altLang="en-US" sz="2400" dirty="0"/>
              <a:t>微分方程：孤立周期解</a:t>
            </a:r>
            <a:endParaRPr lang="en-US" altLang="zh-CN" sz="2400" dirty="0"/>
          </a:p>
          <a:p>
            <a:pPr marL="0" indent="0">
              <a:buNone/>
            </a:pPr>
            <a:r>
              <a:rPr lang="zh-CN" altLang="en-US" sz="2400" dirty="0"/>
              <a:t>力学：自振</a:t>
            </a:r>
            <a:endParaRPr lang="en-US" altLang="zh-CN" sz="2400" dirty="0"/>
          </a:p>
          <a:p>
            <a:pPr marL="0" indent="0">
              <a:buNone/>
            </a:pPr>
            <a:r>
              <a:rPr lang="zh-CN" altLang="en-US" sz="2400" dirty="0"/>
              <a:t>工程：飞机机翼颤振、机轮摆振、发动机喘振、机器人抖振</a:t>
            </a:r>
          </a:p>
        </p:txBody>
      </p:sp>
      <p:pic>
        <p:nvPicPr>
          <p:cNvPr id="6" name="图片 5"/>
          <p:cNvPicPr>
            <a:picLocks noChangeAspect="1"/>
          </p:cNvPicPr>
          <p:nvPr/>
        </p:nvPicPr>
        <p:blipFill>
          <a:blip r:embed="rId2">
            <a:lum contrast="40000"/>
          </a:blip>
          <a:stretch>
            <a:fillRect/>
          </a:stretch>
        </p:blipFill>
        <p:spPr>
          <a:xfrm>
            <a:off x="107504" y="1541243"/>
            <a:ext cx="4035150" cy="3226197"/>
          </a:xfrm>
          <a:prstGeom prst="rect">
            <a:avLst/>
          </a:prstGeom>
        </p:spPr>
      </p:pic>
      <p:pic>
        <p:nvPicPr>
          <p:cNvPr id="7" name="图片 6"/>
          <p:cNvPicPr>
            <a:picLocks noChangeAspect="1"/>
          </p:cNvPicPr>
          <p:nvPr/>
        </p:nvPicPr>
        <p:blipFill>
          <a:blip r:embed="rId3">
            <a:lum contrast="40000"/>
          </a:blip>
          <a:stretch>
            <a:fillRect/>
          </a:stretch>
        </p:blipFill>
        <p:spPr>
          <a:xfrm>
            <a:off x="4481374" y="1467404"/>
            <a:ext cx="3776079" cy="3113724"/>
          </a:xfrm>
          <a:prstGeom prst="rect">
            <a:avLst/>
          </a:prstGeom>
        </p:spPr>
      </p:pic>
      <p:cxnSp>
        <p:nvCxnSpPr>
          <p:cNvPr id="10" name="肘形连接符 9"/>
          <p:cNvCxnSpPr>
            <a:stCxn id="9" idx="0"/>
          </p:cNvCxnSpPr>
          <p:nvPr/>
        </p:nvCxnSpPr>
        <p:spPr>
          <a:xfrm rot="5400000" flipH="1" flipV="1">
            <a:off x="4373712" y="3004719"/>
            <a:ext cx="1718222" cy="1846707"/>
          </a:xfrm>
          <a:prstGeom prst="curvedConnector2">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12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556792"/>
                <a:ext cx="8640960" cy="4968552"/>
              </a:xfrm>
            </p:spPr>
            <p:txBody>
              <a:bodyPr/>
              <a:lstStyle/>
              <a:p>
                <a:pPr>
                  <a:buFont typeface="Wingdings" panose="05000000000000000000" pitchFamily="2" charset="2"/>
                  <a:buChar char="n"/>
                </a:pPr>
                <a:r>
                  <a:rPr lang="zh-CN" altLang="en-US" dirty="0">
                    <a:latin typeface="Cambria Math" panose="02040503050406030204" pitchFamily="18" charset="0"/>
                  </a:rPr>
                  <a:t>右端不连续微分方程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&gt;0</m:t>
                              </m:r>
                            </m:e>
                            <m:e>
                              <m:r>
                                <a:rPr lang="en-US" altLang="zh-CN" sz="2400" i="1">
                                  <a:latin typeface="Cambria Math" panose="02040503050406030204" pitchFamily="18" charset="0"/>
                                </a:rPr>
                                <m:t>&amp;</m:t>
                              </m:r>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i="1">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&lt;0</m:t>
                              </m:r>
                            </m:e>
                          </m:eqArr>
                        </m:e>
                      </m:d>
                    </m:oMath>
                  </m:oMathPara>
                </a14:m>
                <a:endParaRPr lang="en-US" altLang="zh-CN" dirty="0"/>
              </a:p>
              <a:p>
                <a:pPr marL="0" indent="0">
                  <a:buNone/>
                </a:pP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为切换面，此面上微分方程无定义，存在起点、常点、止点</a:t>
                </a:r>
                <a:endParaRPr lang="en-US" altLang="zh-CN" sz="2400" dirty="0"/>
              </a:p>
              <a:p>
                <a:pPr marL="0" indent="0">
                  <a:buNone/>
                </a:pPr>
                <a:r>
                  <a:rPr lang="zh-CN" altLang="en-US" sz="2400" dirty="0"/>
                  <a:t>在不连续的止点区上，补充确定微分方程不确定性的途径：</a:t>
                </a:r>
                <a:endParaRPr lang="en-US" altLang="zh-CN" sz="2400" dirty="0"/>
              </a:p>
              <a:p>
                <a:pPr lvl="1"/>
                <a:r>
                  <a:rPr lang="zh-CN" altLang="en-US" dirty="0">
                    <a:solidFill>
                      <a:srgbClr val="FF0000"/>
                    </a:solidFill>
                  </a:rPr>
                  <a:t>等效控制法</a:t>
                </a:r>
                <a:endParaRPr lang="en-US" altLang="zh-CN" dirty="0">
                  <a:solidFill>
                    <a:srgbClr val="FF0000"/>
                  </a:solidFill>
                </a:endParaRPr>
              </a:p>
              <a:p>
                <a:pPr lvl="1"/>
                <a:r>
                  <a:rPr lang="zh-CN" altLang="en-US" dirty="0">
                    <a:solidFill>
                      <a:srgbClr val="FF0000"/>
                    </a:solidFill>
                  </a:rPr>
                  <a:t>消除约束法</a:t>
                </a:r>
                <a:endParaRPr lang="en-US" altLang="zh-CN" dirty="0">
                  <a:solidFill>
                    <a:srgbClr val="FF0000"/>
                  </a:solidFill>
                </a:endParaRPr>
              </a:p>
              <a:p>
                <a:pPr lvl="1"/>
                <a:r>
                  <a:rPr lang="zh-CN" altLang="en-US" dirty="0">
                    <a:solidFill>
                      <a:srgbClr val="FF0000"/>
                    </a:solidFill>
                  </a:rPr>
                  <a:t>菲力波夫理论</a:t>
                </a:r>
                <a:endParaRPr lang="en-US" altLang="zh-CN" dirty="0">
                  <a:solidFill>
                    <a:srgbClr val="FF0000"/>
                  </a:solidFill>
                </a:endParaRPr>
              </a:p>
              <a:p>
                <a:pPr lvl="1"/>
                <a:r>
                  <a:rPr lang="zh-CN" altLang="en-US" dirty="0"/>
                  <a:t>运动分解法</a:t>
                </a:r>
                <a:endParaRPr lang="en-US" altLang="zh-CN" dirty="0"/>
              </a:p>
              <a:p>
                <a:pPr lvl="1"/>
                <a:r>
                  <a:rPr lang="zh-CN" altLang="en-US" dirty="0"/>
                  <a:t>化为相坐标法</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556792"/>
                <a:ext cx="8640960" cy="4968552"/>
              </a:xfrm>
              <a:blipFill>
                <a:blip r:embed="rId2"/>
                <a:stretch>
                  <a:fillRect l="-1199" t="-1595" r="-9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208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19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556791"/>
                <a:ext cx="8507289" cy="5164683"/>
              </a:xfrm>
            </p:spPr>
            <p:txBody>
              <a:bodyPr/>
              <a:lstStyle/>
              <a:p>
                <a:pPr>
                  <a:buFont typeface="Wingdings" panose="05000000000000000000" pitchFamily="2" charset="2"/>
                  <a:buChar char="n"/>
                </a:pPr>
                <a:r>
                  <a:rPr lang="zh-CN" altLang="en-US" dirty="0"/>
                  <a:t>等效控制法</a:t>
                </a:r>
                <a:endParaRPr lang="en-US" altLang="zh-CN" dirty="0"/>
              </a:p>
              <a:p>
                <a:pPr marL="0" indent="0">
                  <a:buNone/>
                </a:pPr>
                <a:r>
                  <a:rPr lang="zh-CN" altLang="en-US" sz="2400" dirty="0"/>
                  <a:t>思想：寻找一种控制，用来强迫系统在切换面上运动</a:t>
                </a:r>
                <a:r>
                  <a:rPr lang="en-US" altLang="zh-CN" sz="2400" dirty="0"/>
                  <a:t>(</a:t>
                </a:r>
                <a:r>
                  <a:rPr lang="zh-CN" altLang="en-US" sz="2400" dirty="0"/>
                  <a:t>滑动</a:t>
                </a:r>
                <a:r>
                  <a:rPr lang="en-US" altLang="zh-CN" sz="2400" dirty="0"/>
                  <a:t>)</a:t>
                </a:r>
                <a:r>
                  <a:rPr lang="zh-CN" altLang="en-US" sz="2400" dirty="0"/>
                  <a:t>，在这种控制下的运动，正好就是切换面上的滑动模态运动</a:t>
                </a:r>
                <a:endParaRPr lang="en-US" altLang="zh-CN" sz="2400" dirty="0"/>
              </a:p>
              <a:p>
                <a:pPr marL="0" indent="0">
                  <a:buNone/>
                </a:pPr>
                <a:r>
                  <a:rPr lang="zh-CN" altLang="en-US" sz="2400" dirty="0"/>
                  <a:t>例：单输入控制系统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𝑛</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1</m:t>
                          </m:r>
                        </m:sup>
                      </m:sSup>
                    </m:oMath>
                  </m:oMathPara>
                </a14:m>
                <a:endParaRPr lang="en-US" altLang="zh-CN" sz="2400" dirty="0"/>
              </a:p>
              <a:p>
                <a:pPr marL="0" indent="0">
                  <a:buNone/>
                </a:pPr>
                <a:r>
                  <a:rPr lang="zh-CN" altLang="en-US" sz="2400" dirty="0"/>
                  <a:t>切换面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1</m:t>
                        </m:r>
                      </m:sup>
                    </m:sSup>
                  </m:oMath>
                </a14:m>
                <a:endParaRPr lang="en-US" altLang="zh-CN" sz="2400" dirty="0"/>
              </a:p>
              <a:p>
                <a:pPr marL="0" indent="0">
                  <a:buNone/>
                </a:pPr>
                <a:r>
                  <a:rPr lang="zh-CN" altLang="en-US" sz="2400" dirty="0"/>
                  <a:t>切换面上运动</a:t>
                </a:r>
                <a14:m>
                  <m:oMath xmlns:m="http://schemas.openxmlformats.org/officeDocument/2006/math">
                    <m:r>
                      <a:rPr lang="en-US" altLang="zh-CN" sz="2400" i="1" smtClean="0">
                        <a:solidFill>
                          <a:srgbClr val="FF0000"/>
                        </a:solidFill>
                        <a:latin typeface="Cambria Math" panose="02040503050406030204" pitchFamily="18" charset="0"/>
                      </a:rPr>
                      <m:t>𝑠</m:t>
                    </m:r>
                    <m:d>
                      <m:dPr>
                        <m:ctrlPr>
                          <a:rPr lang="en-US" altLang="zh-CN" sz="2400" i="1">
                            <a:solidFill>
                              <a:srgbClr val="FF0000"/>
                            </a:solidFill>
                            <a:latin typeface="Cambria Math" panose="02040503050406030204" pitchFamily="18" charset="0"/>
                          </a:rPr>
                        </m:ctrlPr>
                      </m:dPr>
                      <m:e>
                        <m:r>
                          <a:rPr lang="en-US" altLang="zh-CN" sz="2400" b="1">
                            <a:solidFill>
                              <a:srgbClr val="FF0000"/>
                            </a:solidFill>
                            <a:latin typeface="Cambria Math" panose="02040503050406030204" pitchFamily="18" charset="0"/>
                          </a:rPr>
                          <m:t>𝐱</m:t>
                        </m:r>
                        <m:r>
                          <a:rPr lang="en-US" altLang="zh-CN" sz="2400" b="1" i="0"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𝑡</m:t>
                        </m:r>
                        <m:r>
                          <a:rPr lang="en-US" altLang="zh-CN" sz="2400" b="1" i="0" smtClean="0">
                            <a:solidFill>
                              <a:srgbClr val="FF0000"/>
                            </a:solidFill>
                            <a:latin typeface="Cambria Math" panose="02040503050406030204" pitchFamily="18" charset="0"/>
                          </a:rPr>
                          <m:t>)</m:t>
                        </m:r>
                      </m:e>
                    </m:d>
                    <m:r>
                      <a:rPr lang="en-US" altLang="zh-CN" sz="2400" i="1">
                        <a:solidFill>
                          <a:srgbClr val="FF0000"/>
                        </a:solidFill>
                        <a:latin typeface="Cambria Math" panose="02040503050406030204" pitchFamily="18" charset="0"/>
                      </a:rPr>
                      <m:t>=0</m:t>
                    </m:r>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𝑠</m:t>
                        </m:r>
                      </m:e>
                    </m:acc>
                    <m:d>
                      <m:dPr>
                        <m:ctrlPr>
                          <a:rPr lang="en-US" altLang="zh-CN" sz="2400" i="1">
                            <a:solidFill>
                              <a:srgbClr val="FF0000"/>
                            </a:solidFill>
                            <a:latin typeface="Cambria Math" panose="02040503050406030204" pitchFamily="18" charset="0"/>
                          </a:rPr>
                        </m:ctrlPr>
                      </m:dPr>
                      <m:e>
                        <m:r>
                          <a:rPr lang="en-US" altLang="zh-CN" sz="2400" b="1">
                            <a:solidFill>
                              <a:srgbClr val="FF0000"/>
                            </a:solidFill>
                            <a:latin typeface="Cambria Math" panose="02040503050406030204" pitchFamily="18" charset="0"/>
                          </a:rPr>
                          <m:t>𝐱</m:t>
                        </m:r>
                        <m:r>
                          <a:rPr lang="en-US" altLang="zh-CN" sz="2400" b="1">
                            <a:solidFill>
                              <a:srgbClr val="FF0000"/>
                            </a:solidFill>
                            <a:latin typeface="Cambria Math" panose="02040503050406030204" pitchFamily="18" charset="0"/>
                          </a:rPr>
                          <m:t>(</m:t>
                        </m:r>
                        <m:r>
                          <a:rPr lang="en-US" altLang="zh-CN" sz="2400" i="1">
                            <a:solidFill>
                              <a:srgbClr val="FF0000"/>
                            </a:solidFill>
                            <a:latin typeface="Cambria Math" panose="02040503050406030204" pitchFamily="18" charset="0"/>
                          </a:rPr>
                          <m:t>𝑡</m:t>
                        </m:r>
                        <m:r>
                          <a:rPr lang="en-US" altLang="zh-CN" sz="2400" b="1">
                            <a:solidFill>
                              <a:srgbClr val="FF0000"/>
                            </a:solidFill>
                            <a:latin typeface="Cambria Math" panose="02040503050406030204" pitchFamily="18" charset="0"/>
                          </a:rPr>
                          <m:t>)</m:t>
                        </m:r>
                      </m:e>
                    </m:d>
                    <m:r>
                      <a:rPr lang="en-US" altLang="zh-CN" sz="2400" i="1">
                        <a:solidFill>
                          <a:srgbClr val="FF0000"/>
                        </a:solidFill>
                        <a:latin typeface="Cambria Math" panose="02040503050406030204" pitchFamily="18" charset="0"/>
                      </a:rPr>
                      <m:t>=0</m:t>
                    </m:r>
                  </m:oMath>
                </a14:m>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i="1">
                              <a:latin typeface="Cambria Math" panose="02040503050406030204" pitchFamily="18" charset="0"/>
                            </a:rPr>
                            <m:t>𝑡</m:t>
                          </m:r>
                          <m:r>
                            <a:rPr lang="en-US" altLang="zh-CN" sz="2400" b="1">
                              <a:latin typeface="Cambria Math" panose="02040503050406030204" pitchFamily="18" charset="0"/>
                            </a:rPr>
                            <m:t>)</m:t>
                          </m:r>
                        </m:e>
                      </m:d>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i="1" smtClean="0">
                              <a:latin typeface="Cambria Math" panose="02040503050406030204" pitchFamily="18" charset="0"/>
                            </a:rPr>
                            <m:t>𝜕</m:t>
                          </m:r>
                          <m:r>
                            <a:rPr lang="en-US" altLang="zh-CN" sz="2400" b="1" i="0" smtClean="0">
                              <a:latin typeface="Cambria Math" panose="02040503050406030204" pitchFamily="18" charset="0"/>
                            </a:rPr>
                            <m:t>𝐱</m:t>
                          </m:r>
                        </m:den>
                      </m:f>
                      <m:acc>
                        <m:accPr>
                          <m:chr m:val="̇"/>
                          <m:ctrlPr>
                            <a:rPr lang="en-US" altLang="zh-CN" sz="2400" i="1" smtClean="0">
                              <a:latin typeface="Cambria Math" panose="02040503050406030204" pitchFamily="18" charset="0"/>
                            </a:rPr>
                          </m:ctrlPr>
                        </m:accPr>
                        <m:e>
                          <m:r>
                            <a:rPr lang="en-US" altLang="zh-CN" sz="2400" b="1" i="0">
                              <a:latin typeface="Cambria Math" panose="02040503050406030204" pitchFamily="18" charset="0"/>
                            </a:rPr>
                            <m:t>𝐱</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𝑠</m:t>
                          </m:r>
                        </m:num>
                        <m:den>
                          <m:r>
                            <a:rPr lang="zh-CN" altLang="en-US" sz="2400" b="0" i="1" smtClean="0">
                              <a:latin typeface="Cambria Math" panose="02040503050406030204" pitchFamily="18" charset="0"/>
                            </a:rPr>
                            <m:t>𝜕</m:t>
                          </m:r>
                          <m:r>
                            <a:rPr lang="en-US" altLang="zh-CN" sz="2400" b="1">
                              <a:latin typeface="Cambria Math" panose="02040503050406030204" pitchFamily="18" charset="0"/>
                            </a:rPr>
                            <m:t>𝐱</m:t>
                          </m:r>
                        </m:den>
                      </m:f>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1">
                              <a:latin typeface="Cambria Math" panose="02040503050406030204" pitchFamily="18" charset="0"/>
                            </a:rPr>
                            <m:t>𝐱</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𝑢</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
                        <m:fPr>
                          <m:ctrlPr>
                            <a:rPr lang="en-US" altLang="zh-CN" sz="2400" i="1" smtClean="0">
                              <a:solidFill>
                                <a:srgbClr val="0000FF"/>
                              </a:solidFill>
                              <a:latin typeface="Cambria Math" panose="02040503050406030204" pitchFamily="18" charset="0"/>
                            </a:rPr>
                          </m:ctrlPr>
                        </m:fPr>
                        <m:num>
                          <m:r>
                            <a:rPr lang="zh-CN" altLang="en-US" sz="2400" i="1">
                              <a:solidFill>
                                <a:srgbClr val="0000FF"/>
                              </a:solidFill>
                              <a:latin typeface="Cambria Math" panose="02040503050406030204" pitchFamily="18" charset="0"/>
                            </a:rPr>
                            <m:t>𝜕</m:t>
                          </m:r>
                          <m:r>
                            <a:rPr lang="en-US" altLang="zh-CN" sz="2400" i="1">
                              <a:solidFill>
                                <a:srgbClr val="0000FF"/>
                              </a:solidFill>
                              <a:latin typeface="Cambria Math" panose="02040503050406030204" pitchFamily="18" charset="0"/>
                            </a:rPr>
                            <m:t>𝑠</m:t>
                          </m:r>
                        </m:num>
                        <m:den>
                          <m:r>
                            <a:rPr lang="zh-CN" altLang="en-US" sz="2400" i="1">
                              <a:solidFill>
                                <a:srgbClr val="0000FF"/>
                              </a:solidFill>
                              <a:latin typeface="Cambria Math" panose="02040503050406030204" pitchFamily="18" charset="0"/>
                            </a:rPr>
                            <m:t>𝜕</m:t>
                          </m:r>
                          <m:r>
                            <a:rPr lang="en-US" altLang="zh-CN" sz="2400" b="1">
                              <a:solidFill>
                                <a:srgbClr val="0000FF"/>
                              </a:solidFill>
                              <a:latin typeface="Cambria Math" panose="02040503050406030204" pitchFamily="18" charset="0"/>
                            </a:rPr>
                            <m:t>𝐱</m:t>
                          </m:r>
                        </m:den>
                      </m:f>
                      <m:r>
                        <a:rPr lang="en-US" altLang="zh-CN" sz="2400" i="1">
                          <a:solidFill>
                            <a:srgbClr val="0000FF"/>
                          </a:solidFill>
                          <a:latin typeface="Cambria Math" panose="02040503050406030204" pitchFamily="18" charset="0"/>
                        </a:rPr>
                        <m:t>𝑏</m:t>
                      </m:r>
                      <m:d>
                        <m:dPr>
                          <m:ctrlPr>
                            <a:rPr lang="en-US" altLang="zh-CN" sz="2400" i="1">
                              <a:solidFill>
                                <a:srgbClr val="0000FF"/>
                              </a:solidFill>
                              <a:latin typeface="Cambria Math" panose="02040503050406030204" pitchFamily="18" charset="0"/>
                            </a:rPr>
                          </m:ctrlPr>
                        </m:dPr>
                        <m:e>
                          <m:r>
                            <a:rPr lang="en-US" altLang="zh-CN" sz="2400" b="1">
                              <a:solidFill>
                                <a:srgbClr val="0000FF"/>
                              </a:solidFill>
                              <a:latin typeface="Cambria Math" panose="02040503050406030204" pitchFamily="18" charset="0"/>
                            </a:rPr>
                            <m:t>𝐱</m:t>
                          </m:r>
                        </m:e>
                      </m:d>
                      <m:r>
                        <a:rPr lang="en-US" altLang="zh-CN" sz="2400"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0,</m:t>
                      </m:r>
                      <m:r>
                        <a:rPr lang="en-US" altLang="zh-CN" sz="2400" b="1">
                          <a:solidFill>
                            <a:srgbClr val="0000FF"/>
                          </a:solidFill>
                          <a:latin typeface="Cambria Math" panose="02040503050406030204" pitchFamily="18" charset="0"/>
                        </a:rPr>
                        <m:t>𝐱</m:t>
                      </m:r>
                      <m:r>
                        <a:rPr lang="en-US" altLang="zh-CN" sz="2400" b="1" i="1" smtClean="0">
                          <a:solidFill>
                            <a:srgbClr val="0000FF"/>
                          </a:solidFill>
                          <a:latin typeface="Cambria Math" panose="02040503050406030204" pitchFamily="18" charset="0"/>
                          <a:ea typeface="Cambria Math" panose="02040503050406030204" pitchFamily="18" charset="0"/>
                        </a:rPr>
                        <m:t>∈</m:t>
                      </m:r>
                      <m:r>
                        <a:rPr lang="en-US" altLang="zh-CN" sz="2400" b="0" i="1" smtClean="0">
                          <a:solidFill>
                            <a:srgbClr val="0000FF"/>
                          </a:solidFill>
                          <a:latin typeface="Cambria Math" panose="02040503050406030204" pitchFamily="18" charset="0"/>
                          <a:ea typeface="Cambria Math" panose="02040503050406030204" pitchFamily="18" charset="0"/>
                        </a:rPr>
                        <m:t>𝑆</m:t>
                      </m:r>
                      <m:r>
                        <a:rPr lang="en-US" altLang="zh-CN" sz="24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400" b="0" i="1" smtClean="0">
                              <a:solidFill>
                                <a:srgbClr val="0000FF"/>
                              </a:solidFill>
                              <a:latin typeface="Cambria Math" panose="02040503050406030204" pitchFamily="18" charset="0"/>
                              <a:ea typeface="Cambria Math" panose="02040503050406030204" pitchFamily="18" charset="0"/>
                            </a:rPr>
                          </m:ctrlPr>
                        </m:dPr>
                        <m:e>
                          <m:r>
                            <a:rPr lang="en-US" altLang="zh-CN" sz="2400" b="1">
                              <a:solidFill>
                                <a:srgbClr val="0000FF"/>
                              </a:solidFill>
                              <a:latin typeface="Cambria Math" panose="02040503050406030204" pitchFamily="18" charset="0"/>
                            </a:rPr>
                            <m:t>𝐱</m:t>
                          </m:r>
                          <m:r>
                            <a:rPr lang="en-US" altLang="zh-CN" sz="2400" b="1"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𝑠</m:t>
                          </m:r>
                          <m:d>
                            <m:dPr>
                              <m:ctrlPr>
                                <a:rPr lang="en-US" altLang="zh-CN" sz="2400" b="1" i="1" smtClean="0">
                                  <a:solidFill>
                                    <a:srgbClr val="0000FF"/>
                                  </a:solidFill>
                                  <a:latin typeface="Cambria Math" panose="02040503050406030204" pitchFamily="18" charset="0"/>
                                </a:rPr>
                              </m:ctrlPr>
                            </m:dPr>
                            <m:e>
                              <m:r>
                                <a:rPr lang="en-US" altLang="zh-CN" sz="2400" b="1">
                                  <a:solidFill>
                                    <a:srgbClr val="0000FF"/>
                                  </a:solidFill>
                                  <a:latin typeface="Cambria Math" panose="02040503050406030204" pitchFamily="18" charset="0"/>
                                </a:rPr>
                                <m:t>𝐱</m:t>
                              </m:r>
                            </m:e>
                          </m:d>
                          <m:r>
                            <a:rPr lang="en-US" altLang="zh-CN" sz="2400" b="1" i="1" smtClean="0">
                              <a:solidFill>
                                <a:srgbClr val="0000FF"/>
                              </a:solidFill>
                              <a:latin typeface="Cambria Math" panose="02040503050406030204" pitchFamily="18" charset="0"/>
                            </a:rPr>
                            <m:t>=</m:t>
                          </m:r>
                          <m:r>
                            <a:rPr lang="en-US" altLang="zh-CN" sz="2400" b="1" i="1" smtClean="0">
                              <a:solidFill>
                                <a:srgbClr val="0000FF"/>
                              </a:solidFill>
                              <a:latin typeface="Cambria Math" panose="02040503050406030204" pitchFamily="18" charset="0"/>
                            </a:rPr>
                            <m:t>𝟎</m:t>
                          </m:r>
                        </m:e>
                      </m:d>
                    </m:oMath>
                  </m:oMathPara>
                </a14:m>
                <a:endParaRPr lang="en-US" altLang="zh-CN" dirty="0"/>
              </a:p>
              <a:p>
                <a:pPr marL="0" indent="0">
                  <a:buNone/>
                </a:pPr>
                <a:r>
                  <a:rPr lang="zh-CN" altLang="en-US" dirty="0">
                    <a:solidFill>
                      <a:srgbClr val="0000FF"/>
                    </a:solidFill>
                  </a:rPr>
                  <a:t>“变结构可控”条件</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556791"/>
                <a:ext cx="8507289" cy="5164683"/>
              </a:xfrm>
              <a:blipFill>
                <a:blip r:embed="rId2"/>
                <a:stretch>
                  <a:fillRect l="-1433" t="-1179" b="-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551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685800" y="1412875"/>
            <a:ext cx="7772400" cy="1143000"/>
          </a:xfrm>
        </p:spPr>
        <p:txBody>
          <a:bodyPr/>
          <a:lstStyle/>
          <a:p>
            <a:pPr eaLnBrk="1" hangingPunct="1"/>
            <a:r>
              <a:rPr lang="zh-CN" altLang="en-US" sz="4800" dirty="0">
                <a:solidFill>
                  <a:srgbClr val="002060"/>
                </a:solidFill>
                <a:latin typeface="微软雅黑" panose="020B0503020204020204" pitchFamily="34" charset="-122"/>
                <a:ea typeface="微软雅黑" panose="020B0503020204020204" pitchFamily="34" charset="-122"/>
              </a:rPr>
              <a:t>滑模变结构控制</a:t>
            </a:r>
          </a:p>
        </p:txBody>
      </p:sp>
      <p:pic>
        <p:nvPicPr>
          <p:cNvPr id="6147" name="Picture 5" descr="E:\学习\智能控制-信息学院春季\Neural Network\自动化标志.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088" y="11113"/>
            <a:ext cx="1231900"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a:spLocks noGrp="1" noChangeArrowheads="1"/>
          </p:cNvSpPr>
          <p:nvPr>
            <p:ph type="subTitle" idx="1"/>
          </p:nvPr>
        </p:nvSpPr>
        <p:spPr>
          <a:xfrm>
            <a:off x="1428750" y="2565400"/>
            <a:ext cx="6400800" cy="1439863"/>
          </a:xfrm>
        </p:spPr>
        <p:txBody>
          <a:bodyPr/>
          <a:lstStyle/>
          <a:p>
            <a:pPr eaLnBrk="1" hangingPunct="1">
              <a:buFont typeface="Arial" charset="0"/>
              <a:buNone/>
              <a:defRPr/>
            </a:pPr>
            <a:r>
              <a:rPr kumimoji="1" lang="zh-CN" altLang="en-US" sz="2400" dirty="0">
                <a:solidFill>
                  <a:schemeClr val="tx2">
                    <a:lumMod val="75000"/>
                  </a:schemeClr>
                </a:solidFill>
                <a:latin typeface="Times New Roman" pitchFamily="18" charset="0"/>
                <a:ea typeface="隶书" pitchFamily="49" charset="-122"/>
              </a:rPr>
              <a:t>袁如意 高级工程师</a:t>
            </a:r>
            <a:endParaRPr kumimoji="1" lang="en-US" altLang="zh-CN" sz="2400" dirty="0">
              <a:solidFill>
                <a:schemeClr val="tx2">
                  <a:lumMod val="75000"/>
                </a:schemeClr>
              </a:solidFill>
              <a:latin typeface="Times New Roman" pitchFamily="18" charset="0"/>
              <a:ea typeface="隶书" pitchFamily="49" charset="-122"/>
            </a:endParaRPr>
          </a:p>
          <a:p>
            <a:pPr eaLnBrk="1" hangingPunct="1">
              <a:buFont typeface="Arial" charset="0"/>
              <a:buNone/>
              <a:defRPr/>
            </a:pPr>
            <a:r>
              <a:rPr kumimoji="1" lang="en-US" altLang="zh-CN" sz="2400" dirty="0">
                <a:solidFill>
                  <a:schemeClr val="tx2">
                    <a:lumMod val="75000"/>
                  </a:schemeClr>
                </a:solidFill>
                <a:latin typeface="Times New Roman" pitchFamily="18" charset="0"/>
                <a:ea typeface="隶书" pitchFamily="49" charset="-122"/>
              </a:rPr>
              <a:t>ruyi.yuan@ia.ac.cn</a:t>
            </a:r>
            <a:endParaRPr kumimoji="1" lang="zh-CN" altLang="en-US" sz="2400" dirty="0">
              <a:solidFill>
                <a:schemeClr val="tx2">
                  <a:lumMod val="75000"/>
                </a:schemeClr>
              </a:solidFill>
              <a:latin typeface="Times New Roman" pitchFamily="18" charset="0"/>
              <a:ea typeface="隶书" pitchFamily="49" charset="-122"/>
            </a:endParaRPr>
          </a:p>
        </p:txBody>
      </p:sp>
      <p:pic>
        <p:nvPicPr>
          <p:cNvPr id="15" name="图片 14"/>
          <p:cNvPicPr>
            <a:picLocks noChangeAspect="1"/>
          </p:cNvPicPr>
          <p:nvPr/>
        </p:nvPicPr>
        <p:blipFill rotWithShape="1">
          <a:blip r:embed="rId3"/>
          <a:srcRect l="6287" r="18844"/>
          <a:stretch/>
        </p:blipFill>
        <p:spPr>
          <a:xfrm>
            <a:off x="4557713" y="3933825"/>
            <a:ext cx="2246312"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图片 15"/>
          <p:cNvPicPr>
            <a:picLocks noChangeAspect="1"/>
          </p:cNvPicPr>
          <p:nvPr/>
        </p:nvPicPr>
        <p:blipFill>
          <a:blip r:embed="rId4"/>
          <a:stretch>
            <a:fillRect/>
          </a:stretch>
        </p:blipFill>
        <p:spPr>
          <a:xfrm>
            <a:off x="2149475" y="3933825"/>
            <a:ext cx="2408238"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图片 16"/>
          <p:cNvPicPr>
            <a:picLocks noChangeAspect="1"/>
          </p:cNvPicPr>
          <p:nvPr/>
        </p:nvPicPr>
        <p:blipFill rotWithShape="1">
          <a:blip r:embed="rId5"/>
          <a:srcRect l="10244" r="9651" b="4561"/>
          <a:stretch/>
        </p:blipFill>
        <p:spPr>
          <a:xfrm>
            <a:off x="34925" y="3933825"/>
            <a:ext cx="2089150"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48" descr="04"/>
          <p:cNvPicPr>
            <a:picLocks noChangeArrowheads="1"/>
          </p:cNvPicPr>
          <p:nvPr/>
        </p:nvPicPr>
        <p:blipFill>
          <a:blip r:embed="rId6"/>
          <a:srcRect/>
          <a:stretch>
            <a:fillRect/>
          </a:stretch>
        </p:blipFill>
        <p:spPr bwMode="auto">
          <a:xfrm>
            <a:off x="6877050" y="3933825"/>
            <a:ext cx="2195513" cy="1798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153"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12609ED-9858-4F80-B125-2935BE9604DE}" type="slidenum">
              <a:rPr lang="zh-CN" altLang="en-US" sz="1200">
                <a:solidFill>
                  <a:srgbClr val="898989"/>
                </a:solidFill>
                <a:latin typeface="Times New Roman" panose="02020603050405020304" pitchFamily="18" charset="0"/>
              </a:rPr>
              <a:pPr>
                <a:spcBef>
                  <a:spcPct val="0"/>
                </a:spcBef>
                <a:buFontTx/>
                <a:buNone/>
              </a:pPr>
              <a:t>2</a:t>
            </a:fld>
            <a:endParaRPr lang="en-US" altLang="zh-CN" sz="1200">
              <a:solidFill>
                <a:srgbClr val="898989"/>
              </a:solidFill>
              <a:latin typeface="Times New Roman" panose="02020603050405020304" pitchFamily="18" charset="0"/>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556791"/>
                <a:ext cx="8229600" cy="4032449"/>
              </a:xfrm>
            </p:spPr>
            <p:txBody>
              <a:bodyPr/>
              <a:lstStyle/>
              <a:p>
                <a:pPr>
                  <a:buFont typeface="Wingdings" panose="05000000000000000000" pitchFamily="2" charset="2"/>
                  <a:buChar char="n"/>
                </a:pPr>
                <a:r>
                  <a:rPr lang="zh-CN" altLang="en-US" dirty="0"/>
                  <a:t>等效控制法</a:t>
                </a:r>
                <a:endParaRPr lang="en-US" altLang="zh-CN" dirty="0"/>
              </a:p>
              <a:p>
                <a:pPr marL="0" indent="0">
                  <a:buNone/>
                </a:pPr>
                <a:r>
                  <a:rPr lang="zh-CN" altLang="en-US" sz="2400" dirty="0"/>
                  <a:t>解出</a:t>
                </a:r>
                <a14:m>
                  <m:oMath xmlns:m="http://schemas.openxmlformats.org/officeDocument/2006/math">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m:t>
                    </m:r>
                  </m:oMath>
                </a14:m>
                <a:r>
                  <a:rPr lang="zh-CN" altLang="en-US" sz="2400" dirty="0"/>
                  <a:t>记为</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𝑒</m:t>
                        </m:r>
                      </m:sub>
                    </m:sSub>
                    <m:r>
                      <a:rPr lang="en-US" altLang="zh-CN" sz="2400" i="1">
                        <a:latin typeface="Cambria Math" panose="02040503050406030204" pitchFamily="18" charset="0"/>
                      </a:rPr>
                      <m:t>(</m:t>
                    </m:r>
                    <m:r>
                      <a:rPr lang="en-US" altLang="zh-CN" sz="2400" i="1">
                        <a:latin typeface="Cambria Math" panose="02040503050406030204" pitchFamily="18" charset="0"/>
                      </a:rPr>
                      <m:t>𝑡</m:t>
                    </m:r>
                    <m:r>
                      <a:rPr lang="en-US" altLang="zh-CN" sz="2400" i="1">
                        <a:latin typeface="Cambria Math" panose="02040503050406030204" pitchFamily="18" charset="0"/>
                      </a:rPr>
                      <m:t>)</m:t>
                    </m:r>
                  </m:oMath>
                </a14:m>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i="1">
                                  <a:latin typeface="Cambria Math" panose="02040503050406030204" pitchFamily="18" charset="0"/>
                                </a:rPr>
                                <m:t>𝑏</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e>
                        <m:sup>
                          <m:r>
                            <a:rPr lang="en-US" altLang="zh-CN" sz="2400" b="0" i="1" smtClean="0">
                              <a:latin typeface="Cambria Math" panose="02040503050406030204" pitchFamily="18" charset="0"/>
                            </a:rPr>
                            <m:t>−1</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i="1">
                          <a:latin typeface="Cambria Math" panose="02040503050406030204" pitchFamily="18" charset="0"/>
                        </a:rPr>
                        <m:t>𝐴</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b="1">
                              <a:latin typeface="Cambria Math" panose="02040503050406030204" pitchFamily="18" charset="0"/>
                            </a:rPr>
                            <m:t>𝐱</m:t>
                          </m:r>
                        </m:e>
                      </m:acc>
                      <m:r>
                        <a:rPr lang="en-US" altLang="zh-CN" b="0" i="0"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m:rPr>
                          <m:sty m:val="p"/>
                        </m:rPr>
                        <a:rPr lang="en-US" altLang="zh-CN" b="0" i="0" smtClean="0">
                          <a:latin typeface="Cambria Math" panose="02040503050406030204" pitchFamily="18" charset="0"/>
                        </a:rPr>
                        <m:t>u</m:t>
                      </m:r>
                      <m:r>
                        <a:rPr lang="en-US" altLang="zh-CN" b="0" i="0"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b</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𝑠</m:t>
                                  </m:r>
                                </m:num>
                                <m:den>
                                  <m:r>
                                    <a:rPr lang="zh-CN" altLang="en-US" i="1">
                                      <a:latin typeface="Cambria Math" panose="02040503050406030204" pitchFamily="18" charset="0"/>
                                    </a:rPr>
                                    <m:t>𝜕</m:t>
                                  </m:r>
                                  <m:r>
                                    <a:rPr lang="en-US" altLang="zh-CN" b="1">
                                      <a:latin typeface="Cambria Math" panose="02040503050406030204" pitchFamily="18" charset="0"/>
                                    </a:rPr>
                                    <m:t>𝐱</m:t>
                                  </m:r>
                                </m:den>
                              </m:f>
                              <m:r>
                                <a:rPr lang="en-US" altLang="zh-CN" i="1">
                                  <a:latin typeface="Cambria Math" panose="02040503050406030204" pitchFamily="18" charset="0"/>
                                </a:rPr>
                                <m:t>𝑏</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e>
                          </m:d>
                        </m:e>
                        <m:sup>
                          <m:r>
                            <a:rPr lang="en-US" altLang="zh-CN" i="1">
                              <a:latin typeface="Cambria Math" panose="02040503050406030204" pitchFamily="18" charset="0"/>
                            </a:rPr>
                            <m:t>−1</m:t>
                          </m:r>
                        </m:sup>
                      </m:sSup>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𝑠</m:t>
                          </m:r>
                        </m:num>
                        <m:den>
                          <m:r>
                            <a:rPr lang="zh-CN" altLang="en-US" i="1">
                              <a:latin typeface="Cambria Math" panose="02040503050406030204" pitchFamily="18" charset="0"/>
                            </a:rPr>
                            <m:t>𝜕</m:t>
                          </m:r>
                          <m:r>
                            <a:rPr lang="en-US" altLang="zh-CN" b="1">
                              <a:latin typeface="Cambria Math" panose="02040503050406030204" pitchFamily="18" charset="0"/>
                            </a:rPr>
                            <m:t>𝐱</m:t>
                          </m:r>
                        </m:den>
                      </m:f>
                      <m:r>
                        <a:rPr lang="en-US" altLang="zh-CN" i="1">
                          <a:latin typeface="Cambria Math" panose="02040503050406030204" pitchFamily="18" charset="0"/>
                        </a:rPr>
                        <m:t>𝐴</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=0</m:t>
                      </m:r>
                    </m:oMath>
                  </m:oMathPara>
                </a14:m>
                <a:endParaRPr lang="en-US" altLang="zh-CN" dirty="0"/>
              </a:p>
              <a:p>
                <a:pPr marL="0" indent="0">
                  <a:buNone/>
                </a:pPr>
                <a:endParaRPr lang="en-US" altLang="zh-CN" b="0" dirty="0"/>
              </a:p>
              <a:p>
                <a:pPr marL="0" indent="0">
                  <a:buNone/>
                </a:pP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556791"/>
                <a:ext cx="8229600" cy="4032449"/>
              </a:xfrm>
              <a:blipFill>
                <a:blip r:embed="rId2"/>
                <a:stretch>
                  <a:fillRect l="-1259" t="-15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99592" y="5683311"/>
                <a:ext cx="7049109" cy="523220"/>
              </a:xfrm>
              <a:prstGeom prst="rect">
                <a:avLst/>
              </a:prstGeom>
              <a:noFill/>
            </p:spPr>
            <p:txBody>
              <a:bodyPr wrap="none" rtlCol="0">
                <a:spAutoFit/>
              </a:bodyPr>
              <a:lstStyle/>
              <a:p>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𝑢</m:t>
                        </m:r>
                      </m:e>
                      <m:sub>
                        <m:r>
                          <a:rPr lang="en-US" altLang="zh-CN" b="0" i="1">
                            <a:latin typeface="Cambria Math" panose="02040503050406030204" pitchFamily="18" charset="0"/>
                          </a:rPr>
                          <m:t>𝑒</m:t>
                        </m:r>
                      </m:sub>
                    </m:sSub>
                  </m:oMath>
                </a14:m>
                <a:r>
                  <a:rPr lang="zh-CN" altLang="en-US" dirty="0"/>
                  <a:t>：强迫系统沿着切换面运动所需的控制力</a:t>
                </a:r>
              </a:p>
            </p:txBody>
          </p:sp>
        </mc:Choice>
        <mc:Fallback xmlns="">
          <p:sp>
            <p:nvSpPr>
              <p:cNvPr id="8" name="文本框 7"/>
              <p:cNvSpPr txBox="1">
                <a:spLocks noRot="1" noChangeAspect="1" noMove="1" noResize="1" noEditPoints="1" noAdjustHandles="1" noChangeArrowheads="1" noChangeShapeType="1" noTextEdit="1"/>
              </p:cNvSpPr>
              <p:nvPr/>
            </p:nvSpPr>
            <p:spPr>
              <a:xfrm>
                <a:off x="899592" y="5683311"/>
                <a:ext cx="7049109" cy="523220"/>
              </a:xfrm>
              <a:prstGeom prst="rect">
                <a:avLst/>
              </a:prstGeom>
              <a:blipFill>
                <a:blip r:embed="rId3"/>
                <a:stretch>
                  <a:fillRect t="-15116" r="-779"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393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449" y="1555565"/>
                <a:ext cx="8229600" cy="3583273"/>
              </a:xfrm>
            </p:spPr>
            <p:txBody>
              <a:bodyPr/>
              <a:lstStyle/>
              <a:p>
                <a:pPr>
                  <a:buFont typeface="Wingdings" panose="05000000000000000000" pitchFamily="2" charset="2"/>
                  <a:buChar char="n"/>
                </a:pPr>
                <a:r>
                  <a:rPr lang="zh-CN" altLang="en-US" dirty="0"/>
                  <a:t>消除约束法</a:t>
                </a:r>
                <a:endParaRPr lang="en-US" altLang="zh-CN" dirty="0"/>
              </a:p>
              <a:p>
                <a:pPr marL="0" indent="0">
                  <a:buNone/>
                </a:pPr>
                <a:r>
                  <a:rPr lang="zh-CN" altLang="en-US" sz="2400" dirty="0"/>
                  <a:t>面</a:t>
                </a:r>
                <a14:m>
                  <m:oMath xmlns:m="http://schemas.openxmlformats.org/officeDocument/2006/math">
                    <m:r>
                      <a:rPr lang="en-US" altLang="zh-CN" sz="2400" b="0" i="1" smtClean="0">
                        <a:latin typeface="Cambria Math" panose="02040503050406030204" pitchFamily="18" charset="0"/>
                      </a:rPr>
                      <m:t>𝑆</m:t>
                    </m:r>
                    <m:r>
                      <a:rPr lang="zh-CN" altLang="en-US" sz="2400" i="1">
                        <a:latin typeface="Cambria Math" panose="02040503050406030204" pitchFamily="18" charset="0"/>
                      </a:rPr>
                      <m:t>的</m:t>
                    </m:r>
                  </m:oMath>
                </a14:m>
                <a:r>
                  <a:rPr lang="zh-CN" altLang="en-US" sz="2400" dirty="0"/>
                  <a:t>区域</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oMath>
                </a14:m>
                <a:r>
                  <a:rPr lang="zh-CN" altLang="en-US" sz="2400" dirty="0"/>
                  <a:t>区域，滑动运动的微分方程应确定于</a:t>
                </a:r>
                <a:endParaRPr lang="en-US" altLang="zh-CN" sz="2400" dirty="0"/>
              </a:p>
              <a:p>
                <a:pPr marL="0" indent="0">
                  <a:buNone/>
                </a:pPr>
                <a14:m>
                  <m:oMathPara xmlns:m="http://schemas.openxmlformats.org/officeDocument/2006/math">
                    <m:oMathParaPr>
                      <m:jc m:val="center"/>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acc>
                                <m:accPr>
                                  <m:chr m:val="̇"/>
                                  <m:ctrlPr>
                                    <a:rPr lang="en-US" altLang="zh-CN"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=0</m:t>
                              </m:r>
                            </m:e>
                          </m:eqArr>
                        </m:e>
                      </m:d>
                    </m:oMath>
                  </m:oMathPara>
                </a14:m>
                <a:endParaRPr lang="en-US" altLang="zh-CN" sz="2400" dirty="0"/>
              </a:p>
              <a:p>
                <a:pPr marL="0" indent="0">
                  <a:buNone/>
                </a:pPr>
                <a:r>
                  <a:rPr lang="zh-CN" altLang="en-US" sz="2400" dirty="0"/>
                  <a:t>受约束</a:t>
                </a:r>
                <a14:m>
                  <m:oMath xmlns:m="http://schemas.openxmlformats.org/officeDocument/2006/math">
                    <m:r>
                      <a:rPr lang="en-US" altLang="zh-CN" sz="2400" i="1">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=0</m:t>
                    </m:r>
                  </m:oMath>
                </a14:m>
                <a:r>
                  <a:rPr lang="zh-CN" altLang="en-US" sz="2400" dirty="0"/>
                  <a:t>，独立变量只有</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oMath>
                </a14:m>
                <a:r>
                  <a:rPr lang="zh-CN" altLang="en-US" sz="2400" dirty="0"/>
                  <a:t>个</a:t>
                </a:r>
                <a:endParaRPr lang="en-US" altLang="zh-CN" sz="2400" dirty="0"/>
              </a:p>
              <a:p>
                <a:pPr marL="0" indent="0">
                  <a:buNone/>
                </a:pPr>
                <a:r>
                  <a:rPr lang="zh-CN" altLang="en-US" sz="2400" dirty="0"/>
                  <a:t>任意消除一个如</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oMath>
                </a14:m>
                <a:r>
                  <a:rPr lang="en-US" altLang="zh-CN" sz="2400" dirty="0"/>
                  <a:t>,</a:t>
                </a:r>
                <a:r>
                  <a:rPr lang="zh-CN" altLang="en-US" sz="2400" dirty="0"/>
                  <a:t>得到</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r>
                  <a:rPr lang="zh-CN" altLang="en-US" sz="2400" dirty="0"/>
                  <a:t>运动的微分方程</a:t>
                </a:r>
                <a:endParaRPr lang="en-US" altLang="zh-CN" sz="2400" dirty="0"/>
              </a:p>
              <a:p>
                <a:pPr marL="0" indent="0">
                  <a:buNone/>
                </a:pPr>
                <a14:m>
                  <m:oMathPara xmlns:m="http://schemas.openxmlformats.org/officeDocument/2006/math">
                    <m:oMathParaPr>
                      <m:jc m:val="center"/>
                    </m:oMathParaPr>
                    <m:oMath xmlns:m="http://schemas.openxmlformats.org/officeDocument/2006/math">
                      <m:acc>
                        <m:accPr>
                          <m:chr m:val="̇"/>
                          <m:ctrlPr>
                            <a:rPr lang="en-US" altLang="zh-CN" sz="2400" i="1" smtClean="0">
                              <a:latin typeface="Cambria Math" panose="02040503050406030204" pitchFamily="18" charset="0"/>
                            </a:rPr>
                          </m:ctrlPr>
                        </m:accPr>
                        <m:e>
                          <m:acc>
                            <m:accPr>
                              <m:chr m:val="̃"/>
                              <m:ctrlPr>
                                <a:rPr lang="en-US" altLang="zh-CN" sz="2400" b="1" i="1" smtClean="0">
                                  <a:latin typeface="Cambria Math" panose="02040503050406030204" pitchFamily="18" charset="0"/>
                                </a:rPr>
                              </m:ctrlPr>
                            </m:accPr>
                            <m:e>
                              <m:r>
                                <a:rPr lang="en-US" altLang="zh-CN" sz="2400" b="1" i="0" smtClean="0">
                                  <a:latin typeface="Cambria Math" panose="02040503050406030204" pitchFamily="18" charset="0"/>
                                </a:rPr>
                                <m:t>𝐱</m:t>
                              </m:r>
                            </m:e>
                          </m:acc>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0" smtClean="0">
                              <a:latin typeface="Cambria Math" panose="02040503050406030204" pitchFamily="18" charset="0"/>
                            </a:rPr>
                            <m:t>𝐟</m:t>
                          </m:r>
                        </m:e>
                      </m:acc>
                      <m:r>
                        <a:rPr lang="en-US" altLang="zh-CN" sz="2400" b="0" i="0" smtClean="0">
                          <a:latin typeface="Cambria Math" panose="02040503050406030204" pitchFamily="18" charset="0"/>
                        </a:rPr>
                        <m:t>(</m:t>
                      </m:r>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0" smtClean="0">
                          <a:latin typeface="Cambria Math" panose="02040503050406030204" pitchFamily="18" charset="0"/>
                        </a:rPr>
                        <m:t>)</m:t>
                      </m:r>
                    </m:oMath>
                  </m:oMathPara>
                </a14:m>
                <a:endParaRPr lang="en-US" altLang="zh-CN" sz="2400"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449" y="1555565"/>
                <a:ext cx="8229600" cy="3583273"/>
              </a:xfrm>
              <a:blipFill rotWithShape="0">
                <a:blip r:embed="rId2"/>
                <a:stretch>
                  <a:fillRect l="-1333" t="-1701"/>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5440003" y="4156571"/>
            <a:ext cx="3535390" cy="2564904"/>
          </a:xfrm>
          <a:prstGeom prst="rect">
            <a:avLst/>
          </a:prstGeom>
        </p:spPr>
      </p:pic>
    </p:spTree>
    <p:extLst>
      <p:ext uri="{BB962C8B-B14F-4D97-AF65-F5344CB8AC3E}">
        <p14:creationId xmlns:p14="http://schemas.microsoft.com/office/powerpoint/2010/main" val="2426238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0721" y="1412776"/>
                <a:ext cx="8928992" cy="2736304"/>
              </a:xfrm>
            </p:spPr>
            <p:txBody>
              <a:bodyPr/>
              <a:lstStyle/>
              <a:p>
                <a:r>
                  <a:rPr lang="zh-CN" altLang="en-US" dirty="0"/>
                  <a:t>菲力波夫理论</a:t>
                </a:r>
                <a:endParaRPr lang="en-US" altLang="zh-CN" dirty="0"/>
              </a:p>
              <a:p>
                <a:pPr marL="0" indent="0">
                  <a:buNone/>
                </a:pPr>
                <a:r>
                  <a:rPr lang="zh-CN" altLang="en-US" sz="2400" dirty="0"/>
                  <a:t>记下列极限函数（假设它们存在）：</a:t>
                </a:r>
                <a:endParaRPr lang="en-US" altLang="zh-CN" sz="24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i="1">
                                      <a:latin typeface="Cambria Math" panose="02040503050406030204" pitchFamily="18" charset="0"/>
                                      <a:ea typeface="Cambria Math" panose="02040503050406030204" pitchFamily="18" charset="0"/>
                                    </a:rPr>
                                    <m:t>+</m:t>
                                  </m:r>
                                </m:sup>
                              </m:sSup>
                            </m:lim>
                          </m:limLow>
                        </m:fName>
                        <m:e>
                          <m:sSup>
                            <m:sSupPr>
                              <m:ctrlPr>
                                <a:rPr lang="en-US" altLang="zh-CN" sz="2400" i="1" smtClean="0">
                                  <a:latin typeface="Cambria Math" panose="02040503050406030204" pitchFamily="18" charset="0"/>
                                </a:rPr>
                              </m:ctrlPr>
                            </m:sSupPr>
                            <m:e>
                              <m:r>
                                <a:rPr lang="en-US" altLang="zh-CN" sz="2400" b="1" i="0" smtClean="0">
                                  <a:latin typeface="Cambria Math" panose="02040503050406030204" pitchFamily="18" charset="0"/>
                                </a:rPr>
                                <m:t>𝐟</m:t>
                              </m:r>
                            </m:e>
                            <m:sup>
                              <m:r>
                                <a:rPr lang="en-US" altLang="zh-CN" sz="2400" b="0" i="1" smtClean="0">
                                  <a:latin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e>
                      </m:func>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1" i="0" smtClean="0">
                              <a:latin typeface="Cambria Math" panose="02040503050406030204" pitchFamily="18" charset="0"/>
                            </a:rPr>
                            <m:t>𝐟</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grad</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i="0">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&lt;0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sSup>
                            <m:sSupPr>
                              <m:ctrlPr>
                                <a:rPr lang="en-US" altLang="zh-CN" sz="2400" i="1">
                                  <a:latin typeface="Cambria Math" panose="02040503050406030204" pitchFamily="18" charset="0"/>
                                </a:rPr>
                              </m:ctrlPr>
                            </m:sSupPr>
                            <m:e>
                              <m:r>
                                <a:rPr lang="en-US" altLang="zh-CN" sz="2400" b="1">
                                  <a:latin typeface="Cambria Math" panose="02040503050406030204" pitchFamily="18" charset="0"/>
                                </a:rPr>
                                <m:t>𝐟</m:t>
                              </m:r>
                            </m:e>
                            <m:sup>
                              <m:r>
                                <a:rPr lang="en-US" altLang="zh-CN" sz="2400" b="0" i="1" smtClean="0">
                                  <a:latin typeface="Cambria Math" panose="02040503050406030204" pitchFamily="18" charset="0"/>
                                </a:rPr>
                                <m:t>−</m:t>
                              </m:r>
                            </m:sup>
                          </m:s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func>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r>
                        <m:rPr>
                          <m:sty m:val="p"/>
                        </m:rPr>
                        <a:rPr lang="en-US" altLang="zh-CN" sz="2400">
                          <a:latin typeface="Cambria Math" panose="02040503050406030204" pitchFamily="18" charset="0"/>
                        </a:rPr>
                        <m:t>grad</m:t>
                      </m:r>
                      <m:r>
                        <a:rPr lang="en-US" altLang="zh-CN" sz="2400" i="1">
                          <a:latin typeface="Cambria Math" panose="02040503050406030204" pitchFamily="18" charset="0"/>
                        </a:rPr>
                        <m:t> </m:t>
                      </m:r>
                      <m:r>
                        <a:rPr lang="en-US" altLang="zh-CN" sz="2400" i="1">
                          <a:latin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r>
                        <a:rPr lang="en-US" altLang="zh-CN" sz="2400" b="0" i="1" smtClean="0">
                          <a:latin typeface="Cambria Math" panose="02040503050406030204" pitchFamily="18" charset="0"/>
                        </a:rPr>
                        <m:t>&gt;</m:t>
                      </m:r>
                      <m:r>
                        <a:rPr lang="en-US" altLang="zh-CN" sz="2400" i="1">
                          <a:latin typeface="Cambria Math" panose="02040503050406030204" pitchFamily="18" charset="0"/>
                        </a:rPr>
                        <m:t>0</m:t>
                      </m:r>
                    </m:oMath>
                  </m:oMathPara>
                </a14:m>
                <a:endParaRPr lang="zh-CN" altLang="en-US" sz="2400" dirty="0"/>
              </a:p>
              <a:p>
                <a:pPr marL="0" indent="0">
                  <a:buNone/>
                </a:pPr>
                <a:r>
                  <a:rPr lang="zh-CN" altLang="en-US" sz="2400" dirty="0"/>
                  <a:t>确定</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1" i="0" smtClean="0">
                            <a:latin typeface="Cambria Math" panose="02040503050406030204" pitchFamily="18" charset="0"/>
                          </a:rPr>
                          <m:t>𝐟</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b="1">
                        <a:latin typeface="Cambria Math" panose="02040503050406030204" pitchFamily="18" charset="0"/>
                      </a:rPr>
                      <m:t>𝐱</m:t>
                    </m:r>
                    <m:r>
                      <a:rPr lang="en-US" altLang="zh-CN" sz="2400" b="0" i="1" smtClean="0">
                        <a:latin typeface="Cambria Math" panose="02040503050406030204" pitchFamily="18" charset="0"/>
                      </a:rPr>
                      <m:t>)</m:t>
                    </m:r>
                  </m:oMath>
                </a14:m>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oMath>
                </a14:m>
                <a:r>
                  <a:rPr lang="zh-CN" altLang="en-US" sz="2400" dirty="0"/>
                  <a:t>是由</a:t>
                </a:r>
                <a14:m>
                  <m:oMath xmlns:m="http://schemas.openxmlformats.org/officeDocument/2006/math">
                    <m:r>
                      <a:rPr lang="en-US" altLang="zh-CN" sz="2400" b="1">
                        <a:latin typeface="Cambria Math" panose="02040503050406030204" pitchFamily="18" charset="0"/>
                      </a:rPr>
                      <m:t>𝐱</m:t>
                    </m:r>
                    <m:r>
                      <a:rPr lang="zh-CN" altLang="en-US" sz="2400" b="1" i="1" smtClean="0">
                        <a:latin typeface="Cambria Math" panose="02040503050406030204" pitchFamily="18" charset="0"/>
                      </a:rPr>
                      <m:t>到</m:t>
                    </m:r>
                    <m:r>
                      <a:rPr lang="en-US" altLang="zh-CN" sz="2400" b="1" i="1">
                        <a:latin typeface="Cambria Math" panose="02040503050406030204" pitchFamily="18" charset="0"/>
                      </a:rPr>
                      <m:t> </m:t>
                    </m:r>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i="1">
                            <a:latin typeface="Cambria Math" panose="02040503050406030204" pitchFamily="18" charset="0"/>
                          </a:rPr>
                          <m:t>+</m:t>
                        </m:r>
                      </m:sup>
                    </m:sSubSup>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oMath>
                </a14:m>
                <a:r>
                  <a:rPr lang="zh-CN" altLang="en-US" sz="2400" dirty="0"/>
                  <a:t>及</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b="1">
                            <a:latin typeface="Cambria Math" panose="02040503050406030204" pitchFamily="18" charset="0"/>
                          </a:rPr>
                          <m:t>𝐟</m:t>
                        </m:r>
                      </m:e>
                      <m:sub>
                        <m:r>
                          <a:rPr lang="en-US" altLang="zh-CN" sz="2400" i="1">
                            <a:latin typeface="Cambria Math" panose="02040503050406030204" pitchFamily="18" charset="0"/>
                          </a:rPr>
                          <m:t>0</m:t>
                        </m:r>
                      </m:sub>
                      <m:sup>
                        <m:r>
                          <a:rPr lang="en-US" altLang="zh-CN" sz="2400" b="0" i="1" smtClean="0">
                            <a:latin typeface="Cambria Math" panose="02040503050406030204" pitchFamily="18" charset="0"/>
                          </a:rPr>
                          <m:t>−</m:t>
                        </m:r>
                      </m:sup>
                    </m:sSubSup>
                    <m:r>
                      <a:rPr lang="en-US" altLang="zh-CN" sz="2400" i="1">
                        <a:latin typeface="Cambria Math" panose="02040503050406030204" pitchFamily="18" charset="0"/>
                      </a:rPr>
                      <m:t>(</m:t>
                    </m:r>
                    <m:r>
                      <a:rPr lang="en-US" altLang="zh-CN" sz="2400" b="1">
                        <a:latin typeface="Cambria Math" panose="02040503050406030204" pitchFamily="18" charset="0"/>
                      </a:rPr>
                      <m:t>𝐱</m:t>
                    </m:r>
                    <m:r>
                      <a:rPr lang="en-US" altLang="zh-CN" sz="2400" i="1">
                        <a:latin typeface="Cambria Math" panose="02040503050406030204" pitchFamily="18" charset="0"/>
                      </a:rPr>
                      <m:t>)</m:t>
                    </m:r>
                  </m:oMath>
                </a14:m>
                <a:r>
                  <a:rPr lang="zh-CN" altLang="en-US" sz="2400" dirty="0"/>
                  <a:t>端点连线上一点的向量，且与</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=0</m:t>
                    </m:r>
                  </m:oMath>
                </a14:m>
                <a:r>
                  <a:rPr lang="zh-CN" altLang="en-US" sz="2400" dirty="0"/>
                  <a:t>相切</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0721" y="1412776"/>
                <a:ext cx="8928992" cy="2736304"/>
              </a:xfrm>
              <a:blipFill>
                <a:blip r:embed="rId2"/>
                <a:stretch>
                  <a:fillRect l="-1230" t="-2450" b="-7572"/>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2555776" y="4228290"/>
            <a:ext cx="3682350" cy="2172500"/>
          </a:xfrm>
          <a:prstGeom prst="rect">
            <a:avLst/>
          </a:prstGeom>
        </p:spPr>
      </p:pic>
    </p:spTree>
    <p:extLst>
      <p:ext uri="{BB962C8B-B14F-4D97-AF65-F5344CB8AC3E}">
        <p14:creationId xmlns:p14="http://schemas.microsoft.com/office/powerpoint/2010/main" val="169736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右端不连续微分方程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23</a:t>
            </a:fld>
            <a:endParaRPr lang="en-US" altLang="zh-CN"/>
          </a:p>
        </p:txBody>
      </p:sp>
      <mc:AlternateContent xmlns:mc="http://schemas.openxmlformats.org/markup-compatibility/2006" xmlns:a14="http://schemas.microsoft.com/office/drawing/2010/main">
        <mc:Choice Requires="a14">
          <p:sp>
            <p:nvSpPr>
              <p:cNvPr id="7" name="内容占位符 5"/>
              <p:cNvSpPr txBox="1">
                <a:spLocks/>
              </p:cNvSpPr>
              <p:nvPr/>
            </p:nvSpPr>
            <p:spPr bwMode="auto">
              <a:xfrm>
                <a:off x="98624" y="1916832"/>
                <a:ext cx="8928992" cy="3600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a:latin typeface="Cambria Math" panose="02040503050406030204" pitchFamily="18" charset="0"/>
                        </a:rPr>
                        <m:t>=</m:t>
                      </m:r>
                      <m:r>
                        <a:rPr lang="zh-CN" altLang="en-US" sz="2400" b="0" i="1" smtClean="0">
                          <a:latin typeface="Cambria Math" panose="02040503050406030204" pitchFamily="18" charset="0"/>
                        </a:rPr>
                        <m:t>𝜇</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0"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1−</m:t>
                          </m:r>
                          <m:r>
                            <m:rPr>
                              <m:sty m:val="p"/>
                            </m:rPr>
                            <a:rPr lang="el-GR" altLang="zh-CN" sz="2400" b="0" i="1" smtClean="0">
                              <a:latin typeface="Cambria Math" panose="02040503050406030204" pitchFamily="18" charset="0"/>
                              <a:ea typeface="Cambria Math" panose="02040503050406030204" pitchFamily="18" charset="0"/>
                            </a:rPr>
                            <m:t>μ</m:t>
                          </m:r>
                        </m:e>
                      </m:d>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,0≤</m:t>
                      </m:r>
                      <m:r>
                        <a:rPr lang="zh-CN" altLang="en-US" sz="2400" b="0" i="1" smtClean="0">
                          <a:latin typeface="Cambria Math" panose="02040503050406030204" pitchFamily="18" charset="0"/>
                        </a:rPr>
                        <m:t>𝜇</m:t>
                      </m:r>
                      <m:r>
                        <a:rPr lang="en-US" altLang="zh-CN" sz="2400" b="0" i="1" smtClean="0">
                          <a:latin typeface="Cambria Math" panose="02040503050406030204" pitchFamily="18" charset="0"/>
                        </a:rPr>
                        <m:t>≤1</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smtClean="0">
                          <a:latin typeface="Cambria Math" panose="02040503050406030204" pitchFamily="18" charset="0"/>
                          <a:ea typeface="Cambria Math" panose="02040503050406030204" pitchFamily="18" charset="0"/>
                        </a:rPr>
                        <m:t>⊥</m:t>
                      </m:r>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smtClean="0">
                          <a:latin typeface="Cambria Math" panose="02040503050406030204" pitchFamily="18" charset="0"/>
                        </a:rPr>
                        <m:t>(</m:t>
                      </m:r>
                      <m:r>
                        <a:rPr lang="en-US" altLang="zh-CN" sz="2400">
                          <a:latin typeface="Cambria Math" panose="02040503050406030204" pitchFamily="18" charset="0"/>
                        </a:rPr>
                        <m:t>𝐱</m:t>
                      </m:r>
                      <m:r>
                        <a:rPr lang="en-US" altLang="zh-CN" sz="2400" b="0" i="1" smtClean="0">
                          <a:latin typeface="Cambria Math" panose="02040503050406030204" pitchFamily="18" charset="0"/>
                        </a:rPr>
                        <m:t>)</m:t>
                      </m:r>
                    </m:oMath>
                  </m:oMathPara>
                </a14:m>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𝐟</m:t>
                          </m:r>
                        </m:e>
                        <m:sub>
                          <m:r>
                            <a:rPr lang="en-US" altLang="zh-CN" sz="2400" i="1">
                              <a:latin typeface="Cambria Math" panose="02040503050406030204" pitchFamily="18" charset="0"/>
                            </a:rPr>
                            <m:t>0</m:t>
                          </m:r>
                        </m:sub>
                      </m:sSub>
                      <m:d>
                        <m:dPr>
                          <m:ctrlPr>
                            <a:rPr lang="en-US" altLang="zh-CN" sz="2400" i="1">
                              <a:latin typeface="Cambria Math" panose="02040503050406030204" pitchFamily="18" charset="0"/>
                            </a:rPr>
                          </m:ctrlPr>
                        </m:dPr>
                        <m:e>
                          <m:r>
                            <a:rPr lang="en-US" altLang="zh-CN" sz="2400">
                              <a:latin typeface="Cambria Math" panose="02040503050406030204" pitchFamily="18" charset="0"/>
                            </a:rPr>
                            <m:t>𝐱</m:t>
                          </m:r>
                        </m:e>
                      </m:d>
                      <m:r>
                        <a:rPr lang="en-US" altLang="zh-CN" sz="2400" i="1" smtClean="0">
                          <a:latin typeface="Cambria Math" panose="02040503050406030204" pitchFamily="18" charset="0"/>
                          <a:ea typeface="Cambria Math" panose="02040503050406030204" pitchFamily="18" charset="0"/>
                        </a:rPr>
                        <m:t>∙</m:t>
                      </m:r>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=0</m:t>
                      </m:r>
                    </m:oMath>
                  </m:oMathPara>
                </a14:m>
                <a:endParaRPr lang="en-US" altLang="zh-CN" sz="2400" b="0" dirty="0"/>
              </a:p>
              <a:p>
                <a:pPr marL="0" indent="0">
                  <a:buNone/>
                </a:pPr>
                <a14:m>
                  <m:oMathPara xmlns:m="http://schemas.openxmlformats.org/officeDocument/2006/math">
                    <m:oMathParaPr>
                      <m:jc m:val="centerGroup"/>
                    </m:oMathParaPr>
                    <m:oMath xmlns:m="http://schemas.openxmlformats.org/officeDocument/2006/math">
                      <m:r>
                        <a:rPr kumimoji="0" lang="zh-CN" altLang="en-US" sz="2400" b="0" i="1" smtClean="0">
                          <a:latin typeface="Cambria Math" panose="02040503050406030204" pitchFamily="18" charset="0"/>
                        </a:rPr>
                        <m:t>⇒</m:t>
                      </m:r>
                      <m:r>
                        <a:rPr kumimoji="0" lang="zh-CN" altLang="en-US" sz="2400" b="0" i="1" smtClean="0">
                          <a:latin typeface="Cambria Math" panose="02040503050406030204" pitchFamily="18" charset="0"/>
                        </a:rPr>
                        <m:t>𝜇</m:t>
                      </m:r>
                      <m:r>
                        <a:rPr kumimoji="0" lang="en-US" altLang="zh-CN" sz="2400" b="0" i="1" smtClean="0">
                          <a:latin typeface="Cambria Math" panose="02040503050406030204" pitchFamily="18" charset="0"/>
                        </a:rPr>
                        <m:t>=</m:t>
                      </m:r>
                      <m:f>
                        <m:fPr>
                          <m:ctrlPr>
                            <a:rPr kumimoji="0" lang="en-US" altLang="zh-CN" sz="2400" b="0" i="1" smtClean="0">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smtClean="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smtClean="0">
                              <a:latin typeface="Cambria Math" panose="02040503050406030204" pitchFamily="18" charset="0"/>
                            </a:rPr>
                            <m:t>)</m:t>
                          </m:r>
                        </m:den>
                      </m:f>
                    </m:oMath>
                  </m:oMathPara>
                </a14:m>
                <a:endParaRPr kumimoji="0" lang="en-US" altLang="zh-CN" sz="2400" b="0" dirty="0"/>
              </a:p>
              <a:p>
                <a:pPr marL="0" indent="0">
                  <a:buNone/>
                </a:pPr>
                <a14:m>
                  <m:oMath xmlns:m="http://schemas.openxmlformats.org/officeDocument/2006/math">
                    <m:r>
                      <a:rPr lang="en-US" altLang="zh-CN" sz="2400" b="0" i="1">
                        <a:latin typeface="Cambria Math" panose="02040503050406030204" pitchFamily="18" charset="0"/>
                      </a:rPr>
                      <m:t>𝑠</m:t>
                    </m:r>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zh-CN" altLang="en-US" sz="2400" b="0" i="1" smtClean="0">
                        <a:latin typeface="Cambria Math" panose="02040503050406030204" pitchFamily="18" charset="0"/>
                      </a:rPr>
                      <m:t>上</m:t>
                    </m:r>
                  </m:oMath>
                </a14:m>
                <a:r>
                  <a:rPr kumimoji="0" lang="zh-CN" altLang="en-US" sz="2400" b="0" dirty="0"/>
                  <a:t> </a:t>
                </a:r>
                <a:endParaRPr kumimoji="0" lang="en-US" altLang="zh-CN" sz="2400" b="0" dirty="0"/>
              </a:p>
              <a:p>
                <a:pPr marL="0" indent="0">
                  <a:buNone/>
                </a:pPr>
                <a14:m>
                  <m:oMathPara xmlns:m="http://schemas.openxmlformats.org/officeDocument/2006/math">
                    <m:oMathParaPr>
                      <m:jc m:val="centerGroup"/>
                    </m:oMathParaPr>
                    <m:oMath xmlns:m="http://schemas.openxmlformats.org/officeDocument/2006/math">
                      <m:acc>
                        <m:accPr>
                          <m:chr m:val="̇"/>
                          <m:ctrlPr>
                            <a:rPr kumimoji="0" lang="zh-CN" altLang="en-US" sz="2400" i="1" smtClean="0">
                              <a:latin typeface="Cambria Math" panose="02040503050406030204" pitchFamily="18" charset="0"/>
                            </a:rPr>
                          </m:ctrlPr>
                        </m:accPr>
                        <m:e>
                          <m:r>
                            <a:rPr kumimoji="0" lang="en-US" altLang="zh-CN" sz="2400" b="1" i="0" smtClean="0">
                              <a:latin typeface="Cambria Math" panose="02040503050406030204" pitchFamily="18" charset="0"/>
                            </a:rPr>
                            <m:t>𝐱</m:t>
                          </m:r>
                        </m:e>
                      </m:acc>
                      <m:r>
                        <a:rPr kumimoji="0" lang="en-US" altLang="zh-CN" sz="2400" b="1" i="0" smtClean="0">
                          <a:latin typeface="Cambria Math" panose="02040503050406030204" pitchFamily="18" charset="0"/>
                        </a:rPr>
                        <m:t>=</m:t>
                      </m:r>
                      <m:f>
                        <m:fPr>
                          <m:ctrlPr>
                            <a:rPr kumimoji="0" lang="en-US" altLang="zh-CN" sz="2400" b="0" i="1">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den>
                      </m:f>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smtClean="0">
                          <a:latin typeface="Cambria Math" panose="02040503050406030204" pitchFamily="18" charset="0"/>
                        </a:rPr>
                        <m:t>−</m:t>
                      </m:r>
                      <m:f>
                        <m:fPr>
                          <m:ctrlPr>
                            <a:rPr kumimoji="0" lang="en-US" altLang="zh-CN" sz="2400" b="0" i="1">
                              <a:latin typeface="Cambria Math" panose="02040503050406030204" pitchFamily="18" charset="0"/>
                            </a:rPr>
                          </m:ctrlPr>
                        </m:fPr>
                        <m:num>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m:rPr>
                              <m:nor/>
                            </m:rPr>
                            <a:rPr kumimoji="0" lang="en-US" altLang="zh-CN" sz="2400" b="0" dirty="0">
                              <a:latin typeface="Cambria Math" panose="02040503050406030204" pitchFamily="18" charset="0"/>
                              <a:ea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num>
                        <m:den>
                          <m:r>
                            <m:rPr>
                              <m:sty m:val="p"/>
                            </m:rPr>
                            <a:rPr lang="en-US" altLang="zh-CN" sz="2400" b="0">
                              <a:latin typeface="Cambria Math" panose="02040503050406030204" pitchFamily="18" charset="0"/>
                            </a:rPr>
                            <m:t>grad</m:t>
                          </m:r>
                          <m:r>
                            <a:rPr lang="en-US" altLang="zh-CN" sz="2400" b="0" i="1">
                              <a:latin typeface="Cambria Math" panose="02040503050406030204" pitchFamily="18" charset="0"/>
                            </a:rPr>
                            <m:t> </m:t>
                          </m:r>
                          <m:r>
                            <a:rPr lang="en-US" altLang="zh-CN" sz="2400" b="0" i="1">
                              <a:latin typeface="Cambria Math" panose="02040503050406030204" pitchFamily="18" charset="0"/>
                            </a:rPr>
                            <m:t>𝑠</m:t>
                          </m:r>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a:latin typeface="Cambria Math" panose="02040503050406030204" pitchFamily="18" charset="0"/>
                                </a:rPr>
                                <m:t>+</m:t>
                              </m:r>
                            </m:sup>
                          </m:sSubSup>
                          <m:r>
                            <a:rPr lang="en-US" altLang="zh-CN" sz="2400" b="0" i="1">
                              <a:latin typeface="Cambria Math" panose="02040503050406030204" pitchFamily="18" charset="0"/>
                            </a:rPr>
                            <m:t>)</m:t>
                          </m:r>
                        </m:den>
                      </m:f>
                      <m:sSubSup>
                        <m:sSubSupPr>
                          <m:ctrlPr>
                            <a:rPr lang="en-US" altLang="zh-CN" sz="2400" b="0" i="1">
                              <a:latin typeface="Cambria Math" panose="02040503050406030204" pitchFamily="18" charset="0"/>
                            </a:rPr>
                          </m:ctrlPr>
                        </m:sSubSupPr>
                        <m:e>
                          <m:r>
                            <a:rPr lang="en-US" altLang="zh-CN" sz="2400">
                              <a:latin typeface="Cambria Math" panose="02040503050406030204" pitchFamily="18" charset="0"/>
                            </a:rPr>
                            <m:t>𝐟</m:t>
                          </m:r>
                        </m:e>
                        <m:sub>
                          <m:r>
                            <a:rPr lang="en-US" altLang="zh-CN" sz="2400" b="0" i="1">
                              <a:latin typeface="Cambria Math" panose="02040503050406030204" pitchFamily="18" charset="0"/>
                            </a:rPr>
                            <m:t>0</m:t>
                          </m:r>
                        </m:sub>
                        <m:sup>
                          <m:r>
                            <a:rPr lang="en-US" altLang="zh-CN" sz="2400" b="0" i="1" smtClean="0">
                              <a:latin typeface="Cambria Math" panose="02040503050406030204" pitchFamily="18" charset="0"/>
                            </a:rPr>
                            <m:t>−</m:t>
                          </m:r>
                        </m:sup>
                      </m:sSubSup>
                    </m:oMath>
                  </m:oMathPara>
                </a14:m>
                <a:endParaRPr kumimoji="0" lang="zh-CN" altLang="en-US" sz="2400" dirty="0"/>
              </a:p>
              <a:p>
                <a:pPr marL="0" indent="0">
                  <a:buNone/>
                </a:pPr>
                <a:endParaRPr kumimoji="0" lang="zh-CN" altLang="en-US" sz="2400"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98624" y="1916832"/>
                <a:ext cx="8928992" cy="3600400"/>
              </a:xfrm>
              <a:prstGeom prst="rect">
                <a:avLst/>
              </a:prstGeom>
              <a:blipFill rotWithShape="0">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42171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10635" y="1558538"/>
                <a:ext cx="8229600" cy="1951478"/>
              </a:xfrm>
            </p:spPr>
            <p:txBody>
              <a:bodyPr/>
              <a:lstStyle/>
              <a:p>
                <a:r>
                  <a:rPr lang="zh-CN" altLang="en-US" b="1" dirty="0"/>
                  <a:t>考虑简单二阶控制系统</a:t>
                </a:r>
                <a:endParaRPr lang="en-US" altLang="zh-CN" b="1"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𝑥</m:t>
                          </m:r>
                        </m:e>
                      </m:acc>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𝑦</m:t>
                      </m:r>
                    </m:oMath>
                  </m:oMathPara>
                </a14:m>
                <a:endParaRPr lang="en-US" altLang="zh-CN" sz="2400" b="0"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solidFill>
                                <a:srgbClr val="0000FF"/>
                              </a:solidFill>
                              <a:latin typeface="Cambria Math" panose="02040503050406030204" pitchFamily="18" charset="0"/>
                            </a:rPr>
                          </m:ctrlPr>
                        </m:accPr>
                        <m:e>
                          <m:r>
                            <a:rPr lang="en-US" altLang="zh-CN" sz="2400" b="0" i="1" smtClean="0">
                              <a:solidFill>
                                <a:srgbClr val="0000FF"/>
                              </a:solidFill>
                              <a:latin typeface="Cambria Math" panose="02040503050406030204" pitchFamily="18" charset="0"/>
                            </a:rPr>
                            <m:t>𝑦</m:t>
                          </m:r>
                        </m:e>
                      </m:acc>
                      <m:r>
                        <a:rPr lang="en-US" altLang="zh-CN" sz="2400" b="0" i="1" smtClean="0">
                          <a:solidFill>
                            <a:srgbClr val="0000FF"/>
                          </a:solidFill>
                          <a:latin typeface="Cambria Math" panose="02040503050406030204" pitchFamily="18" charset="0"/>
                        </a:rPr>
                        <m:t>=2</m:t>
                      </m:r>
                      <m:r>
                        <a:rPr lang="en-US" altLang="zh-CN" sz="2400" b="0" i="1" smtClean="0">
                          <a:solidFill>
                            <a:srgbClr val="0000FF"/>
                          </a:solidFill>
                          <a:latin typeface="Cambria Math" panose="02040503050406030204" pitchFamily="18" charset="0"/>
                        </a:rPr>
                        <m:t>𝑦</m:t>
                      </m:r>
                      <m:r>
                        <a:rPr lang="en-US" altLang="zh-CN" sz="2400" b="0" i="1" smtClean="0">
                          <a:solidFill>
                            <a:srgbClr val="0000FF"/>
                          </a:solidFill>
                          <a:latin typeface="Cambria Math" panose="02040503050406030204" pitchFamily="18" charset="0"/>
                        </a:rPr>
                        <m:t>−</m:t>
                      </m:r>
                      <m:r>
                        <a:rPr lang="en-US" altLang="zh-CN" sz="2400" b="0" i="1" smtClean="0">
                          <a:solidFill>
                            <a:srgbClr val="0000FF"/>
                          </a:solidFill>
                          <a:latin typeface="Cambria Math" panose="02040503050406030204" pitchFamily="18" charset="0"/>
                        </a:rPr>
                        <m:t>𝑥</m:t>
                      </m:r>
                      <m:r>
                        <a:rPr lang="en-US" altLang="zh-CN" sz="2400" b="0" i="1" smtClean="0">
                          <a:solidFill>
                            <a:srgbClr val="0000FF"/>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𝑢</m:t>
                      </m:r>
                    </m:oMath>
                  </m:oMathPara>
                </a14:m>
                <a:endParaRPr lang="en-US" altLang="zh-CN" sz="2400"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𝑢</m:t>
                      </m:r>
                      <m:r>
                        <a:rPr lang="en-US" altLang="zh-CN" sz="2400" b="0" i="1" smtClean="0">
                          <a:solidFill>
                            <a:srgbClr val="FF0000"/>
                          </a:solidFill>
                          <a:latin typeface="Cambria Math" panose="02040503050406030204" pitchFamily="18" charset="0"/>
                        </a:rPr>
                        <m:t>=−</m:t>
                      </m:r>
                      <m:r>
                        <m:rPr>
                          <m:sty m:val="p"/>
                        </m:rPr>
                        <a:rPr lang="el-GR" altLang="zh-CN" sz="2400" b="0" i="1" smtClean="0">
                          <a:solidFill>
                            <a:srgbClr val="FF0000"/>
                          </a:solidFill>
                          <a:latin typeface="Cambria Math" panose="02040503050406030204" pitchFamily="18" charset="0"/>
                          <a:ea typeface="Cambria Math" panose="02040503050406030204" pitchFamily="18" charset="0"/>
                        </a:rPr>
                        <m:t>Ψ</m:t>
                      </m:r>
                      <m:r>
                        <a:rPr lang="en-US" altLang="zh-CN" sz="2400" b="0" i="1" smtClean="0">
                          <a:solidFill>
                            <a:srgbClr val="FF0000"/>
                          </a:solidFill>
                          <a:latin typeface="Cambria Math" panose="02040503050406030204" pitchFamily="18" charset="0"/>
                          <a:ea typeface="Cambria Math" panose="02040503050406030204" pitchFamily="18" charset="0"/>
                        </a:rPr>
                        <m:t>𝑥</m:t>
                      </m:r>
                    </m:oMath>
                  </m:oMathPara>
                </a14:m>
                <a:endParaRPr lang="en-US" altLang="zh-CN" sz="2400" b="0" dirty="0">
                  <a:solidFill>
                    <a:srgbClr val="FF0000"/>
                  </a:solidFill>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 </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10635" y="1558538"/>
                <a:ext cx="8229600" cy="1951478"/>
              </a:xfrm>
              <a:blipFill>
                <a:blip r:embed="rId3"/>
                <a:stretch>
                  <a:fillRect l="-1333" t="-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0710" y="5209012"/>
                <a:ext cx="5367623" cy="523220"/>
              </a:xfrm>
              <a:prstGeom prst="rect">
                <a:avLst/>
              </a:prstGeom>
              <a:noFill/>
            </p:spPr>
            <p:txBody>
              <a:bodyPr wrap="none" rtlCol="0">
                <a:spAutoFit/>
              </a:bodyPr>
              <a:lstStyle/>
              <a:p>
                <a:r>
                  <a:rPr lang="zh-CN" altLang="en-US" dirty="0"/>
                  <a:t>系统</a:t>
                </a:r>
                <a:r>
                  <a:rPr lang="en-US" altLang="zh-CN" dirty="0"/>
                  <a:t>I</a:t>
                </a:r>
                <a:r>
                  <a:rPr lang="zh-CN" altLang="en-US" dirty="0"/>
                  <a:t>：</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+5</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𝜆</m:t>
                        </m:r>
                      </m:e>
                      <m:sub>
                        <m:r>
                          <a:rPr lang="en-US" altLang="zh-CN" sz="2400" b="0" i="1" dirty="0" smtClean="0">
                            <a:latin typeface="Cambria Math" panose="02040503050406030204" pitchFamily="18" charset="0"/>
                          </a:rPr>
                          <m:t>1,2</m:t>
                        </m:r>
                      </m:sub>
                    </m:sSub>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ea typeface="Cambria Math" panose="02040503050406030204" pitchFamily="18" charset="0"/>
                      </a:rPr>
                      <m:t>±2</m:t>
                    </m:r>
                  </m:oMath>
                </a14:m>
                <a:r>
                  <a:rPr lang="en-US" altLang="zh-CN" sz="2400" b="0" dirty="0"/>
                  <a:t>i</a:t>
                </a:r>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80710" y="5209012"/>
                <a:ext cx="5367623" cy="523220"/>
              </a:xfrm>
              <a:prstGeom prst="rect">
                <a:avLst/>
              </a:prstGeom>
              <a:blipFill>
                <a:blip r:embed="rId4"/>
                <a:stretch>
                  <a:fillRect l="-2270" t="-16279" r="-56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37297" y="3248406"/>
                <a:ext cx="4756302" cy="523220"/>
              </a:xfrm>
              <a:prstGeom prst="rect">
                <a:avLst/>
              </a:prstGeom>
              <a:noFill/>
            </p:spPr>
            <p:txBody>
              <a:bodyPr wrap="none" rtlCol="0">
                <a:spAutoFit/>
              </a:bodyPr>
              <a:lstStyle/>
              <a:p>
                <a:r>
                  <a:rPr lang="zh-CN" altLang="en-US" dirty="0"/>
                  <a:t>等价形式    </a:t>
                </a:r>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m:rPr>
                        <m:sty m:val="p"/>
                      </m:rPr>
                      <a:rPr lang="zh-CN" altLang="en-US" sz="2400" b="0" i="0" smtClean="0">
                        <a:latin typeface="Cambria Math" panose="02040503050406030204" pitchFamily="18" charset="0"/>
                      </a:rPr>
                      <m:t>Ψ</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337297" y="3248406"/>
                <a:ext cx="4756302" cy="523220"/>
              </a:xfrm>
              <a:prstGeom prst="rect">
                <a:avLst/>
              </a:prstGeom>
              <a:blipFill rotWithShape="0">
                <a:blip r:embed="rId5"/>
                <a:stretch>
                  <a:fillRect l="-2561" t="-16279"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37297" y="4517584"/>
                <a:ext cx="2904385" cy="523220"/>
              </a:xfrm>
              <a:prstGeom prst="rect">
                <a:avLst/>
              </a:prstGeom>
              <a:noFill/>
            </p:spPr>
            <p:txBody>
              <a:bodyPr wrap="none" rtlCol="0">
                <a:spAutoFit/>
              </a:bodyPr>
              <a:lstStyle/>
              <a:p>
                <a:r>
                  <a:rPr lang="zh-CN" altLang="en-US" dirty="0"/>
                  <a:t>取 </a:t>
                </a:r>
                <a14:m>
                  <m:oMath xmlns:m="http://schemas.openxmlformats.org/officeDocument/2006/math">
                    <m:r>
                      <m:rPr>
                        <m:sty m:val="p"/>
                      </m:rPr>
                      <a:rPr lang="zh-CN" altLang="en-US" sz="2400" b="0">
                        <a:latin typeface="Cambria Math" panose="02040503050406030204" pitchFamily="18" charset="0"/>
                      </a:rPr>
                      <m:t>Ψ</m:t>
                    </m:r>
                    <m:r>
                      <a:rPr lang="en-US" altLang="zh-CN" sz="2400" b="0" i="1">
                        <a:latin typeface="Cambria Math" panose="02040503050406030204" pitchFamily="18" charset="0"/>
                      </a:rPr>
                      <m:t>=</m:t>
                    </m:r>
                  </m:oMath>
                </a14:m>
                <a:r>
                  <a:rPr lang="en-US" altLang="zh-CN" sz="2400" b="0" dirty="0"/>
                  <a:t>+4, </a:t>
                </a:r>
                <a14:m>
                  <m:oMath xmlns:m="http://schemas.openxmlformats.org/officeDocument/2006/math">
                    <m:r>
                      <a:rPr lang="en-US" altLang="zh-CN" sz="2400" b="0" i="1">
                        <a:latin typeface="Cambria Math" panose="02040503050406030204" pitchFamily="18" charset="0"/>
                      </a:rPr>
                      <m:t>𝑢</m:t>
                    </m:r>
                    <m:r>
                      <a:rPr lang="en-US" altLang="zh-CN" sz="2400" b="0" i="1">
                        <a:latin typeface="Cambria Math" panose="02040503050406030204" pitchFamily="18" charset="0"/>
                      </a:rPr>
                      <m:t>=−4</m:t>
                    </m:r>
                    <m:r>
                      <a:rPr lang="en-US" altLang="zh-CN" sz="2400" b="0" i="1">
                        <a:latin typeface="Cambria Math" panose="02040503050406030204" pitchFamily="18" charset="0"/>
                      </a:rPr>
                      <m:t>𝑥</m:t>
                    </m:r>
                  </m:oMath>
                </a14:m>
                <a:r>
                  <a:rPr lang="zh-CN" altLang="en-US" sz="2400" b="0" dirty="0"/>
                  <a:t> </a:t>
                </a:r>
              </a:p>
            </p:txBody>
          </p:sp>
        </mc:Choice>
        <mc:Fallback xmlns="">
          <p:sp>
            <p:nvSpPr>
              <p:cNvPr id="11" name="文本框 10"/>
              <p:cNvSpPr txBox="1">
                <a:spLocks noRot="1" noChangeAspect="1" noMove="1" noResize="1" noEditPoints="1" noAdjustHandles="1" noChangeArrowheads="1" noChangeShapeType="1" noTextEdit="1"/>
              </p:cNvSpPr>
              <p:nvPr/>
            </p:nvSpPr>
            <p:spPr>
              <a:xfrm>
                <a:off x="337297" y="4517584"/>
                <a:ext cx="2904385" cy="523220"/>
              </a:xfrm>
              <a:prstGeom prst="rect">
                <a:avLst/>
              </a:prstGeom>
              <a:blipFill>
                <a:blip r:embed="rId6"/>
                <a:stretch>
                  <a:fillRect l="-4193" t="-15116" r="-2306" b="-32558"/>
                </a:stretch>
              </a:blipFill>
            </p:spPr>
            <p:txBody>
              <a:bodyPr/>
              <a:lstStyle/>
              <a:p>
                <a:r>
                  <a:rPr lang="zh-CN" altLang="en-US">
                    <a:noFill/>
                  </a:rPr>
                  <a:t> </a:t>
                </a:r>
              </a:p>
            </p:txBody>
          </p:sp>
        </mc:Fallback>
      </mc:AlternateContent>
      <p:pic>
        <p:nvPicPr>
          <p:cNvPr id="12" name="图片 11"/>
          <p:cNvPicPr>
            <a:picLocks noChangeAspect="1"/>
          </p:cNvPicPr>
          <p:nvPr/>
        </p:nvPicPr>
        <p:blipFill>
          <a:blip r:embed="rId7"/>
          <a:stretch>
            <a:fillRect/>
          </a:stretch>
        </p:blipFill>
        <p:spPr>
          <a:xfrm>
            <a:off x="5695682" y="2515052"/>
            <a:ext cx="3411788" cy="3411788"/>
          </a:xfrm>
          <a:prstGeom prst="rect">
            <a:avLst/>
          </a:prstGeom>
        </p:spPr>
      </p:pic>
      <p:sp>
        <p:nvSpPr>
          <p:cNvPr id="13" name="文本框 12"/>
          <p:cNvSpPr txBox="1"/>
          <p:nvPr/>
        </p:nvSpPr>
        <p:spPr>
          <a:xfrm>
            <a:off x="7166991" y="1868708"/>
            <a:ext cx="906017" cy="523220"/>
          </a:xfrm>
          <a:prstGeom prst="rect">
            <a:avLst/>
          </a:prstGeom>
          <a:noFill/>
        </p:spPr>
        <p:txBody>
          <a:bodyPr wrap="none" rtlCol="0">
            <a:spAutoFit/>
          </a:bodyPr>
          <a:lstStyle/>
          <a:p>
            <a:r>
              <a:rPr lang="zh-CN" altLang="en-US" dirty="0"/>
              <a:t>相图</a:t>
            </a:r>
          </a:p>
        </p:txBody>
      </p:sp>
      <mc:AlternateContent xmlns:mc="http://schemas.openxmlformats.org/markup-compatibility/2006" xmlns:a14="http://schemas.microsoft.com/office/drawing/2010/main">
        <mc:Choice Requires="a14">
          <p:sp>
            <p:nvSpPr>
              <p:cNvPr id="14" name="文本框 13"/>
              <p:cNvSpPr txBox="1"/>
              <p:nvPr/>
            </p:nvSpPr>
            <p:spPr>
              <a:xfrm>
                <a:off x="7344309" y="5879985"/>
                <a:ext cx="4812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344309" y="5879985"/>
                <a:ext cx="481221" cy="52322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708966" y="2513214"/>
                <a:ext cx="57099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b="1" i="1" smtClean="0">
                              <a:latin typeface="Cambria Math" panose="02040503050406030204" pitchFamily="18" charset="0"/>
                            </a:rPr>
                          </m:ctrlPr>
                        </m:accPr>
                        <m:e>
                          <m:r>
                            <a:rPr lang="en-US" altLang="zh-CN" b="0" i="1">
                              <a:latin typeface="Cambria Math" panose="02040503050406030204" pitchFamily="18" charset="0"/>
                            </a:rPr>
                            <m:t>𝑥</m:t>
                          </m:r>
                          <m:r>
                            <m:rPr>
                              <m:nor/>
                            </m:rPr>
                            <a:rPr lang="zh-CN" altLang="en-US" dirty="0"/>
                            <m:t> </m:t>
                          </m:r>
                        </m:e>
                      </m:acc>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708966" y="2513214"/>
                <a:ext cx="570990" cy="523220"/>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641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25</a:t>
            </a:fld>
            <a:endParaRPr lang="en-US" altLang="zh-CN"/>
          </a:p>
        </p:txBody>
      </p:sp>
      <mc:AlternateContent xmlns:mc="http://schemas.openxmlformats.org/markup-compatibility/2006" xmlns:a14="http://schemas.microsoft.com/office/drawing/2010/main">
        <mc:Choice Requires="a14">
          <p:sp>
            <p:nvSpPr>
              <p:cNvPr id="9" name="文本框 8"/>
              <p:cNvSpPr txBox="1"/>
              <p:nvPr/>
            </p:nvSpPr>
            <p:spPr>
              <a:xfrm>
                <a:off x="251520" y="2144307"/>
                <a:ext cx="5293372" cy="523220"/>
              </a:xfrm>
              <a:prstGeom prst="rect">
                <a:avLst/>
              </a:prstGeom>
              <a:noFill/>
            </p:spPr>
            <p:txBody>
              <a:bodyPr wrap="none" rtlCol="0">
                <a:spAutoFit/>
              </a:bodyPr>
              <a:lstStyle/>
              <a:p>
                <a:r>
                  <a:rPr lang="zh-CN" altLang="en-US" dirty="0"/>
                  <a:t>系统</a:t>
                </a:r>
                <a:r>
                  <a:rPr lang="en-US" altLang="zh-CN" dirty="0"/>
                  <a:t>II</a:t>
                </a:r>
                <a:r>
                  <a:rPr lang="zh-CN" altLang="en-US" dirty="0"/>
                  <a:t>：</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−3=0,</m:t>
                    </m:r>
                  </m:oMath>
                </a14:m>
                <a:r>
                  <a:rPr lang="zh-CN" altLang="en-US" sz="2400" b="0" dirty="0"/>
                  <a:t> </a:t>
                </a:r>
                <a14:m>
                  <m:oMath xmlns:m="http://schemas.openxmlformats.org/officeDocument/2006/math">
                    <m:sSub>
                      <m:sSubPr>
                        <m:ctrlPr>
                          <a:rPr lang="en-US" altLang="zh-CN" sz="2400" b="0" i="1" dirty="0" smtClean="0">
                            <a:latin typeface="Cambria Math" panose="02040503050406030204" pitchFamily="18" charset="0"/>
                          </a:rPr>
                        </m:ctrlPr>
                      </m:sSubPr>
                      <m:e>
                        <m:r>
                          <a:rPr lang="zh-CN" altLang="en-US" sz="2400" b="0" i="1" dirty="0" smtClean="0">
                            <a:latin typeface="Cambria Math" panose="02040503050406030204" pitchFamily="18" charset="0"/>
                          </a:rPr>
                          <m:t>𝜆</m:t>
                        </m:r>
                      </m:e>
                      <m:sub>
                        <m:r>
                          <a:rPr lang="en-US" altLang="zh-CN" sz="2400" b="0" i="1" dirty="0" smtClean="0">
                            <a:latin typeface="Cambria Math" panose="02040503050406030204" pitchFamily="18" charset="0"/>
                          </a:rPr>
                          <m:t>1,2</m:t>
                        </m:r>
                      </m:sub>
                    </m:sSub>
                    <m:r>
                      <a:rPr lang="en-US" altLang="zh-CN" sz="2400" b="0" i="1" dirty="0" smtClean="0">
                        <a:latin typeface="Cambria Math" panose="02040503050406030204" pitchFamily="18" charset="0"/>
                      </a:rPr>
                      <m:t>=−1,</m:t>
                    </m:r>
                  </m:oMath>
                </a14:m>
                <a:r>
                  <a:rPr lang="en-US" altLang="zh-CN" sz="2400" b="0" dirty="0"/>
                  <a:t>+3</a:t>
                </a:r>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51520" y="2144307"/>
                <a:ext cx="5293372" cy="523220"/>
              </a:xfrm>
              <a:prstGeom prst="rect">
                <a:avLst/>
              </a:prstGeom>
              <a:blipFill rotWithShape="0">
                <a:blip r:embed="rId3"/>
                <a:stretch>
                  <a:fillRect l="-2301" t="-17442" r="-1496" b="-31395"/>
                </a:stretch>
              </a:blipFill>
            </p:spPr>
            <p:txBody>
              <a:bodyPr/>
              <a:lstStyle/>
              <a:p>
                <a:r>
                  <a:rPr lang="zh-CN" altLang="en-US">
                    <a:noFill/>
                  </a:rPr>
                  <a:t> </a:t>
                </a:r>
              </a:p>
            </p:txBody>
          </p:sp>
        </mc:Fallback>
      </mc:AlternateContent>
      <p:pic>
        <p:nvPicPr>
          <p:cNvPr id="6" name="图片 5"/>
          <p:cNvPicPr>
            <a:picLocks noChangeAspect="1"/>
          </p:cNvPicPr>
          <p:nvPr/>
        </p:nvPicPr>
        <p:blipFill>
          <a:blip r:embed="rId4"/>
          <a:stretch>
            <a:fillRect/>
          </a:stretch>
        </p:blipFill>
        <p:spPr>
          <a:xfrm>
            <a:off x="3419872" y="2710244"/>
            <a:ext cx="3861048" cy="3861048"/>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311495" y="1621087"/>
                <a:ext cx="2816733" cy="523220"/>
              </a:xfrm>
              <a:prstGeom prst="rect">
                <a:avLst/>
              </a:prstGeom>
              <a:noFill/>
            </p:spPr>
            <p:txBody>
              <a:bodyPr wrap="none" rtlCol="0">
                <a:spAutoFit/>
              </a:bodyPr>
              <a:lstStyle/>
              <a:p>
                <a:r>
                  <a:rPr lang="zh-CN" altLang="en-US" dirty="0"/>
                  <a:t>取 </a:t>
                </a:r>
                <a14:m>
                  <m:oMath xmlns:m="http://schemas.openxmlformats.org/officeDocument/2006/math">
                    <m:r>
                      <m:rPr>
                        <m:sty m:val="p"/>
                      </m:rPr>
                      <a:rPr lang="zh-CN" altLang="en-US" sz="2400" b="0">
                        <a:latin typeface="Cambria Math" panose="02040503050406030204" pitchFamily="18" charset="0"/>
                      </a:rPr>
                      <m:t>Ψ</m:t>
                    </m:r>
                    <m:r>
                      <a:rPr lang="en-US" altLang="zh-CN" sz="2400" b="0" i="1">
                        <a:latin typeface="Cambria Math" panose="02040503050406030204" pitchFamily="18" charset="0"/>
                      </a:rPr>
                      <m:t>=</m:t>
                    </m:r>
                    <m:r>
                      <a:rPr lang="en-US" altLang="zh-CN" sz="2400" b="0" i="0" smtClean="0">
                        <a:latin typeface="Cambria Math" panose="02040503050406030204" pitchFamily="18" charset="0"/>
                      </a:rPr>
                      <m:t>−</m:t>
                    </m:r>
                  </m:oMath>
                </a14:m>
                <a:r>
                  <a:rPr lang="en-US" altLang="zh-CN" sz="2400" b="0" dirty="0"/>
                  <a:t>4, </a:t>
                </a:r>
                <a14:m>
                  <m:oMath xmlns:m="http://schemas.openxmlformats.org/officeDocument/2006/math">
                    <m:r>
                      <a:rPr lang="en-US" altLang="zh-CN" sz="2400" b="0" i="1">
                        <a:latin typeface="Cambria Math" panose="02040503050406030204" pitchFamily="18" charset="0"/>
                      </a:rPr>
                      <m:t>𝑢</m:t>
                    </m:r>
                    <m:r>
                      <a:rPr lang="en-US" altLang="zh-CN" sz="2400" b="0" i="1">
                        <a:latin typeface="Cambria Math" panose="02040503050406030204" pitchFamily="18" charset="0"/>
                      </a:rPr>
                      <m:t>=4</m:t>
                    </m:r>
                    <m:r>
                      <a:rPr lang="en-US" altLang="zh-CN" sz="2400" b="0" i="1">
                        <a:latin typeface="Cambria Math" panose="02040503050406030204" pitchFamily="18" charset="0"/>
                      </a:rPr>
                      <m:t>𝑥</m:t>
                    </m:r>
                  </m:oMath>
                </a14:m>
                <a:r>
                  <a:rPr lang="zh-CN" altLang="en-US" sz="2400" b="0" dirty="0"/>
                  <a:t> </a:t>
                </a:r>
              </a:p>
            </p:txBody>
          </p:sp>
        </mc:Choice>
        <mc:Fallback xmlns="">
          <p:sp>
            <p:nvSpPr>
              <p:cNvPr id="10" name="文本框 9"/>
              <p:cNvSpPr txBox="1">
                <a:spLocks noRot="1" noChangeAspect="1" noMove="1" noResize="1" noEditPoints="1" noAdjustHandles="1" noChangeArrowheads="1" noChangeShapeType="1" noTextEdit="1"/>
              </p:cNvSpPr>
              <p:nvPr/>
            </p:nvSpPr>
            <p:spPr>
              <a:xfrm>
                <a:off x="311495" y="1621087"/>
                <a:ext cx="2816733" cy="523220"/>
              </a:xfrm>
              <a:prstGeom prst="rect">
                <a:avLst/>
              </a:prstGeom>
              <a:blipFill rotWithShape="0">
                <a:blip r:embed="rId5"/>
                <a:stretch>
                  <a:fillRect l="-4329" t="-16279"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6306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26</a:t>
            </a:fld>
            <a:endParaRPr lang="en-US" altLang="zh-CN" dirty="0"/>
          </a:p>
        </p:txBody>
      </p:sp>
      <p:pic>
        <p:nvPicPr>
          <p:cNvPr id="9" name="图片 8"/>
          <p:cNvPicPr>
            <a:picLocks noChangeAspect="1"/>
          </p:cNvPicPr>
          <p:nvPr/>
        </p:nvPicPr>
        <p:blipFill>
          <a:blip r:embed="rId2"/>
          <a:stretch>
            <a:fillRect/>
          </a:stretch>
        </p:blipFill>
        <p:spPr>
          <a:xfrm>
            <a:off x="323528" y="1556792"/>
            <a:ext cx="3977680" cy="3977680"/>
          </a:xfrm>
          <a:prstGeom prst="rect">
            <a:avLst/>
          </a:prstGeom>
        </p:spPr>
      </p:pic>
      <p:pic>
        <p:nvPicPr>
          <p:cNvPr id="10" name="图片 9"/>
          <p:cNvPicPr>
            <a:picLocks noChangeAspect="1"/>
          </p:cNvPicPr>
          <p:nvPr/>
        </p:nvPicPr>
        <p:blipFill>
          <a:blip r:embed="rId3"/>
          <a:stretch>
            <a:fillRect/>
          </a:stretch>
        </p:blipFill>
        <p:spPr>
          <a:xfrm>
            <a:off x="4619942" y="1535500"/>
            <a:ext cx="4200530" cy="3875166"/>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801207" y="5572924"/>
                <a:ext cx="15750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)&gt;0</m:t>
                      </m:r>
                    </m:oMath>
                  </m:oMathPara>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801207" y="5572924"/>
                <a:ext cx="1575047" cy="461665"/>
              </a:xfrm>
              <a:prstGeom prst="rect">
                <a:avLst/>
              </a:prstGeom>
              <a:blipFill rotWithShape="0">
                <a:blip r:embed="rId4"/>
                <a:stretch>
                  <a:fillRect b="-18421"/>
                </a:stretch>
              </a:blipFill>
            </p:spPr>
            <p:txBody>
              <a:bodyPr/>
              <a:lstStyle/>
              <a:p>
                <a:r>
                  <a:rPr lang="zh-CN" altLang="en-US">
                    <a:noFill/>
                  </a:rPr>
                  <a:t> </a:t>
                </a:r>
              </a:p>
            </p:txBody>
          </p:sp>
        </mc:Fallback>
      </mc:AlternateContent>
      <p:sp>
        <p:nvSpPr>
          <p:cNvPr id="6" name="矩形 5"/>
          <p:cNvSpPr/>
          <p:nvPr/>
        </p:nvSpPr>
        <p:spPr>
          <a:xfrm>
            <a:off x="272871" y="5591251"/>
            <a:ext cx="1574470" cy="400110"/>
          </a:xfrm>
          <a:prstGeom prst="rect">
            <a:avLst/>
          </a:prstGeom>
        </p:spPr>
        <p:txBody>
          <a:bodyPr wrap="none">
            <a:spAutoFit/>
          </a:bodyPr>
          <a:lstStyle/>
          <a:p>
            <a:r>
              <a:rPr lang="zh-CN" altLang="en-US" sz="2000" dirty="0"/>
              <a:t>系统</a:t>
            </a:r>
            <a:r>
              <a:rPr lang="en-US" altLang="zh-CN" sz="2000" dirty="0"/>
              <a:t>I</a:t>
            </a:r>
            <a:r>
              <a:rPr lang="zh-CN" altLang="en-US" sz="2000" dirty="0"/>
              <a:t>在区域</a:t>
            </a:r>
          </a:p>
        </p:txBody>
      </p:sp>
      <mc:AlternateContent xmlns:mc="http://schemas.openxmlformats.org/markup-compatibility/2006" xmlns:a14="http://schemas.microsoft.com/office/drawing/2010/main">
        <mc:Choice Requires="a14">
          <p:sp>
            <p:nvSpPr>
              <p:cNvPr id="7" name="矩形 6"/>
              <p:cNvSpPr/>
              <p:nvPr/>
            </p:nvSpPr>
            <p:spPr>
              <a:xfrm>
                <a:off x="1907704" y="5962462"/>
                <a:ext cx="5328592" cy="783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𝑠</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e>
                      </m:d>
                      <m:r>
                        <a:rPr lang="en-US" altLang="zh-CN" sz="2400" b="0" i="1" smtClean="0">
                          <a:solidFill>
                            <a:srgbClr val="FF0000"/>
                          </a:solidFill>
                          <a:latin typeface="Cambria Math" panose="02040503050406030204" pitchFamily="18" charset="0"/>
                        </a:rPr>
                        <m:t>=</m:t>
                      </m:r>
                      <m:f>
                        <m:fPr>
                          <m:ctrlPr>
                            <a:rPr lang="en-US" altLang="zh-CN" sz="2400" b="0" i="1">
                              <a:solidFill>
                                <a:srgbClr val="FF0000"/>
                              </a:solidFill>
                              <a:latin typeface="Cambria Math" panose="02040503050406030204" pitchFamily="18" charset="0"/>
                            </a:rPr>
                          </m:ctrlPr>
                        </m:fPr>
                        <m:num>
                          <m:r>
                            <a:rPr lang="en-US" altLang="zh-CN" sz="2400" b="0" i="1">
                              <a:solidFill>
                                <a:srgbClr val="FF0000"/>
                              </a:solidFill>
                              <a:latin typeface="Cambria Math" panose="02040503050406030204" pitchFamily="18" charset="0"/>
                            </a:rPr>
                            <m:t>1</m:t>
                          </m:r>
                        </m:num>
                        <m:den>
                          <m:r>
                            <a:rPr lang="en-US" altLang="zh-CN" sz="2400" b="0" i="1">
                              <a:solidFill>
                                <a:srgbClr val="FF0000"/>
                              </a:solidFill>
                              <a:latin typeface="Cambria Math" panose="02040503050406030204" pitchFamily="18" charset="0"/>
                            </a:rPr>
                            <m:t>2</m:t>
                          </m:r>
                        </m:den>
                      </m:f>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𝑥</m:t>
                          </m:r>
                        </m:e>
                      </m:acc>
                      <m:r>
                        <a:rPr lang="en-US" altLang="zh-CN" sz="2400" b="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0.5</m:t>
                      </m:r>
                      <m:r>
                        <a:rPr lang="en-US" altLang="zh-CN" sz="2400" b="0" i="1" smtClean="0">
                          <a:solidFill>
                            <a:srgbClr val="FF0000"/>
                          </a:solidFill>
                          <a:latin typeface="Cambria Math" panose="02040503050406030204" pitchFamily="18" charset="0"/>
                        </a:rPr>
                        <m:t>𝑥</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𝑦</m:t>
                      </m:r>
                    </m:oMath>
                  </m:oMathPara>
                </a14:m>
                <a:endParaRPr lang="zh-CN" altLang="en-US" sz="2400" b="0" i="1" dirty="0">
                  <a:solidFill>
                    <a:srgbClr val="FF0000"/>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907704" y="5962462"/>
                <a:ext cx="5328592" cy="783804"/>
              </a:xfrm>
              <a:prstGeom prst="rect">
                <a:avLst/>
              </a:prstGeom>
              <a:blipFill>
                <a:blip r:embed="rId5"/>
                <a:stretch>
                  <a:fillRect/>
                </a:stretch>
              </a:blipFill>
            </p:spPr>
            <p:txBody>
              <a:bodyPr/>
              <a:lstStyle/>
              <a:p>
                <a:r>
                  <a:rPr lang="zh-CN" altLang="en-US">
                    <a:noFill/>
                  </a:rPr>
                  <a:t> </a:t>
                </a:r>
              </a:p>
            </p:txBody>
          </p:sp>
        </mc:Fallback>
      </mc:AlternateContent>
      <p:sp>
        <p:nvSpPr>
          <p:cNvPr id="14" name="矩形 13"/>
          <p:cNvSpPr/>
          <p:nvPr/>
        </p:nvSpPr>
        <p:spPr>
          <a:xfrm>
            <a:off x="4668280" y="5599572"/>
            <a:ext cx="1673856" cy="400110"/>
          </a:xfrm>
          <a:prstGeom prst="rect">
            <a:avLst/>
          </a:prstGeom>
        </p:spPr>
        <p:txBody>
          <a:bodyPr wrap="none">
            <a:spAutoFit/>
          </a:bodyPr>
          <a:lstStyle/>
          <a:p>
            <a:r>
              <a:rPr lang="zh-CN" altLang="en-US" sz="2000" dirty="0"/>
              <a:t>系统</a:t>
            </a:r>
            <a:r>
              <a:rPr lang="en-US" altLang="zh-CN" sz="2000" dirty="0"/>
              <a:t>II</a:t>
            </a:r>
            <a:r>
              <a:rPr lang="zh-CN" altLang="en-US" sz="2000" dirty="0"/>
              <a:t>在区域</a:t>
            </a:r>
          </a:p>
        </p:txBody>
      </p:sp>
      <mc:AlternateContent xmlns:mc="http://schemas.openxmlformats.org/markup-compatibility/2006" xmlns:a14="http://schemas.microsoft.com/office/drawing/2010/main">
        <mc:Choice Requires="a14">
          <p:sp>
            <p:nvSpPr>
              <p:cNvPr id="15" name="文本框 14"/>
              <p:cNvSpPr txBox="1"/>
              <p:nvPr/>
            </p:nvSpPr>
            <p:spPr>
              <a:xfrm>
                <a:off x="6342136" y="5538017"/>
                <a:ext cx="15740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&lt;0</m:t>
                      </m:r>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342136" y="5538017"/>
                <a:ext cx="1574021" cy="461665"/>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1310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57808"/>
            <a:ext cx="8229600" cy="574786"/>
          </a:xfrm>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a:xfrm>
            <a:off x="6814905" y="6470387"/>
            <a:ext cx="2133600" cy="365125"/>
          </a:xfrm>
        </p:spPr>
        <p:txBody>
          <a:bodyPr/>
          <a:lstStyle/>
          <a:p>
            <a:pPr>
              <a:defRPr/>
            </a:pPr>
            <a:fld id="{6BC4609B-083C-404D-8758-FAE8AF11C044}" type="slidenum">
              <a:rPr lang="zh-CN" altLang="en-US" smtClean="0"/>
              <a:pPr>
                <a:defRPr/>
              </a:pPr>
              <a:t>27</a:t>
            </a:fld>
            <a:endParaRPr lang="en-US" altLang="zh-CN" dirty="0"/>
          </a:p>
        </p:txBody>
      </p:sp>
      <p:pic>
        <p:nvPicPr>
          <p:cNvPr id="7" name="图片 6"/>
          <p:cNvPicPr>
            <a:picLocks noChangeAspect="1"/>
          </p:cNvPicPr>
          <p:nvPr/>
        </p:nvPicPr>
        <p:blipFill>
          <a:blip r:embed="rId2"/>
          <a:stretch>
            <a:fillRect/>
          </a:stretch>
        </p:blipFill>
        <p:spPr>
          <a:xfrm>
            <a:off x="2339752" y="1205880"/>
            <a:ext cx="6504384" cy="5298426"/>
          </a:xfrm>
          <a:prstGeom prst="rect">
            <a:avLst/>
          </a:prstGeom>
        </p:spPr>
      </p:pic>
      <p:cxnSp>
        <p:nvCxnSpPr>
          <p:cNvPr id="11" name="直接箭头连接符 10"/>
          <p:cNvCxnSpPr/>
          <p:nvPr/>
        </p:nvCxnSpPr>
        <p:spPr>
          <a:xfrm flipV="1">
            <a:off x="5652120" y="1277888"/>
            <a:ext cx="0" cy="5043220"/>
          </a:xfrm>
          <a:prstGeom prst="straightConnector1">
            <a:avLst/>
          </a:prstGeom>
          <a:ln w="15875">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948265" y="4324776"/>
            <a:ext cx="1620180" cy="648072"/>
          </a:xfrm>
          <a:prstGeom prst="line">
            <a:avLst/>
          </a:prstGeom>
          <a:ln w="15875">
            <a:solidFill>
              <a:srgbClr val="0000FF"/>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5652120" y="3820720"/>
            <a:ext cx="1296145" cy="504056"/>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4283968" y="3244656"/>
            <a:ext cx="1296145" cy="504056"/>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08274" y="2596584"/>
            <a:ext cx="1620180" cy="648072"/>
          </a:xfrm>
          <a:prstGeom prst="line">
            <a:avLst/>
          </a:prstGeom>
          <a:ln w="15875">
            <a:solidFill>
              <a:srgbClr val="0000FF"/>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662978" y="4341679"/>
            <a:ext cx="324128" cy="523220"/>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sp>
        <p:nvSpPr>
          <p:cNvPr id="30" name="文本框 29"/>
          <p:cNvSpPr txBox="1"/>
          <p:nvPr/>
        </p:nvSpPr>
        <p:spPr>
          <a:xfrm>
            <a:off x="6683816" y="5683800"/>
            <a:ext cx="463588" cy="523220"/>
          </a:xfrm>
          <a:prstGeom prst="rect">
            <a:avLst/>
          </a:prstGeom>
          <a:noFill/>
        </p:spPr>
        <p:txBody>
          <a:bodyPr wrap="none" rtlCol="0">
            <a:spAutoFit/>
          </a:bodyPr>
          <a:lstStyle/>
          <a:p>
            <a:r>
              <a:rPr lang="en-US" altLang="zh-CN" dirty="0">
                <a:solidFill>
                  <a:srgbClr val="00FF00"/>
                </a:solidFill>
              </a:rPr>
              <a:t>II</a:t>
            </a:r>
            <a:endParaRPr lang="zh-CN" altLang="en-US" dirty="0">
              <a:solidFill>
                <a:srgbClr val="00FF00"/>
              </a:solidFill>
            </a:endParaRPr>
          </a:p>
        </p:txBody>
      </p:sp>
      <p:sp>
        <p:nvSpPr>
          <p:cNvPr id="31" name="文本框 30"/>
          <p:cNvSpPr txBox="1"/>
          <p:nvPr/>
        </p:nvSpPr>
        <p:spPr>
          <a:xfrm>
            <a:off x="7082737" y="2542225"/>
            <a:ext cx="324128" cy="523220"/>
          </a:xfrm>
          <a:prstGeom prst="rect">
            <a:avLst/>
          </a:prstGeom>
          <a:noFill/>
        </p:spPr>
        <p:txBody>
          <a:bodyPr wrap="none" rtlCol="0">
            <a:spAutoFit/>
          </a:bodyPr>
          <a:lstStyle/>
          <a:p>
            <a:r>
              <a:rPr lang="en-US" altLang="zh-CN" dirty="0">
                <a:solidFill>
                  <a:srgbClr val="FF0000"/>
                </a:solidFill>
              </a:rPr>
              <a:t>I</a:t>
            </a:r>
            <a:endParaRPr lang="zh-CN" altLang="en-US" dirty="0">
              <a:solidFill>
                <a:srgbClr val="FF0000"/>
              </a:solidFill>
            </a:endParaRPr>
          </a:p>
        </p:txBody>
      </p:sp>
      <p:sp>
        <p:nvSpPr>
          <p:cNvPr id="32" name="文本框 31"/>
          <p:cNvSpPr txBox="1"/>
          <p:nvPr/>
        </p:nvSpPr>
        <p:spPr>
          <a:xfrm>
            <a:off x="4199390" y="1566829"/>
            <a:ext cx="463588" cy="523220"/>
          </a:xfrm>
          <a:prstGeom prst="rect">
            <a:avLst/>
          </a:prstGeom>
          <a:noFill/>
        </p:spPr>
        <p:txBody>
          <a:bodyPr wrap="none" rtlCol="0">
            <a:spAutoFit/>
          </a:bodyPr>
          <a:lstStyle/>
          <a:p>
            <a:r>
              <a:rPr lang="en-US" altLang="zh-CN" dirty="0">
                <a:solidFill>
                  <a:srgbClr val="00FF00"/>
                </a:solidFill>
              </a:rPr>
              <a:t>II</a:t>
            </a:r>
            <a:endParaRPr lang="zh-CN" altLang="en-US" dirty="0">
              <a:solidFill>
                <a:srgbClr val="00FF00"/>
              </a:solidFill>
            </a:endParaRPr>
          </a:p>
        </p:txBody>
      </p:sp>
      <mc:AlternateContent xmlns:mc="http://schemas.openxmlformats.org/markup-compatibility/2006" xmlns:a14="http://schemas.microsoft.com/office/drawing/2010/main">
        <mc:Choice Requires="a14">
          <p:sp>
            <p:nvSpPr>
              <p:cNvPr id="6" name="矩形 5"/>
              <p:cNvSpPr/>
              <p:nvPr/>
            </p:nvSpPr>
            <p:spPr>
              <a:xfrm>
                <a:off x="-167899" y="1572652"/>
                <a:ext cx="2631769" cy="1086644"/>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Ψ</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eqArr>
                            <m:eqArrPr>
                              <m:ctrlPr>
                                <a:rPr lang="en-US" altLang="zh-CN" sz="2000" i="1">
                                  <a:latin typeface="Cambria Math" panose="02040503050406030204" pitchFamily="18" charset="0"/>
                                  <a:ea typeface="Cambria Math" panose="02040503050406030204" pitchFamily="18" charset="0"/>
                                </a:rPr>
                              </m:ctrlPr>
                            </m:eqArrPr>
                            <m:e>
                              <m:r>
                                <a:rPr lang="en-US" altLang="zh-CN" sz="2000" i="1">
                                  <a:latin typeface="Cambria Math" panose="02040503050406030204" pitchFamily="18" charset="0"/>
                                  <a:ea typeface="Cambria Math" panose="02040503050406030204" pitchFamily="18" charset="0"/>
                                </a:rPr>
                                <m:t>+4,  </m:t>
                              </m:r>
                              <m:r>
                                <a:rPr lang="en-US" altLang="zh-CN" sz="2000" i="1">
                                  <a:latin typeface="Cambria Math" panose="02040503050406030204" pitchFamily="18" charset="0"/>
                                  <a:ea typeface="Cambria Math" panose="02040503050406030204" pitchFamily="18" charset="0"/>
                                </a:rPr>
                                <m:t>𝑥𝑠</m:t>
                              </m:r>
                              <m:r>
                                <a:rPr lang="en-US" altLang="zh-CN" sz="2000" b="1" i="1" smtClean="0">
                                  <a:latin typeface="Cambria Math" panose="02040503050406030204" pitchFamily="18" charset="0"/>
                                  <a:ea typeface="Cambria Math" panose="02040503050406030204" pitchFamily="18" charset="0"/>
                                </a:rPr>
                                <m:t>&gt;</m:t>
                              </m:r>
                              <m:r>
                                <a:rPr lang="en-US" altLang="zh-CN" sz="2000" i="1">
                                  <a:latin typeface="Cambria Math" panose="02040503050406030204" pitchFamily="18" charset="0"/>
                                  <a:ea typeface="Cambria Math" panose="02040503050406030204" pitchFamily="18" charset="0"/>
                                </a:rPr>
                                <m:t>0</m:t>
                              </m:r>
                            </m:e>
                            <m:e>
                              <m:r>
                                <a:rPr lang="en-US" altLang="zh-CN" sz="2000" i="1">
                                  <a:latin typeface="Cambria Math" panose="02040503050406030204" pitchFamily="18" charset="0"/>
                                  <a:ea typeface="Cambria Math" panose="02040503050406030204" pitchFamily="18" charset="0"/>
                                </a:rPr>
                                <m:t>&amp;−4,  </m:t>
                              </m:r>
                              <m:r>
                                <a:rPr lang="en-US" altLang="zh-CN" sz="2000" i="1">
                                  <a:latin typeface="Cambria Math" panose="02040503050406030204" pitchFamily="18" charset="0"/>
                                  <a:ea typeface="Cambria Math" panose="02040503050406030204" pitchFamily="18" charset="0"/>
                                </a:rPr>
                                <m:t>𝑥𝑠</m:t>
                              </m:r>
                              <m:r>
                                <a:rPr lang="en-US" altLang="zh-CN" sz="2000" i="1">
                                  <a:latin typeface="Cambria Math" panose="02040503050406030204" pitchFamily="18" charset="0"/>
                                  <a:ea typeface="Cambria Math" panose="02040503050406030204" pitchFamily="18" charset="0"/>
                                </a:rPr>
                                <m:t>&lt;0</m:t>
                              </m:r>
                            </m:e>
                          </m:eqArr>
                        </m:e>
                      </m:d>
                    </m:oMath>
                  </m:oMathPara>
                </a14:m>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𝑠</m:t>
                      </m:r>
                      <m:r>
                        <a:rPr lang="en-US" altLang="zh-CN" sz="2000" i="1">
                          <a:latin typeface="Cambria Math" panose="02040503050406030204" pitchFamily="18" charset="0"/>
                        </a:rPr>
                        <m:t>=0.5</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oMath>
                  </m:oMathPara>
                </a14:m>
                <a:endParaRPr lang="en-US" altLang="zh-CN" sz="2000" dirty="0"/>
              </a:p>
            </p:txBody>
          </p:sp>
        </mc:Choice>
        <mc:Fallback xmlns="">
          <p:sp>
            <p:nvSpPr>
              <p:cNvPr id="6" name="矩形 5"/>
              <p:cNvSpPr>
                <a:spLocks noRot="1" noChangeAspect="1" noMove="1" noResize="1" noEditPoints="1" noAdjustHandles="1" noChangeArrowheads="1" noChangeShapeType="1" noTextEdit="1"/>
              </p:cNvSpPr>
              <p:nvPr/>
            </p:nvSpPr>
            <p:spPr>
              <a:xfrm>
                <a:off x="-167899" y="1572652"/>
                <a:ext cx="2631769" cy="1086644"/>
              </a:xfrm>
              <a:prstGeom prst="rect">
                <a:avLst/>
              </a:prstGeom>
              <a:blipFill rotWithShape="0">
                <a:blip r:embed="rId3"/>
                <a:stretch>
                  <a:fillRect b="-2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95597" y="6115927"/>
                <a:ext cx="1004506" cy="461665"/>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m:oMathPara>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495597" y="6115927"/>
                <a:ext cx="1004506" cy="461665"/>
              </a:xfrm>
              <a:prstGeom prst="rect">
                <a:avLst/>
              </a:prstGeom>
              <a:blipFill rotWithShape="0">
                <a:blip r:embed="rId4"/>
                <a:stretch>
                  <a:fillRect/>
                </a:stretch>
              </a:blipFill>
              <a:ln>
                <a:solidFill>
                  <a:srgbClr val="FF0000"/>
                </a:solidFill>
              </a:ln>
            </p:spPr>
            <p:txBody>
              <a:bodyPr/>
              <a:lstStyle/>
              <a:p>
                <a:r>
                  <a:rPr lang="zh-CN" altLang="en-US">
                    <a:noFill/>
                  </a:rPr>
                  <a:t> </a:t>
                </a:r>
              </a:p>
            </p:txBody>
          </p:sp>
        </mc:Fallback>
      </mc:AlternateContent>
      <p:cxnSp>
        <p:nvCxnSpPr>
          <p:cNvPr id="10" name="肘形连接符 9"/>
          <p:cNvCxnSpPr/>
          <p:nvPr/>
        </p:nvCxnSpPr>
        <p:spPr>
          <a:xfrm flipV="1">
            <a:off x="2500103" y="4603291"/>
            <a:ext cx="3152017" cy="1760261"/>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43984" y="3061928"/>
                <a:ext cx="2681247" cy="1943161"/>
              </a:xfrm>
              <a:prstGeom prst="rect">
                <a:avLst/>
              </a:prstGeom>
              <a:noFill/>
              <a:ln>
                <a:solidFill>
                  <a:srgbClr val="FF0000"/>
                </a:solidFill>
              </a:ln>
            </p:spPr>
            <p:txBody>
              <a:bodyPr wrap="none" rtlCol="0">
                <a:spAutoFit/>
              </a:bodyPr>
              <a:lstStyle/>
              <a:p>
                <a:r>
                  <a:rPr lang="zh-CN" altLang="en-US" sz="2400" dirty="0">
                    <a:latin typeface="Cambria Math" panose="02040503050406030204" pitchFamily="18" charset="0"/>
                  </a:rPr>
                  <a:t>滑动模态</a:t>
                </a:r>
                <a:endParaRPr lang="en-US" altLang="zh-CN"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r>
                        <a:rPr lang="en-US" altLang="zh-CN" sz="2400" i="1" smtClean="0">
                          <a:latin typeface="Cambria Math" panose="02040503050406030204" pitchFamily="18" charset="0"/>
                        </a:rPr>
                        <m:t>=0.5</m:t>
                      </m:r>
                      <m:r>
                        <a:rPr lang="en-US" altLang="zh-CN" sz="240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𝑦</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=0</m:t>
                      </m:r>
                    </m:oMath>
                  </m:oMathPara>
                </a14:m>
                <a:endParaRPr lang="en-US" altLang="zh-CN" sz="2400" b="0" dirty="0"/>
              </a:p>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−0.5</m:t>
                          </m:r>
                          <m:r>
                            <a:rPr lang="en-US" altLang="zh-CN" sz="2400" b="0" i="1" smtClean="0">
                              <a:latin typeface="Cambria Math" panose="02040503050406030204" pitchFamily="18" charset="0"/>
                            </a:rPr>
                            <m:t>𝑡</m:t>
                          </m:r>
                        </m:sup>
                      </m:sSup>
                    </m:oMath>
                  </m:oMathPara>
                </a14:m>
                <a:endParaRPr lang="zh-CN" altLang="en-US"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43984" y="3061928"/>
                <a:ext cx="2681247" cy="1943161"/>
              </a:xfrm>
              <a:prstGeom prst="rect">
                <a:avLst/>
              </a:prstGeom>
              <a:blipFill rotWithShape="0">
                <a:blip r:embed="rId5"/>
                <a:stretch>
                  <a:fillRect l="-3167" t="-3115"/>
                </a:stretch>
              </a:blipFill>
              <a:ln>
                <a:solidFill>
                  <a:srgbClr val="FF0000"/>
                </a:solidFill>
              </a:ln>
            </p:spPr>
            <p:txBody>
              <a:bodyPr/>
              <a:lstStyle/>
              <a:p>
                <a:r>
                  <a:rPr lang="zh-CN" altLang="en-US">
                    <a:noFill/>
                  </a:rPr>
                  <a:t> </a:t>
                </a:r>
              </a:p>
            </p:txBody>
          </p:sp>
        </mc:Fallback>
      </mc:AlternateContent>
      <p:cxnSp>
        <p:nvCxnSpPr>
          <p:cNvPr id="22" name="肘形连接符 9"/>
          <p:cNvCxnSpPr/>
          <p:nvPr/>
        </p:nvCxnSpPr>
        <p:spPr>
          <a:xfrm flipV="1">
            <a:off x="2586765" y="3204080"/>
            <a:ext cx="1479977" cy="655990"/>
          </a:xfrm>
          <a:prstGeom prst="curved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45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397508"/>
                <a:ext cx="8928992" cy="5199844"/>
              </a:xfrm>
            </p:spPr>
            <p:txBody>
              <a:bodyPr/>
              <a:lstStyle/>
              <a:p>
                <a:pPr marL="0" indent="0">
                  <a:buNone/>
                </a:pPr>
                <a:r>
                  <a:rPr lang="zh-CN" altLang="en-US" dirty="0"/>
                  <a:t>定义：超平面</a:t>
                </a:r>
                <a:r>
                  <a:rPr lang="en-US" altLang="zh-CN" dirty="0"/>
                  <a:t>(</a:t>
                </a:r>
                <a:r>
                  <a:rPr lang="zh-CN" altLang="en-US" dirty="0"/>
                  <a:t>曲面</a:t>
                </a:r>
                <a:r>
                  <a:rPr lang="en-US" altLang="zh-CN" dirty="0"/>
                  <a:t>) </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1" smtClean="0">
                            <a:latin typeface="Cambria Math" panose="02040503050406030204" pitchFamily="18" charset="0"/>
                          </a:rPr>
                          <m:t>𝒔</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1" i="1" smtClean="0">
                            <a:latin typeface="Cambria Math" panose="02040503050406030204" pitchFamily="18" charset="0"/>
                          </a:rPr>
                          <m:t>𝟎</m:t>
                        </m:r>
                      </m:e>
                    </m:d>
                  </m:oMath>
                </a14:m>
                <a:endParaRPr lang="en-US" altLang="zh-CN" dirty="0"/>
              </a:p>
              <a:p>
                <a:pPr marL="0" indent="0">
                  <a:buNone/>
                </a:pPr>
                <a:r>
                  <a:rPr lang="zh-CN" altLang="en-US" dirty="0">
                    <a:solidFill>
                      <a:srgbClr val="FF0000"/>
                    </a:solidFill>
                  </a:rPr>
                  <a:t>滑动模态（滑动运动）</a:t>
                </a:r>
                <a:r>
                  <a:rPr lang="zh-CN" altLang="en-US" dirty="0"/>
                  <a:t>：动态系统</a:t>
                </a:r>
                <a14:m>
                  <m:oMath xmlns:m="http://schemas.openxmlformats.org/officeDocument/2006/math">
                    <m:acc>
                      <m:accPr>
                        <m:chr m:val="̇"/>
                        <m:ctrlPr>
                          <a:rPr lang="zh-CN" altLang="en-US" b="1"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1" i="0" smtClean="0">
                        <a:latin typeface="Cambria Math" panose="02040503050406030204" pitchFamily="18" charset="0"/>
                      </a:rPr>
                      <m:t>=</m:t>
                    </m:r>
                    <m:r>
                      <a:rPr lang="en-US" altLang="zh-CN" b="1" i="0" smtClean="0">
                        <a:latin typeface="Cambria Math" panose="02040503050406030204" pitchFamily="18" charset="0"/>
                      </a:rPr>
                      <m:t>𝐟</m:t>
                    </m:r>
                    <m:r>
                      <a:rPr lang="en-US" altLang="zh-CN" b="1" i="0" smtClean="0">
                        <a:latin typeface="Cambria Math" panose="02040503050406030204" pitchFamily="18" charset="0"/>
                      </a:rPr>
                      <m:t>(</m:t>
                    </m:r>
                    <m:r>
                      <a:rPr lang="en-US" altLang="zh-CN" b="1" i="0" smtClean="0">
                        <a:latin typeface="Cambria Math" panose="02040503050406030204" pitchFamily="18" charset="0"/>
                      </a:rPr>
                      <m:t>𝐱</m:t>
                    </m:r>
                    <m:r>
                      <a:rPr lang="en-US" altLang="zh-CN" b="1" i="0" smtClean="0">
                        <a:latin typeface="Cambria Math" panose="02040503050406030204" pitchFamily="18" charset="0"/>
                      </a:rPr>
                      <m:t>,</m:t>
                    </m:r>
                    <m:r>
                      <a:rPr lang="en-US" altLang="zh-CN" b="1" i="1" smtClean="0">
                        <a:latin typeface="Cambria Math" panose="02040503050406030204" pitchFamily="18" charset="0"/>
                      </a:rPr>
                      <m:t>𝒕</m:t>
                    </m:r>
                    <m:r>
                      <a:rPr lang="en-US" altLang="zh-CN" b="1" i="0" smtClean="0">
                        <a:latin typeface="Cambria Math" panose="02040503050406030204" pitchFamily="18" charset="0"/>
                      </a:rPr>
                      <m:t>)</m:t>
                    </m:r>
                  </m:oMath>
                </a14:m>
                <a:r>
                  <a:rPr lang="zh-CN" altLang="en-US" dirty="0"/>
                  <a:t>在流形</a:t>
                </a:r>
                <a14:m>
                  <m:oMath xmlns:m="http://schemas.openxmlformats.org/officeDocument/2006/math">
                    <m:r>
                      <a:rPr lang="en-US" altLang="zh-CN" i="1">
                        <a:latin typeface="Cambria Math" panose="02040503050406030204" pitchFamily="18" charset="0"/>
                      </a:rPr>
                      <m:t>𝑆</m:t>
                    </m:r>
                    <m:r>
                      <a:rPr lang="zh-CN" altLang="en-US" i="1" smtClean="0">
                        <a:latin typeface="Cambria Math" panose="02040503050406030204" pitchFamily="18" charset="0"/>
                      </a:rPr>
                      <m:t>上</m:t>
                    </m:r>
                  </m:oMath>
                </a14:m>
                <a:r>
                  <a:rPr lang="zh-CN" altLang="en-US" dirty="0"/>
                  <a:t>发生的一类运动</a:t>
                </a:r>
                <a:endParaRPr lang="en-US" altLang="zh-CN" dirty="0"/>
              </a:p>
              <a:p>
                <a:pPr marL="0" indent="0">
                  <a:buNone/>
                </a:pPr>
                <a:r>
                  <a:rPr lang="zh-CN" altLang="en-US" dirty="0"/>
                  <a:t> 从初始状态</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0</m:t>
                        </m:r>
                      </m:sub>
                    </m:sSub>
                  </m:oMath>
                </a14:m>
                <a:r>
                  <a:rPr lang="zh-CN" altLang="en-US" dirty="0"/>
                  <a:t>及初始时刻</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oMath>
                </a14:m>
                <a:r>
                  <a:rPr lang="zh-CN" altLang="en-US" dirty="0"/>
                  <a:t>出发的运动，如满足条件：</a:t>
                </a:r>
                <a:endParaRPr lang="en-US" altLang="zh-CN" dirty="0"/>
              </a:p>
              <a:p>
                <a:pPr marL="0" indent="0">
                  <a:buNone/>
                </a:pPr>
                <a:r>
                  <a:rPr lang="zh-CN" altLang="en-US" dirty="0"/>
                  <a:t>       若</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r>
                  <a:rPr lang="en-US" altLang="zh-CN" dirty="0"/>
                  <a:t>,</a:t>
                </a:r>
                <a:r>
                  <a:rPr lang="zh-CN" altLang="en-US" dirty="0"/>
                  <a:t>则</a:t>
                </a:r>
                <a14:m>
                  <m:oMath xmlns:m="http://schemas.openxmlformats.org/officeDocument/2006/math">
                    <m:r>
                      <a:rPr lang="en-US" altLang="zh-CN" b="1">
                        <a:latin typeface="Cambria Math" panose="02040503050406030204" pitchFamily="18" charset="0"/>
                      </a:rPr>
                      <m:t>𝐱</m:t>
                    </m:r>
                    <m:d>
                      <m:dPr>
                        <m:ctrlPr>
                          <a:rPr lang="en-US" altLang="zh-CN" b="1"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1"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oMath>
                </a14:m>
                <a:endParaRPr lang="en-US" altLang="zh-CN" dirty="0"/>
              </a:p>
              <a:p>
                <a:pPr marL="0" indent="0">
                  <a:buNone/>
                </a:pPr>
                <a:r>
                  <a:rPr lang="zh-CN" altLang="en-US" dirty="0"/>
                  <a:t>则称为发生在</a:t>
                </a:r>
                <a14:m>
                  <m:oMath xmlns:m="http://schemas.openxmlformats.org/officeDocument/2006/math">
                    <m:r>
                      <a:rPr lang="en-US" altLang="zh-CN" i="1">
                        <a:latin typeface="Cambria Math" panose="02040503050406030204" pitchFamily="18" charset="0"/>
                        <a:ea typeface="Cambria Math" panose="02040503050406030204" pitchFamily="18" charset="0"/>
                      </a:rPr>
                      <m:t>𝑆</m:t>
                    </m:r>
                  </m:oMath>
                </a14:m>
                <a:r>
                  <a:rPr lang="zh-CN" altLang="en-US" dirty="0"/>
                  <a:t>上的系统的滑动模态，</a:t>
                </a:r>
                <a14:m>
                  <m:oMath xmlns:m="http://schemas.openxmlformats.org/officeDocument/2006/math">
                    <m:r>
                      <a:rPr lang="en-US" altLang="zh-CN" i="1">
                        <a:latin typeface="Cambria Math" panose="02040503050406030204" pitchFamily="18" charset="0"/>
                        <a:ea typeface="Cambria Math" panose="02040503050406030204" pitchFamily="18" charset="0"/>
                      </a:rPr>
                      <m:t>𝑆</m:t>
                    </m:r>
                  </m:oMath>
                </a14:m>
                <a:r>
                  <a:rPr lang="zh-CN" altLang="en-US" dirty="0"/>
                  <a:t>称为滑动模态区</a:t>
                </a:r>
                <a:endParaRPr lang="en-US" altLang="zh-CN" dirty="0"/>
              </a:p>
              <a:p>
                <a:pPr marL="0" indent="0">
                  <a:buNone/>
                </a:pPr>
                <a:endParaRPr lang="en-US" altLang="zh-CN" dirty="0"/>
              </a:p>
              <a:p>
                <a:pPr marL="0" indent="0">
                  <a:buNone/>
                </a:pPr>
                <a:r>
                  <a:rPr lang="zh-CN" altLang="en-US" dirty="0"/>
                  <a:t>对于右端不连续动态系统，在子空间</a:t>
                </a:r>
                <a14:m>
                  <m:oMath xmlns:m="http://schemas.openxmlformats.org/officeDocument/2006/math">
                    <m:r>
                      <a:rPr lang="en-US" altLang="zh-CN" i="1" dirty="0" smtClean="0">
                        <a:latin typeface="Cambria Math" panose="02040503050406030204" pitchFamily="18" charset="0"/>
                      </a:rPr>
                      <m:t>𝑆</m:t>
                    </m:r>
                  </m:oMath>
                </a14:m>
                <a:r>
                  <a:rPr lang="zh-CN" altLang="en-US" dirty="0"/>
                  <a:t>上，系统没有定义，在</a:t>
                </a:r>
                <a14:m>
                  <m:oMath xmlns:m="http://schemas.openxmlformats.org/officeDocument/2006/math">
                    <m:r>
                      <a:rPr lang="en-US" altLang="zh-CN" i="1" dirty="0" smtClean="0">
                        <a:latin typeface="Cambria Math" panose="02040503050406030204" pitchFamily="18" charset="0"/>
                      </a:rPr>
                      <m:t>𝑆</m:t>
                    </m:r>
                  </m:oMath>
                </a14:m>
                <a:r>
                  <a:rPr lang="zh-CN" altLang="en-US" dirty="0"/>
                  <a:t>上确定一个滑动模态即给出滑动模态的微分方程，就补充了动态系统的不确定性，是系统在整个状态空间处处有定义。</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397508"/>
                <a:ext cx="8928992" cy="5199844"/>
              </a:xfrm>
              <a:blipFill>
                <a:blip r:embed="rId3"/>
                <a:stretch>
                  <a:fillRect l="-1365" t="-1407" r="-1229" b="-5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185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29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323528" y="1397508"/>
                <a:ext cx="8136904" cy="4958842"/>
              </a:xfrm>
            </p:spPr>
            <p:txBody>
              <a:bodyPr/>
              <a:lstStyle/>
              <a:p>
                <a:r>
                  <a:rPr lang="zh-CN" altLang="en-US" dirty="0"/>
                  <a:t>给出滑动模态的微分方程，就在</a:t>
                </a:r>
                <a14:m>
                  <m:oMath xmlns:m="http://schemas.openxmlformats.org/officeDocument/2006/math">
                    <m:r>
                      <a:rPr lang="en-US" altLang="zh-CN" b="0" i="1" smtClean="0">
                        <a:latin typeface="Cambria Math" panose="02040503050406030204" pitchFamily="18" charset="0"/>
                      </a:rPr>
                      <m:t>𝑆</m:t>
                    </m:r>
                  </m:oMath>
                </a14:m>
                <a:r>
                  <a:rPr lang="zh-CN" altLang="en-US" dirty="0"/>
                  <a:t>上确定了一个滑动模态</a:t>
                </a:r>
                <a:endParaRPr lang="en-US" altLang="zh-CN" dirty="0"/>
              </a:p>
              <a:p>
                <a:r>
                  <a:rPr lang="zh-CN" altLang="en-US" dirty="0"/>
                  <a:t>需求：沿</a:t>
                </a: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=0</m:t>
                    </m:r>
                  </m:oMath>
                </a14:m>
                <a:r>
                  <a:rPr lang="zh-CN" altLang="en-US" dirty="0"/>
                  <a:t>滑动到</a:t>
                </a:r>
                <a14:m>
                  <m:oMath xmlns:m="http://schemas.openxmlformats.org/officeDocument/2006/math">
                    <m:r>
                      <a:rPr lang="en-US" altLang="zh-CN" b="1">
                        <a:latin typeface="Cambria Math" panose="02040503050406030204" pitchFamily="18" charset="0"/>
                      </a:rPr>
                      <m:t>𝐱</m:t>
                    </m:r>
                    <m:r>
                      <a:rPr lang="en-US" altLang="zh-CN" b="1" i="1">
                        <a:latin typeface="Cambria Math" panose="02040503050406030204" pitchFamily="18" charset="0"/>
                      </a:rPr>
                      <m:t>=</m:t>
                    </m:r>
                    <m:r>
                      <a:rPr lang="en-US" altLang="zh-CN" b="1" i="1">
                        <a:latin typeface="Cambria Math" panose="02040503050406030204" pitchFamily="18" charset="0"/>
                      </a:rPr>
                      <m:t>𝟎</m:t>
                    </m:r>
                  </m:oMath>
                </a14:m>
                <a:r>
                  <a:rPr lang="zh-CN" altLang="en-US" dirty="0"/>
                  <a:t>运动</a:t>
                </a:r>
                <a:endParaRPr lang="en-US" altLang="zh-CN" dirty="0"/>
              </a:p>
              <a:p>
                <a:pPr marL="0" indent="0">
                  <a:buNone/>
                </a:pPr>
                <a:r>
                  <a:rPr lang="zh-CN" altLang="en-US" dirty="0"/>
                  <a:t>  在滑动模态下，系统的运动由简单的常微分方程  描述，例如</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𝑐𝑥</m:t>
                      </m:r>
                      <m:r>
                        <a:rPr lang="en-US" altLang="zh-CN" b="0" i="1" smtClean="0">
                          <a:latin typeface="Cambria Math" panose="02040503050406030204" pitchFamily="18" charset="0"/>
                        </a:rPr>
                        <m:t>=0</m:t>
                      </m:r>
                    </m:oMath>
                  </m:oMathPara>
                </a14:m>
                <a:endParaRPr lang="en-US" altLang="zh-CN" b="0" dirty="0"/>
              </a:p>
              <a:p>
                <a:pPr marL="0" indent="0">
                  <a:buNone/>
                </a:pPr>
                <a:r>
                  <a:rPr lang="zh-CN" altLang="en-US" dirty="0"/>
                  <a:t>解为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𝑐𝑡</m:t>
                          </m:r>
                        </m:sup>
                      </m:sSup>
                    </m:oMath>
                  </m:oMathPara>
                </a14:m>
                <a:endParaRPr lang="en-US" altLang="zh-CN" dirty="0"/>
              </a:p>
              <a:p>
                <a:pPr marL="0" indent="0">
                  <a:buNone/>
                </a:pPr>
                <a:endParaRPr lang="en-US" altLang="zh-CN" dirty="0"/>
              </a:p>
              <a:p>
                <a:pPr marL="0" indent="0">
                  <a:buNone/>
                </a:pP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=0</m:t>
                    </m:r>
                  </m:oMath>
                </a14:m>
                <a:r>
                  <a:rPr lang="zh-CN" altLang="en-US" dirty="0"/>
                  <a:t>定义的线、面称之为切换线、切换面或滑模面</a:t>
                </a: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323528" y="1397508"/>
                <a:ext cx="8136904" cy="4958842"/>
              </a:xfrm>
              <a:blipFill>
                <a:blip r:embed="rId3"/>
                <a:stretch>
                  <a:fillRect l="-1498" t="-1474" r="-14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6040529" y="3429000"/>
                <a:ext cx="3158942" cy="19152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m:rPr>
                          <m:sty m:val="p"/>
                        </m:rPr>
                        <a:rPr lang="el-GR" altLang="zh-CN" b="0" i="1" dirty="0" smtClean="0">
                          <a:latin typeface="Cambria Math" panose="02040503050406030204" pitchFamily="18" charset="0"/>
                          <a:ea typeface="Cambria Math" panose="02040503050406030204" pitchFamily="18" charset="0"/>
                        </a:rPr>
                        <m:t>Ψ</m:t>
                      </m:r>
                      <m:r>
                        <a:rPr lang="en-US" altLang="zh-CN" b="0" i="1">
                          <a:latin typeface="Cambria Math" panose="02040503050406030204" pitchFamily="18" charset="0"/>
                        </a:rPr>
                        <m:t>𝑥</m:t>
                      </m:r>
                    </m:oMath>
                  </m:oMathPara>
                </a14:m>
                <a:endParaRPr lang="en-US" altLang="zh-CN" b="0" dirty="0"/>
              </a:p>
              <a:p>
                <a:pPr/>
                <a14:m>
                  <m:oMathPara xmlns:m="http://schemas.openxmlformats.org/officeDocument/2006/math">
                    <m:oMathParaPr>
                      <m:jc m:val="centerGroup"/>
                    </m:oMathParaPr>
                    <m:oMath xmlns:m="http://schemas.openxmlformats.org/officeDocument/2006/math">
                      <m:r>
                        <m:rPr>
                          <m:sty m:val="p"/>
                        </m:rPr>
                        <a:rPr lang="el-GR" altLang="zh-CN" b="0" i="1" dirty="0">
                          <a:latin typeface="Cambria Math" panose="02040503050406030204" pitchFamily="18" charset="0"/>
                          <a:ea typeface="Cambria Math" panose="02040503050406030204" pitchFamily="18" charset="0"/>
                        </a:rPr>
                        <m:t>Ψ</m:t>
                      </m:r>
                      <m:r>
                        <a:rPr lang="en-US" altLang="zh-CN" b="0" i="1">
                          <a:latin typeface="Cambria Math" panose="02040503050406030204" pitchFamily="18" charset="0"/>
                        </a:rPr>
                        <m:t>=</m:t>
                      </m:r>
                      <m:d>
                        <m:dPr>
                          <m:begChr m:val="{"/>
                          <m:endChr m:val=""/>
                          <m:ctrlPr>
                            <a:rPr lang="en-US" altLang="zh-CN" b="0" i="1">
                              <a:latin typeface="Cambria Math" panose="02040503050406030204" pitchFamily="18" charset="0"/>
                            </a:rPr>
                          </m:ctrlPr>
                        </m:dPr>
                        <m:e>
                          <m:m>
                            <m:mPr>
                              <m:mcs>
                                <m:mc>
                                  <m:mcPr>
                                    <m:count m:val="2"/>
                                    <m:mcJc m:val="center"/>
                                  </m:mcPr>
                                </m:mc>
                              </m:mcs>
                              <m:ctrlPr>
                                <a:rPr lang="en-US" altLang="zh-CN" b="0" i="1">
                                  <a:latin typeface="Cambria Math" panose="02040503050406030204" pitchFamily="18" charset="0"/>
                                </a:rPr>
                              </m:ctrlPr>
                            </m:mPr>
                            <m:mr>
                              <m:e>
                                <m:r>
                                  <m:rPr>
                                    <m:brk m:alnAt="7"/>
                                  </m:rPr>
                                  <a:rPr lang="zh-CN" altLang="en-US" b="0" i="1">
                                    <a:latin typeface="Cambria Math" panose="02040503050406030204" pitchFamily="18" charset="0"/>
                                  </a:rPr>
                                  <m:t>𝛼</m:t>
                                </m:r>
                              </m:e>
                              <m:e>
                                <m:r>
                                  <a:rPr lang="en-US" altLang="zh-CN" i="1">
                                    <a:latin typeface="Cambria Math" panose="02040503050406030204" pitchFamily="18" charset="0"/>
                                  </a:rPr>
                                  <m:t>𝑥𝑠</m:t>
                                </m:r>
                                <m:r>
                                  <a:rPr lang="en-US" altLang="zh-CN" i="1">
                                    <a:latin typeface="Cambria Math" panose="02040503050406030204" pitchFamily="18" charset="0"/>
                                  </a:rPr>
                                  <m:t>&gt;0</m:t>
                                </m:r>
                              </m:e>
                            </m:mr>
                            <m:mr>
                              <m:e>
                                <m:r>
                                  <a:rPr lang="en-US" altLang="zh-CN" b="0" i="1">
                                    <a:latin typeface="Cambria Math" panose="02040503050406030204" pitchFamily="18" charset="0"/>
                                  </a:rPr>
                                  <m:t>−</m:t>
                                </m:r>
                                <m:r>
                                  <a:rPr lang="zh-CN" altLang="en-US" b="0" i="1">
                                    <a:latin typeface="Cambria Math" panose="02040503050406030204" pitchFamily="18" charset="0"/>
                                  </a:rPr>
                                  <m:t>𝛼</m:t>
                                </m:r>
                              </m:e>
                              <m:e>
                                <m:r>
                                  <a:rPr lang="en-US" altLang="zh-CN" i="1">
                                    <a:latin typeface="Cambria Math" panose="02040503050406030204" pitchFamily="18" charset="0"/>
                                  </a:rPr>
                                  <m:t>𝑥𝑠</m:t>
                                </m:r>
                                <m:r>
                                  <a:rPr lang="en-US" altLang="zh-CN" i="1">
                                    <a:latin typeface="Cambria Math" panose="02040503050406030204" pitchFamily="18" charset="0"/>
                                  </a:rPr>
                                  <m:t>&lt;0</m:t>
                                </m:r>
                              </m:e>
                            </m:mr>
                          </m:m>
                        </m:e>
                      </m:d>
                    </m:oMath>
                  </m:oMathPara>
                </a14:m>
                <a:endParaRPr lang="en-US" altLang="zh-CN"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6040529" y="3429000"/>
                <a:ext cx="3158942" cy="191526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43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600200" y="1700808"/>
            <a:ext cx="592412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spcBef>
                <a:spcPct val="50000"/>
              </a:spcBef>
              <a:defRPr/>
            </a:pPr>
            <a:r>
              <a:rPr lang="zh-CN" altLang="en-US" sz="3200" b="0" dirty="0">
                <a:solidFill>
                  <a:schemeClr val="tx2">
                    <a:lumMod val="75000"/>
                  </a:schemeClr>
                </a:solidFill>
              </a:rPr>
              <a:t>一、滑模变结构控制基本原理</a:t>
            </a:r>
          </a:p>
          <a:p>
            <a:pPr eaLnBrk="1" hangingPunct="1">
              <a:spcBef>
                <a:spcPct val="50000"/>
              </a:spcBef>
              <a:defRPr/>
            </a:pPr>
            <a:endParaRPr lang="zh-CN" altLang="en-US" sz="3200" b="0" dirty="0">
              <a:solidFill>
                <a:schemeClr val="tx2">
                  <a:lumMod val="75000"/>
                </a:schemeClr>
              </a:solidFill>
              <a:latin typeface="隶书" pitchFamily="49" charset="-122"/>
            </a:endParaRPr>
          </a:p>
        </p:txBody>
      </p:sp>
      <p:sp>
        <p:nvSpPr>
          <p:cNvPr id="5" name="Text Box 4"/>
          <p:cNvSpPr txBox="1">
            <a:spLocks noChangeArrowheads="1"/>
          </p:cNvSpPr>
          <p:nvPr/>
        </p:nvSpPr>
        <p:spPr bwMode="auto">
          <a:xfrm>
            <a:off x="1600200" y="2412008"/>
            <a:ext cx="57801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二</a:t>
            </a:r>
            <a:r>
              <a:rPr lang="zh-CN" altLang="en-US" sz="3200" b="0" dirty="0">
                <a:solidFill>
                  <a:schemeClr val="tx2">
                    <a:lumMod val="75000"/>
                  </a:schemeClr>
                </a:solidFill>
                <a:ea typeface="楷体_GB2312" pitchFamily="49" charset="-122"/>
              </a:rPr>
              <a:t>、</a:t>
            </a:r>
            <a:r>
              <a:rPr lang="zh-CN" altLang="en-US" sz="3200" b="0" dirty="0">
                <a:solidFill>
                  <a:schemeClr val="tx2">
                    <a:lumMod val="75000"/>
                  </a:schemeClr>
                </a:solidFill>
              </a:rPr>
              <a:t>滑模变结构控制系统设计</a:t>
            </a:r>
            <a:endParaRPr lang="en-US" altLang="zh-CN" sz="3200" b="0" dirty="0">
              <a:solidFill>
                <a:schemeClr val="tx2">
                  <a:lumMod val="75000"/>
                </a:schemeClr>
              </a:solidFill>
            </a:endParaRPr>
          </a:p>
        </p:txBody>
      </p:sp>
      <p:sp>
        <p:nvSpPr>
          <p:cNvPr id="6" name="Text Box 5"/>
          <p:cNvSpPr txBox="1">
            <a:spLocks noChangeArrowheads="1"/>
          </p:cNvSpPr>
          <p:nvPr/>
        </p:nvSpPr>
        <p:spPr bwMode="auto">
          <a:xfrm>
            <a:off x="1600199" y="3155951"/>
            <a:ext cx="73642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三、神经网络滑模变结构控制系统设计</a:t>
            </a:r>
            <a:endParaRPr lang="zh-CN" altLang="en-US" sz="3200" b="0" dirty="0">
              <a:solidFill>
                <a:schemeClr val="tx2">
                  <a:lumMod val="75000"/>
                </a:schemeClr>
              </a:solidFill>
              <a:latin typeface="隶书" pitchFamily="49" charset="-122"/>
            </a:endParaRPr>
          </a:p>
        </p:txBody>
      </p:sp>
      <p:sp>
        <p:nvSpPr>
          <p:cNvPr id="8" name="Rectangle 9"/>
          <p:cNvSpPr>
            <a:spLocks noGrp="1" noChangeArrowheads="1"/>
          </p:cNvSpPr>
          <p:nvPr>
            <p:ph type="title"/>
          </p:nvPr>
        </p:nvSpPr>
        <p:spPr/>
        <p:txBody>
          <a:bodyPr/>
          <a:lstStyle/>
          <a:p>
            <a:pPr eaLnBrk="1" hangingPunct="1">
              <a:defRPr/>
            </a:pPr>
            <a:r>
              <a:rPr lang="zh-CN" altLang="en-US" dirty="0">
                <a:solidFill>
                  <a:schemeClr val="tx2">
                    <a:lumMod val="75000"/>
                  </a:schemeClr>
                </a:solidFill>
                <a:ea typeface="隶书" pitchFamily="49" charset="-122"/>
              </a:rPr>
              <a:t>本讲的主要内容</a:t>
            </a:r>
            <a:endParaRPr lang="zh-CN" altLang="en-US" dirty="0">
              <a:solidFill>
                <a:schemeClr val="tx2">
                  <a:lumMod val="75000"/>
                </a:schemeClr>
              </a:solidFill>
            </a:endParaRP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7" name="文本占位符 6"/>
          <p:cNvSpPr>
            <a:spLocks noGrp="1"/>
          </p:cNvSpPr>
          <p:nvPr>
            <p:ph type="body" sz="quarter" idx="14"/>
          </p:nvPr>
        </p:nvSpPr>
        <p:spPr/>
        <p:txBody>
          <a:bodyPr/>
          <a:lstStyle/>
          <a:p>
            <a:endParaRPr lang="zh-CN" altLang="en-US"/>
          </a:p>
        </p:txBody>
      </p:sp>
      <p:sp>
        <p:nvSpPr>
          <p:cNvPr id="7174" name="灯片编号占位符 9"/>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0C1F1DE-8601-4E45-AE10-B24C3544E738}" type="slidenum">
              <a:rPr lang="zh-CN" altLang="en-US" sz="1200">
                <a:solidFill>
                  <a:srgbClr val="898989"/>
                </a:solidFill>
                <a:latin typeface="Times New Roman" panose="02020603050405020304" pitchFamily="18" charset="0"/>
              </a:rPr>
              <a:pPr>
                <a:spcBef>
                  <a:spcPct val="0"/>
                </a:spcBef>
                <a:buFontTx/>
                <a:buNone/>
              </a:pPr>
              <a:t>3</a:t>
            </a:fld>
            <a:endParaRPr lang="en-US" altLang="zh-CN" sz="1200">
              <a:solidFill>
                <a:srgbClr val="898989"/>
              </a:solidFill>
              <a:latin typeface="Times New Roman" panose="02020603050405020304" pitchFamily="18" charset="0"/>
            </a:endParaRPr>
          </a:p>
        </p:txBody>
      </p:sp>
      <p:sp>
        <p:nvSpPr>
          <p:cNvPr id="10" name="Text Box 5"/>
          <p:cNvSpPr txBox="1">
            <a:spLocks noChangeArrowheads="1"/>
          </p:cNvSpPr>
          <p:nvPr/>
        </p:nvSpPr>
        <p:spPr bwMode="auto">
          <a:xfrm>
            <a:off x="1600200" y="3824188"/>
            <a:ext cx="549208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四、机械手滑模变结构控制</a:t>
            </a:r>
            <a:endParaRPr lang="zh-CN" altLang="en-US" sz="3200" b="0" dirty="0">
              <a:solidFill>
                <a:schemeClr val="tx2">
                  <a:lumMod val="75000"/>
                </a:schemeClr>
              </a:solidFill>
              <a:latin typeface="隶书" pitchFamily="49" charset="-122"/>
            </a:endParaRPr>
          </a:p>
        </p:txBody>
      </p:sp>
      <p:sp>
        <p:nvSpPr>
          <p:cNvPr id="11" name="Text Box 5"/>
          <p:cNvSpPr txBox="1">
            <a:spLocks noChangeArrowheads="1"/>
          </p:cNvSpPr>
          <p:nvPr/>
        </p:nvSpPr>
        <p:spPr bwMode="auto">
          <a:xfrm>
            <a:off x="1600200" y="4492425"/>
            <a:ext cx="7220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800" b="1">
                <a:solidFill>
                  <a:schemeClr val="tx1"/>
                </a:solidFill>
                <a:latin typeface="Times New Roman" pitchFamily="18" charset="0"/>
                <a:ea typeface="隶书" pitchFamily="49" charset="-122"/>
              </a:defRPr>
            </a:lvl1pPr>
            <a:lvl2pPr marL="742950" indent="-285750" eaLnBrk="0" hangingPunct="0">
              <a:defRPr kumimoji="1" sz="2800" b="1">
                <a:solidFill>
                  <a:schemeClr val="tx1"/>
                </a:solidFill>
                <a:latin typeface="Times New Roman" pitchFamily="18" charset="0"/>
                <a:ea typeface="隶书" pitchFamily="49" charset="-122"/>
              </a:defRPr>
            </a:lvl2pPr>
            <a:lvl3pPr marL="1143000" indent="-228600" eaLnBrk="0" hangingPunct="0">
              <a:defRPr kumimoji="1" sz="2800" b="1">
                <a:solidFill>
                  <a:schemeClr val="tx1"/>
                </a:solidFill>
                <a:latin typeface="Times New Roman" pitchFamily="18" charset="0"/>
                <a:ea typeface="隶书" pitchFamily="49" charset="-122"/>
              </a:defRPr>
            </a:lvl3pPr>
            <a:lvl4pPr marL="1600200" indent="-228600" eaLnBrk="0" hangingPunct="0">
              <a:defRPr kumimoji="1" sz="2800" b="1">
                <a:solidFill>
                  <a:schemeClr val="tx1"/>
                </a:solidFill>
                <a:latin typeface="Times New Roman" pitchFamily="18" charset="0"/>
                <a:ea typeface="隶书" pitchFamily="49" charset="-122"/>
              </a:defRPr>
            </a:lvl4pPr>
            <a:lvl5pPr marL="2057400" indent="-228600" eaLnBrk="0" hangingPunct="0">
              <a:defRPr kumimoji="1" sz="2800" b="1">
                <a:solidFill>
                  <a:schemeClr val="tx1"/>
                </a:solidFill>
                <a:latin typeface="Times New Roman" pitchFamily="18" charset="0"/>
                <a:ea typeface="隶书" pitchFamily="49" charset="-122"/>
              </a:defRPr>
            </a:lvl5pPr>
            <a:lvl6pPr marL="25146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6pPr>
            <a:lvl7pPr marL="29718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7pPr>
            <a:lvl8pPr marL="34290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8pPr>
            <a:lvl9pPr marL="3886200" indent="-228600" algn="ctr" eaLnBrk="0" fontAlgn="base" hangingPunct="0">
              <a:spcBef>
                <a:spcPct val="0"/>
              </a:spcBef>
              <a:spcAft>
                <a:spcPct val="0"/>
              </a:spcAft>
              <a:defRPr kumimoji="1" sz="2800" b="1">
                <a:solidFill>
                  <a:schemeClr val="tx1"/>
                </a:solidFill>
                <a:latin typeface="Times New Roman" pitchFamily="18" charset="0"/>
                <a:ea typeface="隶书" pitchFamily="49" charset="-122"/>
              </a:defRPr>
            </a:lvl9pPr>
          </a:lstStyle>
          <a:p>
            <a:pPr eaLnBrk="1" hangingPunct="1">
              <a:defRPr/>
            </a:pPr>
            <a:r>
              <a:rPr lang="zh-CN" altLang="en-US" sz="3200" b="0" dirty="0">
                <a:solidFill>
                  <a:schemeClr val="tx2">
                    <a:lumMod val="75000"/>
                  </a:schemeClr>
                </a:solidFill>
              </a:rPr>
              <a:t>五、滑模变结构控制历史及发展趋势</a:t>
            </a:r>
            <a:endParaRPr lang="zh-CN" altLang="en-US" sz="3200" b="0" dirty="0">
              <a:solidFill>
                <a:schemeClr val="tx2">
                  <a:lumMod val="75000"/>
                </a:schemeClr>
              </a:solidFill>
              <a:latin typeface="隶书"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479699"/>
                <a:ext cx="8892480" cy="3660365"/>
              </a:xfrm>
            </p:spPr>
            <p:txBody>
              <a:bodyPr/>
              <a:lstStyle/>
              <a:p>
                <a:pPr>
                  <a:buFont typeface="Wingdings" panose="05000000000000000000" pitchFamily="2" charset="2"/>
                  <a:buChar char="n"/>
                </a:pPr>
                <a:r>
                  <a:rPr lang="zh-CN" altLang="en-US" dirty="0">
                    <a:solidFill>
                      <a:srgbClr val="FF0000"/>
                    </a:solidFill>
                  </a:rPr>
                  <a:t>变结构控制定义（滑模控制、滑模变结构控制）：</a:t>
                </a:r>
                <a:endParaRPr lang="en-US" altLang="zh-CN" dirty="0">
                  <a:solidFill>
                    <a:srgbClr val="FF0000"/>
                  </a:solidFill>
                </a:endParaRPr>
              </a:p>
              <a:p>
                <a:pPr marL="0" indent="0">
                  <a:buNone/>
                </a:pPr>
                <a:r>
                  <a:rPr lang="zh-CN" altLang="en-US" dirty="0"/>
                  <a:t>考虑非线性系统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0" smtClean="0">
                              <a:latin typeface="Cambria Math" panose="02040503050406030204" pitchFamily="18" charset="0"/>
                            </a:rPr>
                            <m:t>𝐮</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sup>
                      </m:sSup>
                      <m:r>
                        <a:rPr lang="en-US" altLang="zh-CN" b="0"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𝐮</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𝑚</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oMath>
                  </m:oMathPara>
                </a14:m>
                <a:endParaRPr lang="en-US" altLang="zh-CN" b="0" i="1" dirty="0"/>
              </a:p>
              <a:p>
                <a:pPr marL="0" indent="0">
                  <a:buNone/>
                </a:pPr>
                <a:r>
                  <a:rPr lang="zh-CN" altLang="en-US" dirty="0">
                    <a:solidFill>
                      <a:srgbClr val="0000FF"/>
                    </a:solidFill>
                  </a:rPr>
                  <a:t>确定切换函数向量</a:t>
                </a:r>
                <a:endParaRPr lang="en-US" altLang="zh-CN"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𝐬</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1" i="0" smtClean="0">
                          <a:latin typeface="Cambria Math" panose="02040503050406030204" pitchFamily="18" charset="0"/>
                        </a:rPr>
                        <m:t>𝐬</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𝑚</m:t>
                          </m:r>
                        </m:sup>
                      </m:sSup>
                    </m:oMath>
                  </m:oMathPara>
                </a14:m>
                <a:endParaRPr lang="en-US" altLang="zh-CN" b="0" dirty="0"/>
              </a:p>
              <a:p>
                <a:pPr marL="0" indent="0">
                  <a:buNone/>
                </a:pPr>
                <a:r>
                  <a:rPr lang="zh-CN" altLang="en-US" dirty="0"/>
                  <a:t>具有的维数一般等于控制的维数，并且</a:t>
                </a:r>
                <a:r>
                  <a:rPr lang="zh-CN" altLang="en-US" dirty="0">
                    <a:solidFill>
                      <a:srgbClr val="0000FF"/>
                    </a:solidFill>
                  </a:rPr>
                  <a:t>寻求变结构控制</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a:latin typeface="Cambria Math" panose="02040503050406030204" pitchFamily="18" charset="0"/>
                          </a:rPr>
                          <m:t>𝐟</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&gt;0</m:t>
                            </m:r>
                          </m:e>
                          <m:e>
                            <m:r>
                              <a:rPr lang="en-US" altLang="zh-CN" b="0" i="1" smtClean="0">
                                <a:latin typeface="Cambria Math" panose="02040503050406030204" pitchFamily="18" charset="0"/>
                              </a:rPr>
                              <m:t>&amp;</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&lt;0</m:t>
                            </m:r>
                          </m:e>
                        </m:eqArr>
                      </m:e>
                    </m:d>
                  </m:oMath>
                </a14:m>
                <a:endParaRPr lang="en-US" altLang="zh-CN" b="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479699"/>
                <a:ext cx="8892480" cy="3660365"/>
              </a:xfrm>
              <a:blipFill>
                <a:blip r:embed="rId2"/>
                <a:stretch>
                  <a:fillRect l="-1371" t="-1833" b="-8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55088" y="5527000"/>
                <a:ext cx="4994059" cy="534955"/>
              </a:xfrm>
              <a:prstGeom prst="rect">
                <a:avLst/>
              </a:prstGeom>
              <a:noFill/>
            </p:spPr>
            <p:txBody>
              <a:bodyPr wrap="none" rtlCol="0">
                <a:spAutoFit/>
              </a:bodyPr>
              <a:lstStyle/>
              <a:p>
                <a:r>
                  <a:rPr lang="zh-CN" altLang="en-US" dirty="0"/>
                  <a:t>变结构的体现：</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a:latin typeface="Cambria Math" panose="02040503050406030204" pitchFamily="18" charset="0"/>
                          </a:rPr>
                          <m:t>𝐱</m:t>
                        </m:r>
                      </m:e>
                    </m:d>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55088" y="5527000"/>
                <a:ext cx="4994059" cy="534955"/>
              </a:xfrm>
              <a:prstGeom prst="rect">
                <a:avLst/>
              </a:prstGeom>
              <a:blipFill rotWithShape="0">
                <a:blip r:embed="rId3"/>
                <a:stretch>
                  <a:fillRect l="-2442" t="-1494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355088" y="6198255"/>
                <a:ext cx="4791440" cy="523220"/>
              </a:xfrm>
              <a:prstGeom prst="rect">
                <a:avLst/>
              </a:prstGeom>
              <a:noFill/>
            </p:spPr>
            <p:txBody>
              <a:bodyPr wrap="non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𝑠</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𝑥</m:t>
                        </m:r>
                      </m:e>
                    </m:d>
                    <m:r>
                      <a:rPr lang="zh-CN" altLang="en-US" b="1" i="1">
                        <a:latin typeface="Cambria Math" panose="02040503050406030204" pitchFamily="18" charset="0"/>
                      </a:rPr>
                      <m:t>可微</m:t>
                    </m:r>
                  </m:oMath>
                </a14:m>
                <a:r>
                  <a:rPr lang="zh-CN" altLang="en-US" dirty="0"/>
                  <a:t>，过原点</a:t>
                </a:r>
                <a:r>
                  <a:rPr lang="en-US" altLang="zh-CN" dirty="0"/>
                  <a:t>(</a:t>
                </a:r>
                <a14:m>
                  <m:oMath xmlns:m="http://schemas.openxmlformats.org/officeDocument/2006/math">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𝑠</m:t>
                        </m:r>
                      </m:e>
                      <m:sub>
                        <m:r>
                          <a:rPr lang="en-US" altLang="zh-CN" b="0" i="1">
                            <a:latin typeface="Cambria Math" panose="02040503050406030204" pitchFamily="18" charset="0"/>
                          </a:rPr>
                          <m:t>𝑖</m:t>
                        </m:r>
                      </m:sub>
                    </m:sSub>
                    <m:d>
                      <m:dPr>
                        <m:ctrlPr>
                          <a:rPr lang="en-US" altLang="zh-CN" b="0" i="1">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m:t>
                    </m:r>
                  </m:oMath>
                </a14:m>
                <a:r>
                  <a:rPr lang="en-US" altLang="zh-CN" dirty="0"/>
                  <a:t>)</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355088" y="6198255"/>
                <a:ext cx="4791440" cy="523220"/>
              </a:xfrm>
              <a:prstGeom prst="rect">
                <a:avLst/>
              </a:prstGeom>
              <a:blipFill>
                <a:blip r:embed="rId4"/>
                <a:stretch>
                  <a:fillRect t="-16279" r="-1781" b="-32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4975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892481" cy="4397573"/>
              </a:xfrm>
            </p:spPr>
            <p:txBody>
              <a:bodyPr/>
              <a:lstStyle/>
              <a:p>
                <a:pPr marL="0" indent="0">
                  <a:buNone/>
                </a:pPr>
                <a:r>
                  <a:rPr lang="zh-CN" altLang="en-US" dirty="0"/>
                  <a:t>控制满足：</a:t>
                </a:r>
                <a:endParaRPr lang="en-US" altLang="zh-CN" dirty="0"/>
              </a:p>
              <a:p>
                <a:pPr marL="0" indent="0">
                  <a:buNone/>
                </a:pPr>
                <a:r>
                  <a:rPr lang="zh-CN" altLang="en-US" dirty="0"/>
                  <a:t>（</a:t>
                </a:r>
                <a:r>
                  <a:rPr lang="en-US" altLang="zh-CN" dirty="0"/>
                  <a:t>1</a:t>
                </a:r>
                <a:r>
                  <a:rPr lang="zh-CN" altLang="en-US" dirty="0"/>
                  <a:t>）</a:t>
                </a:r>
                <a:r>
                  <a:rPr lang="zh-CN" altLang="en-US" dirty="0">
                    <a:solidFill>
                      <a:srgbClr val="0000FF"/>
                    </a:solidFill>
                  </a:rPr>
                  <a:t>可达性</a:t>
                </a:r>
                <a:r>
                  <a:rPr lang="zh-CN" altLang="en-US" dirty="0"/>
                  <a:t>条件，即在切换面</a:t>
                </a:r>
                <a14:m>
                  <m:oMath xmlns:m="http://schemas.openxmlformats.org/officeDocument/2006/math">
                    <m:r>
                      <a:rPr lang="en-US" altLang="zh-CN" b="0" i="1" smtClean="0">
                        <a:latin typeface="Cambria Math" panose="02040503050406030204" pitchFamily="18" charset="0"/>
                      </a:rPr>
                      <m:t>𝑆</m:t>
                    </m:r>
                  </m:oMath>
                </a14:m>
                <a:r>
                  <a:rPr lang="zh-CN" altLang="en-US" dirty="0"/>
                  <a:t>以外的运动点都将在</a:t>
                </a:r>
                <a:r>
                  <a:rPr lang="zh-CN" altLang="en-US" dirty="0">
                    <a:solidFill>
                      <a:srgbClr val="FF0000"/>
                    </a:solidFill>
                  </a:rPr>
                  <a:t>有限时间</a:t>
                </a:r>
                <a:r>
                  <a:rPr lang="zh-CN" altLang="en-US" dirty="0"/>
                  <a:t>内到达切换面；</a:t>
                </a:r>
              </a:p>
              <a:p>
                <a:pPr marL="0" indent="0">
                  <a:buNone/>
                </a:pPr>
                <a:r>
                  <a:rPr lang="zh-CN" altLang="en-US" dirty="0"/>
                  <a:t>（</a:t>
                </a:r>
                <a:r>
                  <a:rPr lang="en-US" altLang="zh-CN" dirty="0"/>
                  <a:t>2</a:t>
                </a:r>
                <a:r>
                  <a:rPr lang="zh-CN" altLang="en-US" dirty="0"/>
                  <a:t>）</a:t>
                </a:r>
                <a:r>
                  <a:rPr lang="zh-CN" altLang="en-US" dirty="0">
                    <a:solidFill>
                      <a:srgbClr val="0000FF"/>
                    </a:solidFill>
                  </a:rPr>
                  <a:t>滑动模态存在性</a:t>
                </a:r>
                <a:r>
                  <a:rPr lang="zh-CN" altLang="en-US" dirty="0"/>
                  <a:t>；</a:t>
                </a:r>
              </a:p>
              <a:p>
                <a:pPr marL="0" indent="0">
                  <a:buNone/>
                </a:pPr>
                <a:r>
                  <a:rPr lang="zh-CN" altLang="en-US" dirty="0"/>
                  <a:t>（</a:t>
                </a:r>
                <a:r>
                  <a:rPr lang="en-US" altLang="zh-CN" dirty="0"/>
                  <a:t>3</a:t>
                </a:r>
                <a:r>
                  <a:rPr lang="zh-CN" altLang="en-US" dirty="0"/>
                  <a:t>）保证滑动模态运动的</a:t>
                </a:r>
                <a:r>
                  <a:rPr lang="zh-CN" altLang="en-US" dirty="0">
                    <a:solidFill>
                      <a:srgbClr val="0000FF"/>
                    </a:solidFill>
                  </a:rPr>
                  <a:t>稳定性</a:t>
                </a:r>
                <a:r>
                  <a:rPr lang="en-US" altLang="zh-CN" dirty="0">
                    <a:solidFill>
                      <a:srgbClr val="0000FF"/>
                    </a:solidFill>
                  </a:rPr>
                  <a:t>(</a:t>
                </a:r>
                <a:r>
                  <a:rPr lang="zh-CN" altLang="en-US" dirty="0">
                    <a:solidFill>
                      <a:srgbClr val="0000FF"/>
                    </a:solidFill>
                  </a:rPr>
                  <a:t>滑动运动渐近稳定，且品质良好</a:t>
                </a:r>
                <a:r>
                  <a:rPr lang="en-US" altLang="zh-CN" dirty="0">
                    <a:solidFill>
                      <a:srgbClr val="0000FF"/>
                    </a:solidFill>
                  </a:rPr>
                  <a:t>)</a:t>
                </a:r>
                <a:r>
                  <a:rPr lang="zh-CN" altLang="en-US" dirty="0"/>
                  <a:t>；</a:t>
                </a:r>
              </a:p>
              <a:p>
                <a:pPr marL="0" indent="0">
                  <a:buNone/>
                </a:pPr>
                <a:r>
                  <a:rPr lang="zh-CN" altLang="en-US" dirty="0"/>
                  <a:t>（</a:t>
                </a:r>
                <a:r>
                  <a:rPr lang="en-US" altLang="zh-CN" dirty="0"/>
                  <a:t>4</a:t>
                </a:r>
                <a:r>
                  <a:rPr lang="zh-CN" altLang="en-US" dirty="0"/>
                  <a:t>）达到控制系统的动态系统要求。</a:t>
                </a:r>
              </a:p>
              <a:p>
                <a:pPr marL="0" indent="0">
                  <a:buNone/>
                </a:pPr>
                <a:endParaRPr lang="zh-CN" altLang="en-US" dirty="0"/>
              </a:p>
              <a:p>
                <a:pPr marL="0" indent="0">
                  <a:buNone/>
                </a:pPr>
                <a:r>
                  <a:rPr lang="zh-CN" altLang="en-US" dirty="0"/>
                  <a:t>前三点是滑模变结构控制的三个基本问题，只有满足了这三个条件的控制才叫滑模变结构控制。</a:t>
                </a: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892481" cy="4397573"/>
              </a:xfrm>
              <a:blipFill>
                <a:blip r:embed="rId2"/>
                <a:stretch>
                  <a:fillRect l="-1371" t="-1526" b="-147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7931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5" y="1479699"/>
                <a:ext cx="8856984" cy="3101429"/>
              </a:xfrm>
            </p:spPr>
            <p:txBody>
              <a:bodyPr/>
              <a:lstStyle/>
              <a:p>
                <a:pPr eaLnBrk="1" hangingPunct="1">
                  <a:spcBef>
                    <a:spcPct val="50000"/>
                  </a:spcBef>
                </a:pPr>
                <a:r>
                  <a:rPr lang="zh-CN" altLang="en-US" dirty="0">
                    <a:latin typeface="+mn-ea"/>
                  </a:rPr>
                  <a:t>因此滑模变结构控制的整个控制过程由两部分组成：</a:t>
                </a:r>
              </a:p>
              <a:p>
                <a:pPr lvl="1" eaLnBrk="1" hangingPunct="1">
                  <a:spcBef>
                    <a:spcPct val="50000"/>
                  </a:spcBef>
                  <a:buFontTx/>
                  <a:buAutoNum type="circleNumDbPlain"/>
                </a:pPr>
                <a:r>
                  <a:rPr lang="zh-CN" altLang="en-US" dirty="0">
                    <a:solidFill>
                      <a:srgbClr val="0033CC"/>
                    </a:solidFill>
                    <a:latin typeface="+mn-ea"/>
                  </a:rPr>
                  <a:t>正常运动段</a:t>
                </a:r>
                <a:r>
                  <a:rPr lang="en-US" altLang="zh-CN" dirty="0">
                    <a:solidFill>
                      <a:srgbClr val="0033CC"/>
                    </a:solidFill>
                    <a:latin typeface="+mn-ea"/>
                  </a:rPr>
                  <a:t>(</a:t>
                </a:r>
                <a:r>
                  <a:rPr lang="zh-CN" altLang="en-US" dirty="0">
                    <a:solidFill>
                      <a:srgbClr val="0033CC"/>
                    </a:solidFill>
                    <a:latin typeface="+mn-ea"/>
                  </a:rPr>
                  <a:t>趋近运动段</a:t>
                </a:r>
                <a:r>
                  <a:rPr lang="en-US" altLang="zh-CN" dirty="0">
                    <a:solidFill>
                      <a:srgbClr val="0033CC"/>
                    </a:solidFill>
                    <a:latin typeface="+mn-ea"/>
                  </a:rPr>
                  <a:t>)</a:t>
                </a:r>
                <a:r>
                  <a:rPr lang="zh-CN" altLang="en-US" dirty="0">
                    <a:latin typeface="+mn-ea"/>
                  </a:rPr>
                  <a:t>：位于切换面之外</a:t>
                </a:r>
                <a:r>
                  <a:rPr lang="en-US" altLang="zh-CN" dirty="0">
                    <a:latin typeface="+mn-ea"/>
                  </a:rPr>
                  <a:t>, </a:t>
                </a:r>
                <a:r>
                  <a:rPr lang="zh-CN" altLang="en-US" dirty="0">
                    <a:latin typeface="+mn-ea"/>
                  </a:rPr>
                  <a:t>如图的</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oMath>
                </a14:m>
                <a:r>
                  <a:rPr lang="zh-CN" altLang="en-US" dirty="0">
                    <a:latin typeface="+mn-ea"/>
                  </a:rPr>
                  <a:t>段所示</a:t>
                </a:r>
              </a:p>
              <a:p>
                <a:pPr lvl="1" eaLnBrk="1" hangingPunct="1">
                  <a:spcBef>
                    <a:spcPct val="50000"/>
                  </a:spcBef>
                  <a:buFontTx/>
                  <a:buAutoNum type="circleNumDbPlain"/>
                </a:pPr>
                <a:r>
                  <a:rPr lang="zh-CN" altLang="en-US" dirty="0">
                    <a:solidFill>
                      <a:srgbClr val="0033CC"/>
                    </a:solidFill>
                    <a:latin typeface="+mn-ea"/>
                  </a:rPr>
                  <a:t>滑动模态运动段</a:t>
                </a:r>
                <a:r>
                  <a:rPr lang="zh-CN" altLang="en-US" dirty="0">
                    <a:latin typeface="+mn-ea"/>
                  </a:rPr>
                  <a:t>：位于切换面上的滑动模态区之内，如图 </a:t>
                </a: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𝑂</m:t>
                    </m:r>
                  </m:oMath>
                </a14:m>
                <a:r>
                  <a:rPr lang="zh-CN" altLang="en-US" dirty="0">
                    <a:latin typeface="+mn-ea"/>
                  </a:rPr>
                  <a:t>段所示（</a:t>
                </a:r>
                <a:r>
                  <a:rPr lang="zh-CN" altLang="en-US" dirty="0"/>
                  <a:t>对系统的摄动和外部干扰在一定条件具有不变性，成为完全鲁棒性或理想鲁棒性</a:t>
                </a:r>
                <a:r>
                  <a:rPr lang="zh-CN" altLang="en-US" dirty="0">
                    <a:latin typeface="+mn-ea"/>
                  </a:rPr>
                  <a:t>）</a:t>
                </a:r>
                <a:endParaRPr lang="en-US" altLang="zh-CN" dirty="0">
                  <a:latin typeface="+mn-ea"/>
                </a:endParaRPr>
              </a:p>
              <a:p>
                <a:pPr lvl="1" eaLnBrk="1" hangingPunct="1">
                  <a:spcBef>
                    <a:spcPct val="50000"/>
                  </a:spcBef>
                  <a:buFontTx/>
                  <a:buAutoNum type="circleNumDbPlain"/>
                </a:pPr>
                <a:endParaRPr lang="en-US" altLang="zh-CN" dirty="0">
                  <a:latin typeface="+mn-ea"/>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5" y="1479699"/>
                <a:ext cx="8856984" cy="3101429"/>
              </a:xfrm>
              <a:blipFill rotWithShape="0">
                <a:blip r:embed="rId4"/>
                <a:stretch>
                  <a:fillRect l="-1239" t="-2165" r="-69"/>
                </a:stretch>
              </a:blipFill>
            </p:spPr>
            <p:txBody>
              <a:bodyPr/>
              <a:lstStyle/>
              <a:p>
                <a:r>
                  <a:rPr lang="zh-CN" altLang="en-US">
                    <a:noFill/>
                  </a:rPr>
                  <a:t> </a:t>
                </a:r>
              </a:p>
            </p:txBody>
          </p:sp>
        </mc:Fallback>
      </mc:AlternateContent>
      <p:graphicFrame>
        <p:nvGraphicFramePr>
          <p:cNvPr id="7" name="Object 8"/>
          <p:cNvGraphicFramePr>
            <a:graphicFrameLocks noChangeAspect="1"/>
          </p:cNvGraphicFramePr>
          <p:nvPr/>
        </p:nvGraphicFramePr>
        <p:xfrm>
          <a:off x="5523476" y="3933056"/>
          <a:ext cx="3352800" cy="2224088"/>
        </p:xfrm>
        <a:graphic>
          <a:graphicData uri="http://schemas.openxmlformats.org/presentationml/2006/ole">
            <mc:AlternateContent xmlns:mc="http://schemas.openxmlformats.org/markup-compatibility/2006">
              <mc:Choice xmlns:v="urn:schemas-microsoft-com:vml" Requires="v">
                <p:oleObj spid="_x0000_s8337" name="Visio" r:id="rId5" imgW="3587293" imgH="2039471" progId="Visio.Drawing.11">
                  <p:embed/>
                </p:oleObj>
              </mc:Choice>
              <mc:Fallback>
                <p:oleObj name="Visio" r:id="rId5" imgW="3587293" imgH="203947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t="1555" r="15092"/>
                      <a:stretch>
                        <a:fillRect/>
                      </a:stretch>
                    </p:blipFill>
                    <p:spPr bwMode="auto">
                      <a:xfrm>
                        <a:off x="5523476" y="3933056"/>
                        <a:ext cx="3352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9" name="文本框 8"/>
              <p:cNvSpPr txBox="1"/>
              <p:nvPr/>
            </p:nvSpPr>
            <p:spPr>
              <a:xfrm>
                <a:off x="251520" y="4616812"/>
                <a:ext cx="5271956" cy="1821268"/>
              </a:xfrm>
              <a:prstGeom prst="rect">
                <a:avLst/>
              </a:prstGeom>
              <a:noFill/>
            </p:spPr>
            <p:txBody>
              <a:bodyPr wrap="none" rtlCol="0">
                <a:spAutoFit/>
              </a:bodyPr>
              <a:lstStyle/>
              <a:p>
                <a:pPr lvl="1" indent="-457200">
                  <a:buFont typeface="Arial" panose="020B0604020202020204" pitchFamily="34" charset="0"/>
                  <a:buChar char="•"/>
                </a:pPr>
                <a:r>
                  <a:rPr lang="zh-CN" altLang="en-US" dirty="0">
                    <a:latin typeface="+mn-ea"/>
                  </a:rPr>
                  <a:t>选择</a:t>
                </a:r>
                <a14:m>
                  <m:oMath xmlns:m="http://schemas.openxmlformats.org/officeDocument/2006/math">
                    <m:sSup>
                      <m:sSupPr>
                        <m:ctrlPr>
                          <a:rPr lang="en-US" altLang="zh-CN" i="1">
                            <a:latin typeface="Cambria Math" panose="02040503050406030204" pitchFamily="18" charset="0"/>
                          </a:rPr>
                        </m:ctrlPr>
                      </m:sSupPr>
                      <m:e>
                        <m:r>
                          <a:rPr lang="en-US" altLang="zh-CN" b="0" i="1">
                            <a:latin typeface="Cambria Math" panose="02040503050406030204" pitchFamily="18" charset="0"/>
                          </a:rPr>
                          <m:t>𝑢</m:t>
                        </m:r>
                      </m:e>
                      <m:sup>
                        <m:r>
                          <a:rPr lang="en-US" altLang="zh-CN" i="1">
                            <a:latin typeface="Cambria Math" panose="02040503050406030204" pitchFamily="18" charset="0"/>
                            <a:ea typeface="Cambria Math" panose="02040503050406030204" pitchFamily="18" charset="0"/>
                          </a:rPr>
                          <m:t>±</m:t>
                        </m:r>
                      </m:sup>
                    </m:sSup>
                    <m:r>
                      <a:rPr lang="en-US" altLang="zh-CN" b="0" i="1">
                        <a:latin typeface="Cambria Math" panose="02040503050406030204" pitchFamily="18" charset="0"/>
                      </a:rPr>
                      <m:t>(</m:t>
                    </m:r>
                    <m:r>
                      <a:rPr lang="en-US" altLang="zh-CN" b="1" i="0">
                        <a:latin typeface="Cambria Math" panose="02040503050406030204" pitchFamily="18" charset="0"/>
                      </a:rPr>
                      <m:t>𝐱</m:t>
                    </m:r>
                    <m:r>
                      <a:rPr lang="en-US" altLang="zh-CN" b="0" i="1">
                        <a:latin typeface="Cambria Math" panose="02040503050406030204" pitchFamily="18" charset="0"/>
                      </a:rPr>
                      <m:t>)</m:t>
                    </m:r>
                  </m:oMath>
                </a14:m>
                <a:r>
                  <a:rPr lang="zh-CN" altLang="en-US" dirty="0">
                    <a:latin typeface="+mn-ea"/>
                  </a:rPr>
                  <a:t>使正常趋近运动段</a:t>
                </a:r>
                <a:endParaRPr lang="en-US" altLang="zh-CN" dirty="0">
                  <a:latin typeface="+mn-ea"/>
                </a:endParaRPr>
              </a:p>
              <a:p>
                <a:pPr marL="0" lvl="1"/>
                <a:r>
                  <a:rPr lang="zh-CN" altLang="en-US" dirty="0">
                    <a:latin typeface="+mn-ea"/>
                  </a:rPr>
                  <a:t>   品质得到提高</a:t>
                </a:r>
                <a:endParaRPr lang="en-US" altLang="zh-CN" dirty="0">
                  <a:latin typeface="+mn-ea"/>
                </a:endParaRPr>
              </a:p>
              <a:p>
                <a:pPr lvl="1" indent="-457200">
                  <a:buFont typeface="Arial" panose="020B0604020202020204" pitchFamily="34" charset="0"/>
                  <a:buChar char="•"/>
                </a:pPr>
                <a:r>
                  <a:rPr lang="zh-CN" altLang="en-US" dirty="0">
                    <a:latin typeface="+mn-ea"/>
                  </a:rPr>
                  <a:t>选择</a:t>
                </a:r>
                <a14:m>
                  <m:oMath xmlns:m="http://schemas.openxmlformats.org/officeDocument/2006/math">
                    <m:r>
                      <a:rPr lang="en-US" altLang="zh-CN" b="0" i="1" smtClean="0">
                        <a:latin typeface="Cambria Math" panose="02040503050406030204" pitchFamily="18" charset="0"/>
                      </a:rPr>
                      <m:t>𝑠</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使</m:t>
                    </m:r>
                  </m:oMath>
                </a14:m>
                <a:r>
                  <a:rPr lang="zh-CN" altLang="en-US" dirty="0">
                    <a:latin typeface="+mn-ea"/>
                  </a:rPr>
                  <a:t>滑动模态的品质得</a:t>
                </a:r>
                <a:endParaRPr lang="en-US" altLang="zh-CN" dirty="0">
                  <a:latin typeface="+mn-ea"/>
                </a:endParaRPr>
              </a:p>
              <a:p>
                <a:pPr marL="0" lvl="1"/>
                <a:r>
                  <a:rPr lang="zh-CN" altLang="en-US" dirty="0">
                    <a:latin typeface="+mn-ea"/>
                  </a:rPr>
                  <a:t>   提高和改善</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51520" y="4616812"/>
                <a:ext cx="5271956" cy="1821268"/>
              </a:xfrm>
              <a:prstGeom prst="rect">
                <a:avLst/>
              </a:prstGeom>
              <a:blipFill rotWithShape="0">
                <a:blip r:embed="rId7"/>
                <a:stretch>
                  <a:fillRect l="-2081" t="-4013" r="-1503" b="-7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2276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33</a:t>
            </a:fld>
            <a:endParaRPr lang="en-US" altLang="zh-CN"/>
          </a:p>
        </p:txBody>
      </p:sp>
      <p:sp>
        <p:nvSpPr>
          <p:cNvPr id="6" name="内容占位符 5"/>
          <p:cNvSpPr>
            <a:spLocks noGrp="1"/>
          </p:cNvSpPr>
          <p:nvPr>
            <p:ph sz="half" idx="1"/>
          </p:nvPr>
        </p:nvSpPr>
        <p:spPr>
          <a:xfrm>
            <a:off x="107504" y="1628800"/>
            <a:ext cx="8579296" cy="4176464"/>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滑模变结构控制本质上是一类特殊的非线性控制，其非线性表现为控制的不连续性。</a:t>
            </a:r>
            <a:endParaRPr lang="en-US" altLang="zh-CN" dirty="0">
              <a:latin typeface="Times New Roman" panose="02020603050405020304" pitchFamily="18" charset="0"/>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与其他控制策略的不同之处：系统的“结构”并不固定，而是在动态过程中，根据系统当前的状态有目的地不断变化，迫使系统按照预定“滑动模态”的状态轨迹运动，</a:t>
            </a:r>
            <a:endParaRPr lang="zh-CN" altLang="en-US" dirty="0"/>
          </a:p>
        </p:txBody>
      </p:sp>
    </p:spTree>
    <p:extLst>
      <p:ext uri="{BB962C8B-B14F-4D97-AF65-F5344CB8AC3E}">
        <p14:creationId xmlns:p14="http://schemas.microsoft.com/office/powerpoint/2010/main" val="2767578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34</a:t>
            </a:fld>
            <a:endParaRPr lang="en-US" altLang="zh-CN"/>
          </a:p>
        </p:txBody>
      </p:sp>
      <p:sp>
        <p:nvSpPr>
          <p:cNvPr id="8" name="内容占位符 5"/>
          <p:cNvSpPr txBox="1">
            <a:spLocks/>
          </p:cNvSpPr>
          <p:nvPr/>
        </p:nvSpPr>
        <p:spPr bwMode="auto">
          <a:xfrm>
            <a:off x="282352" y="1628800"/>
            <a:ext cx="8579296"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kumimoji="0" lang="zh-CN" altLang="en-US" b="0" dirty="0"/>
              <a:t>另一类变结构控制系统</a:t>
            </a:r>
            <a:r>
              <a:rPr kumimoji="0" lang="zh-CN" altLang="en-US" b="0" dirty="0">
                <a:sym typeface="Wingdings" panose="05000000000000000000" pitchFamily="2" charset="2"/>
              </a:rPr>
              <a:t>：（注意区分！）</a:t>
            </a:r>
            <a:endParaRPr kumimoji="0" lang="en-US" altLang="zh-CN" b="0" dirty="0"/>
          </a:p>
          <a:p>
            <a:r>
              <a:rPr kumimoji="0" lang="zh-CN" altLang="en-US" b="0" dirty="0"/>
              <a:t>系统的运动是各个子系统部分有益运动的“精心拼补”，即轨迹时完全由各个子系统状态轨迹一段段拼接，无论各个子系统的稳定性如何，拼出的组合运动都能保证渐近稳定性。</a:t>
            </a:r>
            <a:endParaRPr kumimoji="0" lang="en-US" altLang="zh-CN" b="0" dirty="0"/>
          </a:p>
          <a:p>
            <a:r>
              <a:rPr kumimoji="0" lang="zh-CN" altLang="en-US" b="0" dirty="0"/>
              <a:t>在大大提高系统稳定性的同时，并没有考虑各个子系统所能承受的参数变化和扰动等不确定因素，鲁棒性不能得到保证。</a:t>
            </a:r>
          </a:p>
        </p:txBody>
      </p:sp>
    </p:spTree>
    <p:extLst>
      <p:ext uri="{BB962C8B-B14F-4D97-AF65-F5344CB8AC3E}">
        <p14:creationId xmlns:p14="http://schemas.microsoft.com/office/powerpoint/2010/main" val="197832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99695"/>
                <a:ext cx="8229600" cy="5121779"/>
              </a:xfrm>
            </p:spPr>
            <p:txBody>
              <a:bodyPr/>
              <a:lstStyle/>
              <a:p>
                <a:pPr>
                  <a:buFont typeface="Wingdings" panose="05000000000000000000" pitchFamily="2" charset="2"/>
                  <a:buChar char="n"/>
                </a:pPr>
                <a:r>
                  <a:rPr lang="zh-CN" altLang="en-US" dirty="0"/>
                  <a:t>两个主要概念：</a:t>
                </a:r>
                <a:endParaRPr lang="en-US" altLang="zh-CN" dirty="0"/>
              </a:p>
              <a:p>
                <a:r>
                  <a:rPr lang="zh-CN" altLang="en-US" dirty="0">
                    <a:solidFill>
                      <a:srgbClr val="FF0000"/>
                    </a:solidFill>
                  </a:rPr>
                  <a:t>滑模面：</a:t>
                </a:r>
                <a14:m>
                  <m:oMath xmlns:m="http://schemas.openxmlformats.org/officeDocument/2006/math">
                    <m:r>
                      <a:rPr lang="en-US" altLang="zh-CN" b="0" i="1" smtClean="0">
                        <a:solidFill>
                          <a:srgbClr val="FF0000"/>
                        </a:solidFill>
                        <a:latin typeface="Cambria Math" panose="02040503050406030204" pitchFamily="18" charset="0"/>
                      </a:rPr>
                      <m:t>𝑠</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𝑥</m:t>
                        </m:r>
                      </m:e>
                    </m:d>
                    <m:r>
                      <a:rPr lang="en-US" altLang="zh-CN" b="0" i="1" smtClean="0">
                        <a:solidFill>
                          <a:srgbClr val="FF0000"/>
                        </a:solidFill>
                        <a:latin typeface="Cambria Math" panose="02040503050406030204" pitchFamily="18" charset="0"/>
                      </a:rPr>
                      <m:t>=0</m:t>
                    </m:r>
                  </m:oMath>
                </a14:m>
                <a:endParaRPr lang="en-US" altLang="zh-CN" dirty="0">
                  <a:solidFill>
                    <a:srgbClr val="FF0000"/>
                  </a:solidFill>
                </a:endParaRPr>
              </a:p>
              <a:p>
                <a:pPr marL="0" indent="0">
                  <a:buNone/>
                </a:pPr>
                <a:r>
                  <a:rPr lang="zh-CN" altLang="en-US" dirty="0"/>
                  <a:t>  存在期望的滑动模态：人为设定一经过平衡点的相轨迹，通过适当设计，系统状态点沿着此相轨迹渐近稳定到平衡点。</a:t>
                </a:r>
                <a:endParaRPr lang="en-US" altLang="zh-CN" dirty="0"/>
              </a:p>
              <a:p>
                <a:pPr marL="0" indent="0">
                  <a:buNone/>
                </a:pPr>
                <a:r>
                  <a:rPr lang="en-US" altLang="zh-CN" dirty="0"/>
                  <a:t>  </a:t>
                </a:r>
                <a:r>
                  <a:rPr lang="zh-CN" altLang="en-US" dirty="0"/>
                  <a:t>可形象地称为滑向平衡点，滑动模态的“滑动” 二字即来源于此。</a:t>
                </a:r>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99695"/>
                <a:ext cx="8229600" cy="5121779"/>
              </a:xfrm>
              <a:blipFill>
                <a:blip r:embed="rId3"/>
                <a:stretch>
                  <a:fillRect l="-1481" t="-1189"/>
                </a:stretch>
              </a:blipFill>
            </p:spPr>
            <p:txBody>
              <a:bodyPr/>
              <a:lstStyle/>
              <a:p>
                <a:r>
                  <a:rPr lang="zh-CN" altLang="en-US">
                    <a:noFill/>
                  </a:rPr>
                  <a:t> </a:t>
                </a:r>
              </a:p>
            </p:txBody>
          </p:sp>
        </mc:Fallback>
      </mc:AlternateContent>
      <p:graphicFrame>
        <p:nvGraphicFramePr>
          <p:cNvPr id="8" name="Object 8"/>
          <p:cNvGraphicFramePr>
            <a:graphicFrameLocks noChangeAspect="1"/>
          </p:cNvGraphicFramePr>
          <p:nvPr>
            <p:extLst>
              <p:ext uri="{D42A27DB-BD31-4B8C-83A1-F6EECF244321}">
                <p14:modId xmlns:p14="http://schemas.microsoft.com/office/powerpoint/2010/main" val="832642919"/>
              </p:ext>
            </p:extLst>
          </p:nvPr>
        </p:nvGraphicFramePr>
        <p:xfrm>
          <a:off x="5004048" y="4325330"/>
          <a:ext cx="3352800" cy="2224088"/>
        </p:xfrm>
        <a:graphic>
          <a:graphicData uri="http://schemas.openxmlformats.org/presentationml/2006/ole">
            <mc:AlternateContent xmlns:mc="http://schemas.openxmlformats.org/markup-compatibility/2006">
              <mc:Choice xmlns:v="urn:schemas-microsoft-com:vml" Requires="v">
                <p:oleObj spid="_x0000_s1379" name="Visio" r:id="rId4" imgW="3587434" imgH="2048422" progId="Visio.Drawing.11">
                  <p:embed/>
                </p:oleObj>
              </mc:Choice>
              <mc:Fallback>
                <p:oleObj name="Visio" r:id="rId4" imgW="3587434" imgH="2048422" progId="Visio.Drawing.11">
                  <p:embed/>
                  <p:pic>
                    <p:nvPicPr>
                      <p:cNvPr id="0" name=""/>
                      <p:cNvPicPr>
                        <a:picLocks noChangeAspect="1" noChangeArrowheads="1"/>
                      </p:cNvPicPr>
                      <p:nvPr/>
                    </p:nvPicPr>
                    <p:blipFill>
                      <a:blip r:embed="rId5"/>
                      <a:srcRect t="1555" r="15092"/>
                      <a:stretch>
                        <a:fillRect/>
                      </a:stretch>
                    </p:blipFill>
                    <p:spPr bwMode="auto">
                      <a:xfrm>
                        <a:off x="5004048" y="4325330"/>
                        <a:ext cx="33528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7786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476218"/>
                <a:ext cx="8435280" cy="1876517"/>
              </a:xfrm>
            </p:spPr>
            <p:txBody>
              <a:bodyPr/>
              <a:lstStyle/>
              <a:p>
                <a:r>
                  <a:rPr lang="zh-CN" altLang="en-US" dirty="0">
                    <a:latin typeface="Cambria Math" panose="02040503050406030204" pitchFamily="18" charset="0"/>
                  </a:rPr>
                  <a:t>并不是切换线</a:t>
                </a:r>
                <a:r>
                  <a:rPr lang="en-US" altLang="zh-CN" dirty="0">
                    <a:latin typeface="Cambria Math" panose="02040503050406030204" pitchFamily="18" charset="0"/>
                  </a:rPr>
                  <a:t>(</a:t>
                </a:r>
                <a:r>
                  <a:rPr lang="zh-CN" altLang="en-US" dirty="0">
                    <a:latin typeface="Cambria Math" panose="02040503050406030204" pitchFamily="18" charset="0"/>
                  </a:rPr>
                  <a:t>滑模面</a:t>
                </a:r>
                <a:r>
                  <a:rPr lang="en-US" altLang="zh-CN" dirty="0">
                    <a:latin typeface="Cambria Math" panose="02040503050406030204" pitchFamily="18" charset="0"/>
                  </a:rPr>
                  <a:t>)</a:t>
                </a:r>
                <a:r>
                  <a:rPr lang="zh-CN" altLang="en-US" dirty="0">
                    <a:latin typeface="Cambria Math" panose="02040503050406030204" pitchFamily="18" charset="0"/>
                  </a:rPr>
                  <a:t>上每一点都能引起滑动运动</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e>
                      </m:d>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dirty="0"/>
                  <a:t>切换线</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476218"/>
                <a:ext cx="8435280" cy="1876517"/>
              </a:xfrm>
              <a:blipFill>
                <a:blip r:embed="rId2"/>
                <a:stretch>
                  <a:fillRect l="-1445" t="-4221"/>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484499" y="3676999"/>
            <a:ext cx="2772813" cy="2402909"/>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107504" y="6094740"/>
                <a:ext cx="42312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𝑥</m:t>
                          </m:r>
                        </m:e>
                      </m:acc>
                      <m:r>
                        <a:rPr lang="en-US" altLang="zh-CN" sz="2400" b="0" i="1">
                          <a:latin typeface="Cambria Math" panose="02040503050406030204" pitchFamily="18" charset="0"/>
                        </a:rPr>
                        <m:t>=</m:t>
                      </m:r>
                      <m:r>
                        <a:rPr lang="en-US" altLang="zh-CN" sz="2400" b="0" i="1">
                          <a:latin typeface="Cambria Math" panose="02040503050406030204" pitchFamily="18" charset="0"/>
                        </a:rPr>
                        <m:t>𝑦</m:t>
                      </m:r>
                      <m:r>
                        <a:rPr lang="en-US" altLang="zh-CN" sz="2400" b="0" i="1">
                          <a:latin typeface="Cambria Math" panose="02040503050406030204" pitchFamily="18" charset="0"/>
                        </a:rPr>
                        <m:t>,</m:t>
                      </m:r>
                      <m:acc>
                        <m:accPr>
                          <m:chr m:val="̇"/>
                          <m:ctrlPr>
                            <a:rPr lang="en-US" altLang="zh-CN" sz="2400" b="0" i="1">
                              <a:latin typeface="Cambria Math" panose="02040503050406030204" pitchFamily="18" charset="0"/>
                            </a:rPr>
                          </m:ctrlPr>
                        </m:accPr>
                        <m:e>
                          <m:r>
                            <a:rPr lang="en-US" altLang="zh-CN" sz="2400" b="0" i="1">
                              <a:latin typeface="Cambria Math" panose="02040503050406030204" pitchFamily="18" charset="0"/>
                            </a:rPr>
                            <m:t>𝑦</m:t>
                          </m:r>
                        </m:e>
                      </m:acc>
                      <m:r>
                        <a:rPr lang="en-US" altLang="zh-CN" sz="2400" b="0" i="1">
                          <a:latin typeface="Cambria Math" panose="02040503050406030204" pitchFamily="18" charset="0"/>
                        </a:rPr>
                        <m:t>=−</m:t>
                      </m:r>
                      <m:r>
                        <a:rPr lang="en-US" altLang="zh-CN" sz="2400" b="0" i="1">
                          <a:latin typeface="Cambria Math" panose="02040503050406030204" pitchFamily="18" charset="0"/>
                        </a:rPr>
                        <m:t>𝑦</m:t>
                      </m:r>
                      <m:r>
                        <a:rPr lang="en-US" altLang="zh-CN" sz="2400" b="0" i="1">
                          <a:latin typeface="Cambria Math" panose="02040503050406030204" pitchFamily="18" charset="0"/>
                        </a:rPr>
                        <m:t>−1,</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𝑦</m:t>
                      </m:r>
                      <m:r>
                        <a:rPr lang="en-US" altLang="zh-CN" sz="2400" i="1">
                          <a:latin typeface="Cambria Math" panose="02040503050406030204" pitchFamily="18" charset="0"/>
                        </a:rPr>
                        <m:t>&gt;0</m:t>
                      </m:r>
                    </m:oMath>
                  </m:oMathPara>
                </a14:m>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07504" y="6094740"/>
                <a:ext cx="4231222" cy="461665"/>
              </a:xfrm>
              <a:prstGeom prst="rect">
                <a:avLst/>
              </a:prstGeom>
              <a:blipFill rotWithShape="0">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733267" y="6125517"/>
                <a:ext cx="42312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a:latin typeface="Cambria Math" panose="02040503050406030204" pitchFamily="18" charset="0"/>
                            </a:rPr>
                          </m:ctrlPr>
                        </m:accPr>
                        <m:e>
                          <m:r>
                            <a:rPr lang="en-US" altLang="zh-CN" sz="2400" b="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r>
                        <a:rPr lang="en-US" altLang="zh-CN" sz="2400" i="1">
                          <a:latin typeface="Cambria Math" panose="02040503050406030204" pitchFamily="18" charset="0"/>
                        </a:rPr>
                        <m:t>=−</m:t>
                      </m:r>
                      <m:r>
                        <a:rPr lang="en-US" altLang="zh-CN" sz="2400" i="1">
                          <a:latin typeface="Cambria Math" panose="02040503050406030204" pitchFamily="18" charset="0"/>
                        </a:rPr>
                        <m:t>𝑦</m:t>
                      </m:r>
                      <m:r>
                        <a:rPr lang="en-US" altLang="zh-CN" sz="2400" b="0" i="1">
                          <a:latin typeface="Cambria Math" panose="02040503050406030204" pitchFamily="18" charset="0"/>
                        </a:rPr>
                        <m:t>+</m:t>
                      </m:r>
                      <m:r>
                        <a:rPr lang="en-US" altLang="zh-CN" sz="2400" i="1">
                          <a:latin typeface="Cambria Math" panose="02040503050406030204" pitchFamily="18" charset="0"/>
                        </a:rPr>
                        <m:t>1, </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𝛽</m:t>
                      </m:r>
                      <m:r>
                        <a:rPr lang="en-US" altLang="zh-CN" sz="2400" i="1">
                          <a:latin typeface="Cambria Math" panose="02040503050406030204" pitchFamily="18" charset="0"/>
                        </a:rPr>
                        <m:t>𝑦</m:t>
                      </m:r>
                      <m:r>
                        <a:rPr lang="en-US" altLang="zh-CN" sz="2400" b="0" i="1">
                          <a:latin typeface="Cambria Math" panose="02040503050406030204" pitchFamily="18" charset="0"/>
                        </a:rPr>
                        <m:t>&lt;</m:t>
                      </m:r>
                      <m:r>
                        <a:rPr lang="en-US" altLang="zh-CN" sz="2400" i="1">
                          <a:latin typeface="Cambria Math" panose="02040503050406030204" pitchFamily="18" charset="0"/>
                        </a:rPr>
                        <m:t>0</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4733267" y="6125517"/>
                <a:ext cx="4231222" cy="461665"/>
              </a:xfrm>
              <a:prstGeom prst="rect">
                <a:avLst/>
              </a:prstGeom>
              <a:blipFill rotWithShape="0">
                <a:blip r:embed="rId5"/>
                <a:stretch>
                  <a:fillRect b="-18421"/>
                </a:stretch>
              </a:blipFill>
            </p:spPr>
            <p:txBody>
              <a:bodyPr/>
              <a:lstStyle/>
              <a:p>
                <a:r>
                  <a:rPr lang="zh-CN" altLang="en-US">
                    <a:noFill/>
                  </a:rPr>
                  <a:t> </a:t>
                </a:r>
              </a:p>
            </p:txBody>
          </p:sp>
        </mc:Fallback>
      </mc:AlternateContent>
      <p:pic>
        <p:nvPicPr>
          <p:cNvPr id="10" name="图片 9"/>
          <p:cNvPicPr>
            <a:picLocks noChangeAspect="1"/>
          </p:cNvPicPr>
          <p:nvPr/>
        </p:nvPicPr>
        <p:blipFill>
          <a:blip r:embed="rId6">
            <a:lum contrast="40000"/>
          </a:blip>
          <a:stretch>
            <a:fillRect/>
          </a:stretch>
        </p:blipFill>
        <p:spPr>
          <a:xfrm>
            <a:off x="5019554" y="3249776"/>
            <a:ext cx="3219300" cy="2794874"/>
          </a:xfrm>
          <a:prstGeom prst="rect">
            <a:avLst/>
          </a:prstGeom>
        </p:spPr>
      </p:pic>
    </p:spTree>
    <p:extLst>
      <p:ext uri="{BB962C8B-B14F-4D97-AF65-F5344CB8AC3E}">
        <p14:creationId xmlns:p14="http://schemas.microsoft.com/office/powerpoint/2010/main" val="3559269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76218"/>
                <a:ext cx="8229600" cy="2312822"/>
              </a:xfrm>
            </p:spPr>
            <p:txBody>
              <a:bodyPr/>
              <a:lstStyle/>
              <a:p>
                <a:pPr marL="0" indent="0">
                  <a:buNone/>
                </a:pPr>
                <a:r>
                  <a:rPr lang="zh-CN" altLang="en-US" dirty="0"/>
                  <a:t>切换线上</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𝑡</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𝑒</m:t>
                          </m:r>
                        </m:e>
                        <m:sup>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𝑡</m:t>
                              </m:r>
                            </m:num>
                            <m:den>
                              <m:r>
                                <a:rPr lang="zh-CN" altLang="en-US" sz="2400" b="0" i="1" smtClean="0">
                                  <a:latin typeface="Cambria Math" panose="02040503050406030204" pitchFamily="18" charset="0"/>
                                  <a:ea typeface="Cambria Math" panose="02040503050406030204" pitchFamily="18" charset="0"/>
                                </a:rPr>
                                <m:t>𝛽</m:t>
                              </m:r>
                            </m:den>
                          </m:f>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0</m:t>
                          </m:r>
                        </m:e>
                      </m:d>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b="0" i="1" smtClean="0">
                              <a:latin typeface="Cambria Math" panose="02040503050406030204" pitchFamily="18" charset="0"/>
                            </a:rPr>
                            <m:t>𝛽</m:t>
                          </m:r>
                        </m:den>
                      </m:f>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en-US" altLang="zh-CN" sz="2400" i="1">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en-US" altLang="zh-CN" sz="2400" i="1">
                                  <a:latin typeface="Cambria Math" panose="02040503050406030204" pitchFamily="18" charset="0"/>
                                  <a:ea typeface="Cambria Math" panose="02040503050406030204" pitchFamily="18" charset="0"/>
                                </a:rPr>
                                <m:t>𝑡</m:t>
                              </m:r>
                            </m:num>
                            <m:den>
                              <m:r>
                                <a:rPr lang="zh-CN" altLang="en-US" sz="2400" i="1">
                                  <a:latin typeface="Cambria Math" panose="02040503050406030204" pitchFamily="18" charset="0"/>
                                  <a:ea typeface="Cambria Math" panose="02040503050406030204" pitchFamily="18" charset="0"/>
                                </a:rPr>
                                <m:t>𝛽</m:t>
                              </m:r>
                            </m:den>
                          </m:f>
                        </m:sup>
                      </m:sSup>
                      <m:r>
                        <a:rPr lang="zh-CN" altLang="en-US"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𝑦</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0</m:t>
                          </m:r>
                        </m:e>
                      </m:d>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0</m:t>
                              </m:r>
                            </m:sub>
                          </m:sSub>
                        </m:num>
                        <m:den>
                          <m:r>
                            <a:rPr lang="zh-CN" altLang="en-US" sz="2400" b="0" i="1" smtClean="0">
                              <a:latin typeface="Cambria Math" panose="02040503050406030204" pitchFamily="18" charset="0"/>
                              <a:ea typeface="Cambria Math" panose="02040503050406030204" pitchFamily="18" charset="0"/>
                            </a:rPr>
                            <m:t>𝛽</m:t>
                          </m:r>
                        </m:den>
                      </m:f>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76218"/>
                <a:ext cx="8229600" cy="2312822"/>
              </a:xfrm>
              <a:blipFill rotWithShape="0">
                <a:blip r:embed="rId2"/>
                <a:stretch>
                  <a:fillRect l="-1481" t="-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1520" y="3781916"/>
                <a:ext cx="2845394" cy="1261884"/>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止点条件</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&lt;0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&gt;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1520" y="3781916"/>
                <a:ext cx="2845394" cy="1261884"/>
              </a:xfrm>
              <a:prstGeom prst="rect">
                <a:avLst/>
              </a:prstGeom>
              <a:blipFill rotWithShape="0">
                <a:blip r:embed="rId3"/>
                <a:stretch>
                  <a:fillRect l="-3640" t="-6280"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20926" y="4947795"/>
                <a:ext cx="8066824" cy="855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&gt;0, </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&lt;0</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&lt;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b="0" i="1" smtClean="0">
                              <a:latin typeface="Cambria Math" panose="02040503050406030204" pitchFamily="18" charset="0"/>
                              <a:ea typeface="Cambria Math" panose="02040503050406030204" pitchFamily="18" charset="0"/>
                            </a:rPr>
                            <m:t>𝛽</m:t>
                          </m:r>
                        </m:num>
                        <m:den>
                          <m:r>
                            <a:rPr lang="en-US" altLang="zh-CN" sz="2400" b="0" i="1" smtClean="0">
                              <a:latin typeface="Cambria Math" panose="02040503050406030204" pitchFamily="18" charset="0"/>
                              <a:ea typeface="Cambria Math" panose="02040503050406030204" pitchFamily="18" charset="0"/>
                            </a:rPr>
                            <m:t>1−</m:t>
                          </m:r>
                          <m:r>
                            <a:rPr lang="zh-CN" altLang="en-US" sz="2400" b="0" i="1" smtClean="0">
                              <a:latin typeface="Cambria Math" panose="02040503050406030204" pitchFamily="18" charset="0"/>
                              <a:ea typeface="Cambria Math" panose="02040503050406030204" pitchFamily="18" charset="0"/>
                            </a:rPr>
                            <m:t>𝛽</m:t>
                          </m:r>
                        </m:den>
                      </m:f>
                    </m:oMath>
                  </m:oMathPara>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20926" y="4947795"/>
                <a:ext cx="8066824" cy="85594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38588" y="5774585"/>
                <a:ext cx="8066824" cy="855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&lt;0, </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&lt;0</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&gt;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𝛽</m:t>
                          </m:r>
                        </m:num>
                        <m:den>
                          <m:r>
                            <a:rPr lang="en-US" altLang="zh-CN" sz="2400" b="0" i="1" smtClean="0">
                              <a:latin typeface="Cambria Math" panose="02040503050406030204" pitchFamily="18" charset="0"/>
                              <a:ea typeface="Cambria Math" panose="02040503050406030204" pitchFamily="18" charset="0"/>
                            </a:rPr>
                            <m:t>1−</m:t>
                          </m:r>
                          <m:r>
                            <a:rPr lang="zh-CN" altLang="en-US" sz="2400" b="0" i="1" smtClean="0">
                              <a:latin typeface="Cambria Math" panose="02040503050406030204" pitchFamily="18" charset="0"/>
                              <a:ea typeface="Cambria Math" panose="02040503050406030204" pitchFamily="18" charset="0"/>
                            </a:rPr>
                            <m:t>𝛽</m:t>
                          </m:r>
                        </m:den>
                      </m:f>
                    </m:oMath>
                  </m:oMathPara>
                </a14:m>
                <a:endParaRPr lang="zh-CN" altLang="en-US" sz="24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38588" y="5774585"/>
                <a:ext cx="8066824" cy="85594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7226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38</a:t>
            </a:fld>
            <a:endParaRPr lang="en-US" altLang="zh-CN"/>
          </a:p>
        </p:txBody>
      </p:sp>
      <p:pic>
        <p:nvPicPr>
          <p:cNvPr id="11" name="图片 10"/>
          <p:cNvPicPr>
            <a:picLocks noChangeAspect="1"/>
          </p:cNvPicPr>
          <p:nvPr/>
        </p:nvPicPr>
        <p:blipFill>
          <a:blip r:embed="rId2">
            <a:lum contrast="40000"/>
          </a:blip>
          <a:stretch>
            <a:fillRect/>
          </a:stretch>
        </p:blipFill>
        <p:spPr>
          <a:xfrm>
            <a:off x="5114700" y="2428334"/>
            <a:ext cx="3572100" cy="3184500"/>
          </a:xfrm>
          <a:prstGeom prst="rect">
            <a:avLst/>
          </a:prstGeom>
        </p:spPr>
      </p:pic>
      <p:pic>
        <p:nvPicPr>
          <p:cNvPr id="12" name="图片 11"/>
          <p:cNvPicPr>
            <a:picLocks noChangeAspect="1"/>
          </p:cNvPicPr>
          <p:nvPr/>
        </p:nvPicPr>
        <p:blipFill>
          <a:blip r:embed="rId3">
            <a:lum contrast="40000"/>
          </a:blip>
          <a:stretch>
            <a:fillRect/>
          </a:stretch>
        </p:blipFill>
        <p:spPr>
          <a:xfrm>
            <a:off x="755576" y="2800092"/>
            <a:ext cx="3307500" cy="2942500"/>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22018" y="1905114"/>
                <a:ext cx="5012911" cy="523220"/>
              </a:xfrm>
              <a:prstGeom prst="rect">
                <a:avLst/>
              </a:prstGeom>
              <a:noFill/>
            </p:spPr>
            <p:txBody>
              <a:bodyPr wrap="none" rtlCol="0">
                <a:spAutoFit/>
              </a:bodyPr>
              <a:lstStyle/>
              <a:p>
                <a:r>
                  <a:rPr lang="zh-CN" altLang="en-US" dirty="0"/>
                  <a:t>滑动模态区：切换线上的</a:t>
                </a:r>
                <a14:m>
                  <m:oMath xmlns:m="http://schemas.openxmlformats.org/officeDocument/2006/math">
                    <m:r>
                      <a:rPr lang="en-US" altLang="zh-CN" b="1" i="1" smtClean="0">
                        <a:latin typeface="Cambria Math" panose="02040503050406030204" pitchFamily="18" charset="0"/>
                      </a:rPr>
                      <m:t>𝑺𝑺</m:t>
                    </m:r>
                    <m:r>
                      <a:rPr lang="en-US" altLang="zh-CN" b="1" i="1" smtClean="0">
                        <a:latin typeface="Cambria Math" panose="02040503050406030204" pitchFamily="18" charset="0"/>
                      </a:rPr>
                      <m:t>′</m:t>
                    </m:r>
                  </m:oMath>
                </a14:m>
                <a:r>
                  <a:rPr lang="zh-CN" altLang="en-US" dirty="0"/>
                  <a:t>段</a:t>
                </a:r>
              </a:p>
            </p:txBody>
          </p:sp>
        </mc:Choice>
        <mc:Fallback xmlns="">
          <p:sp>
            <p:nvSpPr>
              <p:cNvPr id="6" name="文本框 5"/>
              <p:cNvSpPr txBox="1">
                <a:spLocks noRot="1" noChangeAspect="1" noMove="1" noResize="1" noEditPoints="1" noAdjustHandles="1" noChangeArrowheads="1" noChangeShapeType="1" noTextEdit="1"/>
              </p:cNvSpPr>
              <p:nvPr/>
            </p:nvSpPr>
            <p:spPr>
              <a:xfrm>
                <a:off x="722018" y="1905114"/>
                <a:ext cx="5012911" cy="523220"/>
              </a:xfrm>
              <a:prstGeom prst="rect">
                <a:avLst/>
              </a:prstGeom>
              <a:blipFill rotWithShape="0">
                <a:blip r:embed="rId4"/>
                <a:stretch>
                  <a:fillRect l="-2430" t="-16471" r="-1458" b="-29412"/>
                </a:stretch>
              </a:blipFill>
            </p:spPr>
            <p:txBody>
              <a:bodyPr/>
              <a:lstStyle/>
              <a:p>
                <a:r>
                  <a:rPr lang="zh-CN" altLang="en-US">
                    <a:noFill/>
                  </a:rPr>
                  <a:t> </a:t>
                </a:r>
              </a:p>
            </p:txBody>
          </p:sp>
        </mc:Fallback>
      </mc:AlternateContent>
      <p:sp>
        <p:nvSpPr>
          <p:cNvPr id="7" name="文本框 6"/>
          <p:cNvSpPr txBox="1"/>
          <p:nvPr/>
        </p:nvSpPr>
        <p:spPr>
          <a:xfrm>
            <a:off x="1273986" y="5815558"/>
            <a:ext cx="1988045" cy="523220"/>
          </a:xfrm>
          <a:prstGeom prst="rect">
            <a:avLst/>
          </a:prstGeom>
          <a:noFill/>
        </p:spPr>
        <p:txBody>
          <a:bodyPr wrap="none" rtlCol="0">
            <a:spAutoFit/>
          </a:bodyPr>
          <a:lstStyle/>
          <a:p>
            <a:r>
              <a:rPr lang="zh-CN" altLang="en-US" dirty="0"/>
              <a:t>滑动模态区</a:t>
            </a:r>
          </a:p>
        </p:txBody>
      </p:sp>
      <p:sp>
        <p:nvSpPr>
          <p:cNvPr id="13" name="文本框 12"/>
          <p:cNvSpPr txBox="1"/>
          <p:nvPr/>
        </p:nvSpPr>
        <p:spPr>
          <a:xfrm>
            <a:off x="5940152" y="5859916"/>
            <a:ext cx="2348720" cy="523220"/>
          </a:xfrm>
          <a:prstGeom prst="rect">
            <a:avLst/>
          </a:prstGeom>
          <a:noFill/>
        </p:spPr>
        <p:txBody>
          <a:bodyPr wrap="none" rtlCol="0">
            <a:spAutoFit/>
          </a:bodyPr>
          <a:lstStyle/>
          <a:p>
            <a:r>
              <a:rPr lang="zh-CN" altLang="en-US" dirty="0"/>
              <a:t>系统完整相图</a:t>
            </a:r>
          </a:p>
        </p:txBody>
      </p:sp>
    </p:spTree>
    <p:extLst>
      <p:ext uri="{BB962C8B-B14F-4D97-AF65-F5344CB8AC3E}">
        <p14:creationId xmlns:p14="http://schemas.microsoft.com/office/powerpoint/2010/main" val="409533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39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76218"/>
                <a:ext cx="8229600" cy="3896998"/>
              </a:xfrm>
            </p:spPr>
            <p:txBody>
              <a:bodyPr/>
              <a:lstStyle/>
              <a:p>
                <a:pPr>
                  <a:buFont typeface="Wingdings" panose="05000000000000000000" pitchFamily="2" charset="2"/>
                  <a:buChar char="n"/>
                </a:pPr>
                <a:r>
                  <a:rPr lang="zh-CN" altLang="en-US" dirty="0">
                    <a:latin typeface="Cambria Math" panose="02040503050406030204" pitchFamily="18" charset="0"/>
                  </a:rPr>
                  <a:t>鲁棒性与不变性</a:t>
                </a:r>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滑动模态仅取决于所选取得切换函数</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a14:m>
                <a:r>
                  <a:rPr lang="zh-CN" altLang="en-US" dirty="0">
                    <a:latin typeface="Cambria Math" panose="02040503050406030204" pitchFamily="18" charset="0"/>
                  </a:rPr>
                  <a:t>，而和系统方程无关</a:t>
                </a:r>
                <a:endParaRPr lang="en-US" altLang="zh-CN" dirty="0">
                  <a:latin typeface="Cambria Math" panose="02040503050406030204" pitchFamily="18" charset="0"/>
                </a:endParaRPr>
              </a:p>
              <a:p>
                <a:pPr marL="0" indent="0" algn="ctr">
                  <a:buNone/>
                </a:pPr>
                <a:r>
                  <a:rPr lang="en-US" altLang="zh-CN" dirty="0">
                    <a:latin typeface="Cambria Math" panose="02040503050406030204" pitchFamily="18" charset="0"/>
                  </a:rPr>
                  <a:t> </a:t>
                </a:r>
                <a14:m>
                  <m:oMath xmlns:m="http://schemas.openxmlformats.org/officeDocument/2006/math">
                    <m:r>
                      <m:rPr>
                        <m:sty m:val="p"/>
                      </m:rPr>
                      <a:rPr lang="en-US" altLang="zh-CN" b="0" i="0" smtClean="0">
                        <a:latin typeface="Cambria Math" panose="02040503050406030204" pitchFamily="18" charset="0"/>
                      </a:rPr>
                      <m:t>s</m:t>
                    </m:r>
                    <m:r>
                      <a:rPr lang="en-US" altLang="zh-CN" b="0" i="0" smtClean="0">
                        <a:latin typeface="Cambria Math" panose="02040503050406030204" pitchFamily="18" charset="0"/>
                      </a:rPr>
                      <m:t>=</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𝑐𝑥</m:t>
                    </m:r>
                  </m:oMath>
                </a14:m>
                <a:r>
                  <a:rPr lang="en-US" altLang="zh-CN" dirty="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𝑐</m:t>
                    </m:r>
                    <m:r>
                      <a:rPr lang="en-US" altLang="zh-CN" b="0" i="1" dirty="0" smtClean="0">
                        <a:latin typeface="Cambria Math" panose="02040503050406030204" pitchFamily="18" charset="0"/>
                      </a:rPr>
                      <m:t>&gt;0⇔</m:t>
                    </m:r>
                  </m:oMath>
                </a14:m>
                <a:r>
                  <a:rPr lang="zh-CN" altLang="en-US" dirty="0">
                    <a:latin typeface="Cambria Math" panose="02040503050406030204" pitchFamily="18" charset="0"/>
                  </a:rPr>
                  <a:t>滑动模态稳定</a:t>
                </a:r>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系统方程</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受到摄动和干扰</a:t>
                </a:r>
                <a:r>
                  <a:rPr lang="en-US" altLang="zh-CN" dirty="0">
                    <a:latin typeface="Cambria Math" panose="02040503050406030204" pitchFamily="18" charset="0"/>
                  </a:rPr>
                  <a:t>(</a:t>
                </a:r>
                <a:r>
                  <a:rPr lang="zh-CN" altLang="en-US" dirty="0">
                    <a:latin typeface="Cambria Math" panose="02040503050406030204" pitchFamily="18" charset="0"/>
                  </a:rPr>
                  <a:t>时间和状态的函数</a:t>
                </a:r>
                <a:r>
                  <a:rPr lang="en-US" altLang="zh-CN" dirty="0">
                    <a:latin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2</m:t>
                          </m:r>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1</m:t>
                              </m:r>
                            </m:sub>
                          </m:sSub>
                        </m:e>
                      </m:d>
                      <m:r>
                        <a:rPr lang="en-US" altLang="zh-CN" i="1">
                          <a:latin typeface="Cambria Math" panose="02040503050406030204" pitchFamily="18" charset="0"/>
                        </a:rPr>
                        <m:t>𝑦</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滑动模态运动方程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𝑐𝑥</m:t>
                      </m:r>
                      <m:r>
                        <a:rPr lang="en-US" altLang="zh-CN" b="0" i="1" smtClean="0">
                          <a:latin typeface="Cambria Math" panose="02040503050406030204" pitchFamily="18" charset="0"/>
                        </a:rPr>
                        <m:t>=0</m:t>
                      </m:r>
                    </m:oMath>
                  </m:oMathPara>
                </a14:m>
                <a:endParaRPr lang="en-US" altLang="zh-CN" dirty="0">
                  <a:latin typeface="Cambria Math" panose="02040503050406030204" pitchFamily="18" charset="0"/>
                </a:endParaRPr>
              </a:p>
              <a:p>
                <a:pPr marL="0" indent="0">
                  <a:buNone/>
                </a:pPr>
                <a:r>
                  <a:rPr lang="zh-CN" altLang="en-US" dirty="0">
                    <a:latin typeface="Cambria Math" panose="02040503050406030204" pitchFamily="18" charset="0"/>
                  </a:rPr>
                  <a:t>不受影响</a:t>
                </a:r>
                <a:endParaRPr lang="en-US" altLang="zh-CN" dirty="0">
                  <a:latin typeface="Cambria Math" panose="02040503050406030204" pitchFamily="18" charset="0"/>
                </a:endParaRPr>
              </a:p>
              <a:p>
                <a:pPr marL="0" indent="0">
                  <a:buNone/>
                </a:pPr>
                <a:endParaRPr lang="en-US" altLang="zh-CN" dirty="0">
                  <a:latin typeface="Cambria Math" panose="020405030504060302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76218"/>
                <a:ext cx="8229600" cy="3896998"/>
              </a:xfrm>
              <a:blipFill rotWithShape="0">
                <a:blip r:embed="rId2"/>
                <a:stretch>
                  <a:fillRect l="-1481" t="-2034" b="-399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11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滑模变结构控制基本原理</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endParaRPr lang="zh-CN" altLang="en-US"/>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a:t>
            </a:fld>
            <a:endParaRPr lang="en-US" altLang="zh-CN"/>
          </a:p>
        </p:txBody>
      </p:sp>
      <p:sp>
        <p:nvSpPr>
          <p:cNvPr id="7" name="内容占位符 5"/>
          <p:cNvSpPr>
            <a:spLocks noGrp="1"/>
          </p:cNvSpPr>
          <p:nvPr>
            <p:ph sz="half" idx="1"/>
          </p:nvPr>
        </p:nvSpPr>
        <p:spPr>
          <a:xfrm>
            <a:off x="1259632" y="1728933"/>
            <a:ext cx="6480720" cy="4876651"/>
          </a:xfrm>
        </p:spPr>
        <p:txBody>
          <a:bodyPr/>
          <a:lstStyle/>
          <a:p>
            <a:pPr marL="1257300" lvl="2" indent="-342900" eaLnBrk="1" hangingPunct="1">
              <a:spcBef>
                <a:spcPct val="50000"/>
              </a:spcBef>
              <a:defRPr/>
            </a:pPr>
            <a:r>
              <a:rPr lang="zh-CN" altLang="en-US" sz="2800" dirty="0">
                <a:solidFill>
                  <a:schemeClr val="tx2">
                    <a:lumMod val="75000"/>
                  </a:schemeClr>
                </a:solidFill>
              </a:rPr>
              <a:t>非线性系统的性质</a:t>
            </a:r>
            <a:endParaRPr lang="en-US" altLang="zh-CN" sz="2800" dirty="0">
              <a:solidFill>
                <a:schemeClr val="tx2">
                  <a:lumMod val="75000"/>
                </a:schemeClr>
              </a:solidFill>
            </a:endParaRPr>
          </a:p>
          <a:p>
            <a:pPr marL="1257300" lvl="2" indent="-342900" eaLnBrk="1" hangingPunct="1">
              <a:spcBef>
                <a:spcPct val="50000"/>
              </a:spcBef>
              <a:defRPr/>
            </a:pPr>
            <a:r>
              <a:rPr lang="zh-CN" altLang="en-US" sz="2600" dirty="0">
                <a:solidFill>
                  <a:schemeClr val="tx2">
                    <a:lumMod val="75000"/>
                  </a:schemeClr>
                </a:solidFill>
              </a:rPr>
              <a:t>变结构控制定义</a:t>
            </a:r>
            <a:endParaRPr lang="en-US" altLang="zh-CN" sz="2600" dirty="0">
              <a:solidFill>
                <a:schemeClr val="tx2">
                  <a:lumMod val="75000"/>
                </a:schemeClr>
              </a:solidFill>
            </a:endParaRPr>
          </a:p>
          <a:p>
            <a:pPr marL="1257300" lvl="2" indent="-342900" eaLnBrk="1" hangingPunct="1">
              <a:spcBef>
                <a:spcPct val="50000"/>
              </a:spcBef>
              <a:defRPr/>
            </a:pPr>
            <a:r>
              <a:rPr lang="zh-CN" altLang="en-US" sz="2600" dirty="0">
                <a:solidFill>
                  <a:schemeClr val="tx2">
                    <a:lumMod val="75000"/>
                  </a:schemeClr>
                </a:solidFill>
              </a:rPr>
              <a:t>到达条件</a:t>
            </a:r>
            <a:endParaRPr lang="en-US" altLang="zh-CN" sz="2600" dirty="0">
              <a:solidFill>
                <a:schemeClr val="tx2">
                  <a:lumMod val="75000"/>
                </a:schemeClr>
              </a:solidFill>
            </a:endParaRPr>
          </a:p>
          <a:p>
            <a:pPr marL="1257300" lvl="2" indent="-342900" eaLnBrk="1" hangingPunct="1">
              <a:spcBef>
                <a:spcPct val="50000"/>
              </a:spcBef>
              <a:defRPr/>
            </a:pPr>
            <a:r>
              <a:rPr lang="zh-CN" altLang="en-US" sz="2800" dirty="0">
                <a:solidFill>
                  <a:schemeClr val="tx2">
                    <a:lumMod val="75000"/>
                  </a:schemeClr>
                </a:solidFill>
              </a:rPr>
              <a:t>品质及趋近律</a:t>
            </a:r>
          </a:p>
          <a:p>
            <a:pPr marL="1257300" lvl="2" indent="-342900" eaLnBrk="1" hangingPunct="1">
              <a:spcBef>
                <a:spcPct val="50000"/>
              </a:spcBef>
              <a:defRPr/>
            </a:pPr>
            <a:r>
              <a:rPr lang="zh-CN" altLang="en-US" sz="2800" dirty="0">
                <a:solidFill>
                  <a:schemeClr val="tx2">
                    <a:lumMod val="75000"/>
                  </a:schemeClr>
                </a:solidFill>
              </a:rPr>
              <a:t>多变量控制切换模式</a:t>
            </a:r>
          </a:p>
          <a:p>
            <a:pPr marL="1257300" lvl="2" indent="-342900" eaLnBrk="1" hangingPunct="1">
              <a:spcBef>
                <a:spcPct val="50000"/>
              </a:spcBef>
              <a:defRPr/>
            </a:pPr>
            <a:r>
              <a:rPr lang="zh-CN" altLang="en-US" sz="2800" dirty="0">
                <a:solidFill>
                  <a:schemeClr val="tx2">
                    <a:lumMod val="75000"/>
                  </a:schemeClr>
                </a:solidFill>
                <a:latin typeface="Times New Roman" pitchFamily="18" charset="0"/>
                <a:cs typeface="Times New Roman" pitchFamily="18" charset="0"/>
              </a:rPr>
              <a:t>滑模面结构形式</a:t>
            </a:r>
            <a:endParaRPr lang="en-US" altLang="zh-CN" sz="2800" dirty="0">
              <a:solidFill>
                <a:schemeClr val="tx2">
                  <a:lumMod val="75000"/>
                </a:schemeClr>
              </a:solidFill>
              <a:latin typeface="Times New Roman" pitchFamily="18" charset="0"/>
              <a:cs typeface="Times New Roman" pitchFamily="18" charset="0"/>
            </a:endParaRPr>
          </a:p>
          <a:p>
            <a:pPr marL="1257300" lvl="2" indent="-342900" eaLnBrk="1" hangingPunct="1">
              <a:spcBef>
                <a:spcPct val="50000"/>
              </a:spcBef>
              <a:defRPr/>
            </a:pPr>
            <a:r>
              <a:rPr lang="zh-CN" altLang="en-US" sz="2800" dirty="0">
                <a:solidFill>
                  <a:schemeClr val="tx2">
                    <a:lumMod val="75000"/>
                  </a:schemeClr>
                </a:solidFill>
                <a:latin typeface="Times New Roman" pitchFamily="18" charset="0"/>
                <a:cs typeface="Times New Roman" pitchFamily="18" charset="0"/>
              </a:rPr>
              <a:t>抖振及削弱</a:t>
            </a:r>
          </a:p>
          <a:p>
            <a:pPr marL="1257300" lvl="2" indent="-342900" eaLnBrk="1" hangingPunct="1">
              <a:spcBef>
                <a:spcPct val="50000"/>
              </a:spcBef>
              <a:defRPr/>
            </a:pPr>
            <a:r>
              <a:rPr lang="zh-CN" altLang="en-US" sz="2800" dirty="0">
                <a:solidFill>
                  <a:schemeClr val="tx2">
                    <a:lumMod val="75000"/>
                  </a:schemeClr>
                </a:solidFill>
              </a:rPr>
              <a:t>不变性与鲁棒性</a:t>
            </a:r>
            <a:endParaRPr lang="en-US" altLang="zh-CN" sz="3600" dirty="0">
              <a:solidFill>
                <a:schemeClr val="tx2">
                  <a:lumMod val="75000"/>
                </a:schemeClr>
              </a:solidFill>
            </a:endParaRPr>
          </a:p>
          <a:p>
            <a:endParaRPr lang="zh-CN" altLang="en-US" dirty="0"/>
          </a:p>
        </p:txBody>
      </p:sp>
    </p:spTree>
    <p:extLst>
      <p:ext uri="{BB962C8B-B14F-4D97-AF65-F5344CB8AC3E}">
        <p14:creationId xmlns:p14="http://schemas.microsoft.com/office/powerpoint/2010/main" val="1793216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滑模面</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40</a:t>
            </a:fld>
            <a:endParaRPr lang="en-US" altLang="zh-CN"/>
          </a:p>
        </p:txBody>
      </p:sp>
      <p:sp>
        <p:nvSpPr>
          <p:cNvPr id="6" name="内容占位符 5"/>
          <p:cNvSpPr>
            <a:spLocks noGrp="1"/>
          </p:cNvSpPr>
          <p:nvPr>
            <p:ph sz="half" idx="1"/>
          </p:nvPr>
        </p:nvSpPr>
        <p:spPr>
          <a:xfrm>
            <a:off x="457199" y="1844824"/>
            <a:ext cx="8507289" cy="4281339"/>
          </a:xfrm>
        </p:spPr>
        <p:txBody>
          <a:bodyPr/>
          <a:lstStyle/>
          <a:p>
            <a:r>
              <a:rPr lang="zh-CN" altLang="en-US" dirty="0"/>
              <a:t>变结构控制系统的滑动模态对系统的摄动和外界干扰具有</a:t>
            </a:r>
            <a:r>
              <a:rPr lang="zh-CN" altLang="en-US" dirty="0">
                <a:solidFill>
                  <a:srgbClr val="FF0000"/>
                </a:solidFill>
              </a:rPr>
              <a:t>完全的鲁棒性</a:t>
            </a:r>
            <a:r>
              <a:rPr lang="zh-CN" altLang="en-US" dirty="0"/>
              <a:t>即</a:t>
            </a:r>
            <a:r>
              <a:rPr lang="zh-CN" altLang="en-US" dirty="0">
                <a:solidFill>
                  <a:srgbClr val="FF0000"/>
                </a:solidFill>
              </a:rPr>
              <a:t>不变性</a:t>
            </a:r>
            <a:endParaRPr lang="en-US" altLang="zh-CN" dirty="0">
              <a:solidFill>
                <a:srgbClr val="FF0000"/>
              </a:solidFill>
            </a:endParaRPr>
          </a:p>
          <a:p>
            <a:endParaRPr lang="en-US" altLang="zh-CN" dirty="0">
              <a:solidFill>
                <a:srgbClr val="FF0000"/>
              </a:solidFill>
            </a:endParaRPr>
          </a:p>
          <a:p>
            <a:r>
              <a:rPr lang="zh-CN" altLang="en-US" dirty="0"/>
              <a:t>不变性</a:t>
            </a:r>
            <a:r>
              <a:rPr lang="zh-CN" altLang="en-US" dirty="0">
                <a:solidFill>
                  <a:srgbClr val="FF0000"/>
                </a:solidFill>
              </a:rPr>
              <a:t>仅滑动模态具有</a:t>
            </a:r>
            <a:r>
              <a:rPr lang="zh-CN" altLang="en-US" dirty="0"/>
              <a:t>，而系统的非滑动模态，即从初始状态趋向切换面的趋近运动不具有不变性，甚至鲁棒性，其运动取决于摄动和干扰的大小。</a:t>
            </a:r>
            <a:endParaRPr lang="en-US" altLang="zh-CN" dirty="0"/>
          </a:p>
        </p:txBody>
      </p:sp>
    </p:spTree>
    <p:extLst>
      <p:ext uri="{BB962C8B-B14F-4D97-AF65-F5344CB8AC3E}">
        <p14:creationId xmlns:p14="http://schemas.microsoft.com/office/powerpoint/2010/main" val="3923695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等效控制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599696"/>
                <a:ext cx="5976664" cy="4853640"/>
              </a:xfrm>
            </p:spPr>
            <p:txBody>
              <a:bodyPr/>
              <a:lstStyle/>
              <a:p>
                <a:pPr>
                  <a:buFont typeface="Wingdings" panose="05000000000000000000" pitchFamily="2" charset="2"/>
                  <a:buChar char="n"/>
                </a:pPr>
                <a:r>
                  <a:rPr lang="zh-CN" altLang="en-US" dirty="0"/>
                  <a:t>两个主要概念：</a:t>
                </a:r>
                <a:endParaRPr lang="en-US" altLang="zh-CN" dirty="0"/>
              </a:p>
              <a:p>
                <a:r>
                  <a:rPr lang="zh-CN" altLang="en-US" dirty="0">
                    <a:solidFill>
                      <a:srgbClr val="FF0000"/>
                    </a:solidFill>
                  </a:rPr>
                  <a:t>等效控制</a:t>
                </a:r>
                <a:endParaRPr lang="en-US" altLang="zh-CN" dirty="0">
                  <a:solidFill>
                    <a:srgbClr val="FF0000"/>
                  </a:solidFill>
                </a:endParaRPr>
              </a:p>
              <a:p>
                <a:pPr marL="0" indent="0">
                  <a:buNone/>
                </a:pPr>
                <a:r>
                  <a:rPr lang="zh-CN" altLang="en-US" sz="2400" dirty="0"/>
                  <a:t>考虑仿射系统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en-US" altLang="zh-CN" sz="2400" i="1">
                          <a:latin typeface="Cambria Math" panose="02040503050406030204" pitchFamily="18" charset="0"/>
                        </a:rPr>
                        <m:t>𝑓</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i="1">
                          <a:latin typeface="Cambria Math" panose="02040503050406030204" pitchFamily="18" charset="0"/>
                        </a:rPr>
                        <m:t>𝐵</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𝑢</m:t>
                      </m:r>
                    </m:oMath>
                  </m:oMathPara>
                </a14:m>
                <a:endParaRPr lang="en-US" altLang="zh-CN" sz="2400" dirty="0"/>
              </a:p>
              <a:p>
                <a:pPr marL="0" indent="0">
                  <a:buNone/>
                </a:pPr>
                <a:r>
                  <a:rPr lang="zh-CN" altLang="en-US" sz="2400" dirty="0"/>
                  <a:t>切换面满足</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d>
                        <m:dPr>
                          <m:ctrlPr>
                            <a:rPr lang="en-US" altLang="zh-CN" sz="2400" i="1">
                              <a:latin typeface="Cambria Math" panose="02040503050406030204" pitchFamily="18" charset="0"/>
                            </a:rPr>
                          </m:ctrlPr>
                        </m:dPr>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𝐵𝑢</m:t>
                          </m:r>
                        </m:e>
                      </m:d>
                      <m:r>
                        <a:rPr lang="en-US" altLang="zh-CN" sz="2400" i="1">
                          <a:latin typeface="Cambria Math" panose="02040503050406030204" pitchFamily="18" charset="0"/>
                        </a:rPr>
                        <m:t>=0</m:t>
                      </m:r>
                    </m:oMath>
                  </m:oMathPara>
                </a14:m>
                <a:endParaRPr lang="en-US" altLang="zh-CN" sz="2400" dirty="0"/>
              </a:p>
              <a:p>
                <a:pPr marL="0" indent="0">
                  <a:buNone/>
                </a:pPr>
                <a:r>
                  <a:rPr lang="zh-CN" altLang="en-US" sz="2400" dirty="0"/>
                  <a:t>若</a:t>
                </a:r>
                <a14:m>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𝐵</m:t>
                    </m:r>
                    <m:r>
                      <a:rPr lang="zh-CN" altLang="en-US" sz="2400" i="1">
                        <a:latin typeface="Cambria Math" panose="02040503050406030204" pitchFamily="18" charset="0"/>
                      </a:rPr>
                      <m:t>可逆</m:t>
                    </m:r>
                  </m:oMath>
                </a14:m>
                <a:r>
                  <a:rPr lang="zh-CN" altLang="en-US" sz="2400" dirty="0"/>
                  <a:t>，则等效控制</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𝑒𝑞</m:t>
                          </m:r>
                        </m:sub>
                      </m:sSub>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𝐺</m:t>
                          </m:r>
                        </m:e>
                        <m:sup>
                          <m:r>
                            <a:rPr lang="en-US" altLang="zh-CN" sz="2400" i="1">
                              <a:latin typeface="Cambria Math" panose="02040503050406030204" pitchFamily="18" charset="0"/>
                            </a:rPr>
                            <m:t>−1</m:t>
                          </m:r>
                        </m:sup>
                      </m:sSup>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𝑠</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𝑓</m:t>
                          </m:r>
                        </m:e>
                      </m:d>
                    </m:oMath>
                  </m:oMathPara>
                </a14:m>
                <a:endParaRPr lang="zh-CN" altLang="en-US" dirty="0"/>
              </a:p>
              <a:p>
                <a:endParaRPr lang="zh-CN" altLang="en-US"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599696"/>
                <a:ext cx="5976664" cy="4853640"/>
              </a:xfrm>
              <a:blipFill>
                <a:blip r:embed="rId2"/>
                <a:stretch>
                  <a:fillRect l="-1835" t="-1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12160" y="3874070"/>
                <a:ext cx="2444323" cy="461665"/>
              </a:xfrm>
              <a:prstGeom prst="rect">
                <a:avLst/>
              </a:prstGeom>
              <a:noFill/>
            </p:spPr>
            <p:txBody>
              <a:bodyPr wrap="none" rtlCol="0">
                <a:spAutoFit/>
              </a:bodyPr>
              <a:lstStyle/>
              <a:p>
                <a:r>
                  <a:rPr lang="zh-CN" altLang="en-US" sz="2400" b="1" dirty="0"/>
                  <a:t>约束</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i="1">
                        <a:latin typeface="Cambria Math" panose="02040503050406030204" pitchFamily="18" charset="0"/>
                      </a:rPr>
                      <m:t>为</m:t>
                    </m:r>
                    <m:r>
                      <a:rPr lang="en-US" altLang="zh-CN" sz="2400" b="1" i="1" smtClean="0">
                        <a:latin typeface="Cambria Math" panose="02040503050406030204" pitchFamily="18" charset="0"/>
                      </a:rPr>
                      <m:t>𝒎</m:t>
                    </m:r>
                  </m:oMath>
                </a14:m>
                <a:r>
                  <a:rPr lang="zh-CN" altLang="en-US" sz="2400" dirty="0"/>
                  <a:t>维</a:t>
                </a:r>
              </a:p>
            </p:txBody>
          </p:sp>
        </mc:Choice>
        <mc:Fallback xmlns="">
          <p:sp>
            <p:nvSpPr>
              <p:cNvPr id="9" name="文本框 8"/>
              <p:cNvSpPr txBox="1">
                <a:spLocks noRot="1" noChangeAspect="1" noMove="1" noResize="1" noEditPoints="1" noAdjustHandles="1" noChangeArrowheads="1" noChangeShapeType="1" noTextEdit="1"/>
              </p:cNvSpPr>
              <p:nvPr/>
            </p:nvSpPr>
            <p:spPr>
              <a:xfrm>
                <a:off x="6012160" y="3874070"/>
                <a:ext cx="2444323" cy="461665"/>
              </a:xfrm>
              <a:prstGeom prst="rect">
                <a:avLst/>
              </a:prstGeom>
              <a:blipFill rotWithShape="0">
                <a:blip r:embed="rId3"/>
                <a:stretch>
                  <a:fillRect l="-3741" t="-14667" r="-299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489987" y="4884377"/>
                <a:ext cx="3708644" cy="461665"/>
              </a:xfrm>
              <a:prstGeom prst="rect">
                <a:avLst/>
              </a:prstGeom>
              <a:noFill/>
            </p:spPr>
            <p:txBody>
              <a:bodyPr wrap="none" rtlCol="0">
                <a:spAutoFit/>
              </a:bodyPr>
              <a:lstStyle/>
              <a:p>
                <a14:m>
                  <m:oMath xmlns:m="http://schemas.openxmlformats.org/officeDocument/2006/math">
                    <m:r>
                      <a:rPr lang="en-US" altLang="zh-CN" sz="2400" b="1" i="1" smtClean="0">
                        <a:latin typeface="Cambria Math" panose="02040503050406030204" pitchFamily="18" charset="0"/>
                      </a:rPr>
                      <m:t>𝒖</m:t>
                    </m:r>
                  </m:oMath>
                </a14:m>
                <a:r>
                  <a:rPr lang="zh-CN" altLang="en-US" sz="2400" dirty="0"/>
                  <a:t>本质上只有</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oMath>
                </a14:m>
                <a:r>
                  <a:rPr lang="zh-CN" altLang="en-US" sz="2400" dirty="0"/>
                  <a:t>个变量</a:t>
                </a:r>
              </a:p>
            </p:txBody>
          </p:sp>
        </mc:Choice>
        <mc:Fallback xmlns="">
          <p:sp>
            <p:nvSpPr>
              <p:cNvPr id="10" name="文本框 9"/>
              <p:cNvSpPr txBox="1">
                <a:spLocks noRot="1" noChangeAspect="1" noMove="1" noResize="1" noEditPoints="1" noAdjustHandles="1" noChangeArrowheads="1" noChangeShapeType="1" noTextEdit="1"/>
              </p:cNvSpPr>
              <p:nvPr/>
            </p:nvSpPr>
            <p:spPr>
              <a:xfrm>
                <a:off x="5489987" y="4884377"/>
                <a:ext cx="3708644" cy="461665"/>
              </a:xfrm>
              <a:prstGeom prst="rect">
                <a:avLst/>
              </a:prstGeom>
              <a:blipFill rotWithShape="0">
                <a:blip r:embed="rId4"/>
                <a:stretch>
                  <a:fillRect t="-14474" r="-148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5898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切换面到达条件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045645"/>
              </a:xfrm>
            </p:spPr>
            <p:txBody>
              <a:bodyPr/>
              <a:lstStyle/>
              <a:p>
                <a:pPr>
                  <a:buFont typeface="Wingdings" panose="05000000000000000000" pitchFamily="2" charset="2"/>
                  <a:buChar char="n"/>
                </a:pPr>
                <a:r>
                  <a:rPr lang="zh-CN" altLang="en-US" dirty="0"/>
                  <a:t>局部到达条件：</a:t>
                </a:r>
                <a:endParaRPr lang="en-US" altLang="zh-CN" dirty="0"/>
              </a:p>
              <a:p>
                <a:r>
                  <a:rPr lang="zh-CN" altLang="en-US" sz="2400" dirty="0"/>
                  <a:t>按照滑动模态区域上的点都必须是止点这一要求，当状态点到达切换面附近时，必有：</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&lt;0</m:t>
                                  </m:r>
                                </m:e>
                              </m:func>
                            </m:e>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𝑠</m:t>
                                      </m:r>
                                      <m:r>
                                        <a:rPr lang="en-US" altLang="zh-CN" sz="2400" i="1">
                                          <a:latin typeface="Cambria Math" panose="02040503050406030204" pitchFamily="18" charset="0"/>
                                          <a:ea typeface="Cambria Math" panose="02040503050406030204" pitchFamily="18" charset="0"/>
                                        </a:rPr>
                                        <m:t>→</m:t>
                                      </m:r>
                                      <m:sSup>
                                        <m:sSupPr>
                                          <m:ctrlPr>
                                            <a:rPr lang="en-US" altLang="zh-CN" sz="2400" i="1" smtClean="0">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lim>
                                  </m:limLow>
                                </m:fName>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b="0" i="1" smtClean="0">
                                      <a:latin typeface="Cambria Math" panose="02040503050406030204" pitchFamily="18" charset="0"/>
                                    </a:rPr>
                                    <m:t>&gt;</m:t>
                                  </m:r>
                                  <m:r>
                                    <a:rPr lang="en-US" altLang="zh-CN" sz="2400" i="1">
                                      <a:latin typeface="Cambria Math" panose="02040503050406030204" pitchFamily="18" charset="0"/>
                                    </a:rPr>
                                    <m:t>0</m:t>
                                  </m:r>
                                </m:e>
                              </m:func>
                            </m:e>
                          </m:eqArr>
                        </m:e>
                      </m:d>
                    </m:oMath>
                  </m:oMathPara>
                </a14:m>
                <a:endParaRPr lang="en-US" altLang="zh-CN" sz="2400" dirty="0"/>
              </a:p>
              <a:p>
                <a:pPr marL="0" indent="0">
                  <a:buNone/>
                </a:pPr>
                <a:r>
                  <a:rPr lang="zh-CN" altLang="en-US" sz="2400" dirty="0">
                    <a:latin typeface="+mn-ea"/>
                  </a:rPr>
                  <a:t>  称为</a:t>
                </a:r>
                <a:r>
                  <a:rPr lang="zh-CN" altLang="en-US" sz="2400" dirty="0">
                    <a:solidFill>
                      <a:srgbClr val="0033CC"/>
                    </a:solidFill>
                    <a:latin typeface="+mn-ea"/>
                  </a:rPr>
                  <a:t>局部到达条件</a:t>
                </a:r>
                <a:endParaRPr lang="en-US" altLang="zh-CN" sz="2400" dirty="0">
                  <a:solidFill>
                    <a:srgbClr val="0033CC"/>
                  </a:solidFill>
                  <a:latin typeface="+mn-ea"/>
                </a:endParaRPr>
              </a:p>
              <a:p>
                <a:r>
                  <a:rPr lang="zh-CN" altLang="en-US" sz="2400" dirty="0"/>
                  <a:t>保证切换面近旁的相轨线于有限时间内到达切换面，这种形式的条件容易判定，缺点是具有局部性。</a:t>
                </a:r>
                <a:endParaRPr lang="en-US" altLang="zh-CN" sz="2400" dirty="0"/>
              </a:p>
              <a:p>
                <a:r>
                  <a:rPr lang="zh-CN" altLang="en-US" sz="2400" dirty="0"/>
                  <a:t>局部到达条件的意义：是切面面上布满滑动模态的条件，即滑动模态的存在条件</a:t>
                </a: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045645"/>
              </a:xfrm>
              <a:blipFill>
                <a:blip r:embed="rId2"/>
                <a:stretch>
                  <a:fillRect l="-1189" t="-13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0414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9036496" cy="1733277"/>
              </a:xfrm>
            </p:spPr>
            <p:txBody>
              <a:bodyPr/>
              <a:lstStyle/>
              <a:p>
                <a:pPr>
                  <a:buFont typeface="Wingdings" panose="05000000000000000000" pitchFamily="2" charset="2"/>
                  <a:buChar char="n"/>
                </a:pPr>
                <a:r>
                  <a:rPr lang="zh-CN" altLang="en-US" dirty="0"/>
                  <a:t>全局到达条件：初始位置任意，系统</a:t>
                </a:r>
                <a14:m>
                  <m:oMath xmlns:m="http://schemas.openxmlformats.org/officeDocument/2006/math">
                    <m:acc>
                      <m:accPr>
                        <m:chr m:val="̇"/>
                        <m:ctrlPr>
                          <a:rPr lang="zh-CN" altLang="en-US" i="1" smtClean="0">
                            <a:latin typeface="Cambria Math" panose="02040503050406030204" pitchFamily="18" charset="0"/>
                          </a:rPr>
                        </m:ctrlPr>
                      </m:accPr>
                      <m:e>
                        <m:r>
                          <a:rPr lang="en-US" altLang="zh-CN" b="1" i="0" smtClean="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t>的解将趋于</a:t>
                </a: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=0</m:t>
                    </m:r>
                  </m:oMath>
                </a14:m>
                <a:r>
                  <a:rPr lang="zh-CN" altLang="en-US" dirty="0"/>
                  <a:t>表示的切换面，而且在有限时间内到达切换面</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9036496" cy="1733277"/>
              </a:xfrm>
              <a:blipFill>
                <a:blip r:embed="rId3"/>
                <a:stretch>
                  <a:fillRect l="-1147" t="-4577" r="-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35857" y="3276387"/>
                <a:ext cx="9036496" cy="30379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zh-CN" altLang="en-US" dirty="0"/>
                  <a:t>动态系统解为</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b="0" i="1" dirty="0">
                              <a:latin typeface="Cambria Math" panose="02040503050406030204" pitchFamily="18" charset="0"/>
                            </a:rPr>
                            <m:t>+</m:t>
                          </m:r>
                        </m:sup>
                      </m:sSup>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𝑡</m:t>
                          </m:r>
                        </m:e>
                      </m:d>
                      <m:r>
                        <a:rPr lang="en-US" altLang="zh-CN" b="0" i="1" dirty="0">
                          <a:latin typeface="Cambria Math" panose="02040503050406030204" pitchFamily="18" charset="0"/>
                        </a:rPr>
                        <m:t>=</m:t>
                      </m:r>
                      <m:sSup>
                        <m:sSupPr>
                          <m:ctrlPr>
                            <a:rPr lang="en-US" altLang="zh-CN" b="0"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b="0" i="1" dirty="0">
                              <a:latin typeface="Cambria Math" panose="02040503050406030204" pitchFamily="18" charset="0"/>
                            </a:rPr>
                            <m:t>+</m:t>
                          </m:r>
                        </m:sup>
                      </m:sSup>
                      <m:d>
                        <m:dPr>
                          <m:ctrlPr>
                            <a:rPr lang="en-US" altLang="zh-CN" b="0" i="1" dirty="0">
                              <a:latin typeface="Cambria Math" panose="02040503050406030204" pitchFamily="18" charset="0"/>
                            </a:rPr>
                          </m:ctrlPr>
                        </m:dPr>
                        <m:e>
                          <m:r>
                            <a:rPr lang="en-US" altLang="zh-CN" b="0" i="1" dirty="0">
                              <a:latin typeface="Cambria Math" panose="02040503050406030204" pitchFamily="18" charset="0"/>
                            </a:rPr>
                            <m:t>𝑡</m:t>
                          </m:r>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b="0" i="1" dirty="0">
                                  <a:latin typeface="Cambria Math" panose="02040503050406030204" pitchFamily="18" charset="0"/>
                                </a:rPr>
                                <m:t>0</m:t>
                              </m:r>
                            </m:sub>
                          </m:sSub>
                          <m:r>
                            <a:rPr lang="en-US" altLang="zh-CN" b="0" i="1" dirty="0">
                              <a:latin typeface="Cambria Math" panose="02040503050406030204" pitchFamily="18" charset="0"/>
                            </a:rPr>
                            <m:t>,</m:t>
                          </m:r>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𝑡</m:t>
                              </m:r>
                            </m:e>
                            <m:sub>
                              <m:r>
                                <a:rPr lang="en-US" altLang="zh-CN" b="0" i="1" dirty="0">
                                  <a:latin typeface="Cambria Math" panose="02040503050406030204" pitchFamily="18" charset="0"/>
                                </a:rPr>
                                <m:t>0</m:t>
                              </m:r>
                            </m:sub>
                          </m:sSub>
                        </m:e>
                      </m:d>
                      <m:r>
                        <a:rPr lang="en-US" altLang="zh-CN" b="0" i="1" dirty="0">
                          <a:latin typeface="Cambria Math" panose="02040503050406030204" pitchFamily="18" charset="0"/>
                        </a:rPr>
                        <m:t>,</m:t>
                      </m:r>
                      <m:r>
                        <a:rPr lang="en-US" altLang="zh-CN" b="0" i="1" dirty="0">
                          <a:latin typeface="Cambria Math" panose="02040503050406030204" pitchFamily="18" charset="0"/>
                        </a:rPr>
                        <m:t>𝑠</m:t>
                      </m:r>
                      <m:d>
                        <m:dPr>
                          <m:ctrlPr>
                            <a:rPr lang="en-US" altLang="zh-CN" b="0" i="1" dirty="0">
                              <a:latin typeface="Cambria Math" panose="02040503050406030204" pitchFamily="18" charset="0"/>
                            </a:rPr>
                          </m:ctrlPr>
                        </m:dPr>
                        <m:e>
                          <m:sSub>
                            <m:sSubPr>
                              <m:ctrlPr>
                                <a:rPr lang="en-US" altLang="zh-CN" b="0"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b="0" i="1" dirty="0">
                                  <a:latin typeface="Cambria Math" panose="02040503050406030204" pitchFamily="18" charset="0"/>
                                </a:rPr>
                                <m:t>0</m:t>
                              </m:r>
                            </m:sub>
                          </m:sSub>
                        </m:e>
                      </m:d>
                      <m:r>
                        <a:rPr lang="en-US" altLang="zh-CN" b="0" i="1" dirty="0">
                          <a:latin typeface="Cambria Math" panose="02040503050406030204" pitchFamily="18" charset="0"/>
                        </a:rPr>
                        <m:t>&gt;0</m:t>
                      </m:r>
                    </m:oMath>
                  </m:oMathPara>
                </a14:m>
                <a:endParaRPr lang="en-US" altLang="zh-CN" b="0" dirty="0"/>
              </a:p>
              <a:p>
                <a:pPr marL="0" indent="0">
                  <a:buNone/>
                </a:pPr>
                <a14:m>
                  <m:oMath xmlns:m="http://schemas.openxmlformats.org/officeDocument/2006/math">
                    <m:r>
                      <a:rPr lang="en-US" altLang="zh-CN" b="0" i="1">
                        <a:latin typeface="Cambria Math" panose="02040503050406030204" pitchFamily="18" charset="0"/>
                      </a:rPr>
                      <m:t>𝑡</m:t>
                    </m:r>
                  </m:oMath>
                </a14:m>
                <a:r>
                  <a:rPr lang="zh-CN" altLang="en-US" dirty="0"/>
                  <a:t>从</a:t>
                </a:r>
                <a14:m>
                  <m:oMath xmlns:m="http://schemas.openxmlformats.org/officeDocument/2006/math">
                    <m:sSub>
                      <m:sSubPr>
                        <m:ctrlPr>
                          <a:rPr lang="en-US" altLang="zh-CN" i="1" dirty="0">
                            <a:latin typeface="Cambria Math" panose="02040503050406030204" pitchFamily="18" charset="0"/>
                          </a:rPr>
                        </m:ctrlPr>
                      </m:sSubPr>
                      <m:e>
                        <m:r>
                          <a:rPr lang="en-US" altLang="zh-CN" b="0" i="1" dirty="0">
                            <a:latin typeface="Cambria Math" panose="02040503050406030204" pitchFamily="18" charset="0"/>
                          </a:rPr>
                          <m:t>𝑡</m:t>
                        </m:r>
                      </m:e>
                      <m:sub>
                        <m:r>
                          <a:rPr lang="en-US" altLang="zh-CN" b="0" i="1" dirty="0">
                            <a:latin typeface="Cambria Math" panose="02040503050406030204" pitchFamily="18" charset="0"/>
                          </a:rPr>
                          <m:t>0</m:t>
                        </m:r>
                      </m:sub>
                    </m:sSub>
                  </m:oMath>
                </a14:m>
                <a:r>
                  <a:rPr lang="zh-CN" altLang="en-US" dirty="0"/>
                  <a:t>开始增大时满足</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b="0" i="1">
                              <a:latin typeface="Cambria Math" panose="02040503050406030204" pitchFamily="18" charset="0"/>
                            </a:rPr>
                            <m:t>𝑠</m:t>
                          </m:r>
                        </m:e>
                      </m:acc>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1" i="0">
                                  <a:latin typeface="Cambria Math" panose="02040503050406030204" pitchFamily="18" charset="0"/>
                                </a:rPr>
                                <m:t>𝐱</m:t>
                              </m:r>
                            </m:e>
                            <m:sup>
                              <m:r>
                                <a:rPr lang="en-US" altLang="zh-CN" b="0" i="1">
                                  <a:latin typeface="Cambria Math" panose="02040503050406030204" pitchFamily="18" charset="0"/>
                                </a:rPr>
                                <m:t>+</m:t>
                              </m:r>
                            </m:sup>
                          </m:sSup>
                          <m:d>
                            <m:dPr>
                              <m:ctrlPr>
                                <a:rPr lang="en-US" altLang="zh-CN" b="0" i="1">
                                  <a:latin typeface="Cambria Math" panose="02040503050406030204" pitchFamily="18" charset="0"/>
                                </a:rPr>
                              </m:ctrlPr>
                            </m:dPr>
                            <m:e>
                              <m:r>
                                <a:rPr lang="en-US" altLang="zh-CN" b="0" i="1">
                                  <a:latin typeface="Cambria Math" panose="02040503050406030204" pitchFamily="18" charset="0"/>
                                </a:rPr>
                                <m:t>𝑡</m:t>
                              </m:r>
                            </m:e>
                          </m:d>
                        </m:e>
                      </m:d>
                      <m:r>
                        <a:rPr lang="en-US" altLang="zh-CN" b="0" i="1">
                          <a:latin typeface="Cambria Math" panose="02040503050406030204" pitchFamily="18" charset="0"/>
                        </a:rPr>
                        <m:t>&lt;0</m:t>
                      </m:r>
                    </m:oMath>
                  </m:oMathPara>
                </a14:m>
                <a:endParaRPr lang="en-US" altLang="zh-CN" b="0" dirty="0"/>
              </a:p>
              <a:p>
                <a:pPr marL="0" indent="0">
                  <a:buNone/>
                </a:pPr>
                <a:r>
                  <a:rPr lang="zh-CN" altLang="en-US" dirty="0"/>
                  <a:t>且存在正数</a:t>
                </a:r>
                <a14:m>
                  <m:oMath xmlns:m="http://schemas.openxmlformats.org/officeDocument/2006/math">
                    <m:r>
                      <a:rPr lang="zh-CN" altLang="en-US" i="1">
                        <a:latin typeface="Cambria Math" panose="02040503050406030204" pitchFamily="18" charset="0"/>
                      </a:rPr>
                      <m:t>𝜏</m:t>
                    </m:r>
                  </m:oMath>
                </a14:m>
                <a:r>
                  <a:rPr lang="zh-CN" altLang="en-US" dirty="0"/>
                  <a:t>，使得当</a:t>
                </a:r>
                <a14:m>
                  <m:oMath xmlns:m="http://schemas.openxmlformats.org/officeDocument/2006/math">
                    <m:r>
                      <a:rPr lang="en-US" altLang="zh-CN" b="0" i="1">
                        <a:latin typeface="Cambria Math" panose="02040503050406030204" pitchFamily="18" charset="0"/>
                      </a:rPr>
                      <m:t>𝑡</m:t>
                    </m:r>
                    <m:r>
                      <a:rPr lang="en-US" altLang="zh-CN" b="0" i="1">
                        <a:latin typeface="Cambria Math" panose="02040503050406030204" pitchFamily="18" charset="0"/>
                      </a:rPr>
                      <m:t>=</m:t>
                    </m:r>
                    <m:r>
                      <a:rPr lang="zh-CN" altLang="en-US" b="0" i="1">
                        <a:latin typeface="Cambria Math" panose="02040503050406030204" pitchFamily="18" charset="0"/>
                      </a:rPr>
                      <m:t>𝜏</m:t>
                    </m:r>
                  </m:oMath>
                </a14:m>
                <a:r>
                  <a:rPr lang="zh-CN" altLang="en-US" dirty="0"/>
                  <a:t>时，</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𝑠</m:t>
                      </m:r>
                      <m:d>
                        <m:dPr>
                          <m:ctrlPr>
                            <a:rPr lang="en-US" altLang="zh-CN" b="0" i="1">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b="1" i="0" dirty="0">
                                  <a:latin typeface="Cambria Math" panose="02040503050406030204" pitchFamily="18" charset="0"/>
                                </a:rPr>
                                <m:t>𝐱</m:t>
                              </m:r>
                            </m:e>
                            <m:sup>
                              <m:r>
                                <a:rPr lang="en-US" altLang="zh-CN" i="1" dirty="0">
                                  <a:latin typeface="Cambria Math" panose="02040503050406030204" pitchFamily="18" charset="0"/>
                                </a:rPr>
                                <m:t>+</m:t>
                              </m:r>
                            </m:sup>
                          </m:sSup>
                          <m:d>
                            <m:dPr>
                              <m:ctrlPr>
                                <a:rPr lang="en-US" altLang="zh-CN" i="1" dirty="0">
                                  <a:latin typeface="Cambria Math" panose="02040503050406030204" pitchFamily="18" charset="0"/>
                                </a:rPr>
                              </m:ctrlPr>
                            </m:dPr>
                            <m:e>
                              <m:r>
                                <a:rPr lang="zh-CN" altLang="en-US" i="1" dirty="0">
                                  <a:latin typeface="Cambria Math" panose="02040503050406030204" pitchFamily="18" charset="0"/>
                                </a:rPr>
                                <m:t>𝜏</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1" i="0" dirty="0">
                                      <a:latin typeface="Cambria Math" panose="02040503050406030204" pitchFamily="18" charset="0"/>
                                    </a:rPr>
                                    <m:t>𝐱</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𝑡</m:t>
                                  </m:r>
                                </m:e>
                                <m:sub>
                                  <m:r>
                                    <a:rPr lang="en-US" altLang="zh-CN" i="1" dirty="0">
                                      <a:latin typeface="Cambria Math" panose="02040503050406030204" pitchFamily="18" charset="0"/>
                                    </a:rPr>
                                    <m:t>0</m:t>
                                  </m:r>
                                </m:sub>
                              </m:sSub>
                            </m:e>
                          </m:d>
                        </m:e>
                      </m:d>
                      <m:r>
                        <a:rPr lang="en-US" altLang="zh-CN" b="0" i="1">
                          <a:latin typeface="Cambria Math" panose="02040503050406030204" pitchFamily="18" charset="0"/>
                        </a:rPr>
                        <m:t>=0</m:t>
                      </m:r>
                    </m:oMath>
                  </m:oMathPara>
                </a14:m>
                <a:endParaRPr lang="en-US" altLang="zh-CN" dirty="0"/>
              </a:p>
              <a:p>
                <a:pPr marL="0" indent="0">
                  <a:buFont typeface="Arial" panose="020B0604020202020204" pitchFamily="34" charset="0"/>
                  <a:buNone/>
                </a:pPr>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35857" y="3276387"/>
                <a:ext cx="9036496" cy="3037904"/>
              </a:xfrm>
              <a:prstGeom prst="rect">
                <a:avLst/>
              </a:prstGeom>
              <a:blipFill>
                <a:blip r:embed="rId4"/>
                <a:stretch>
                  <a:fillRect l="-1349" t="-26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17197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9036496" cy="869181"/>
              </a:xfrm>
            </p:spPr>
            <p:txBody>
              <a:bodyPr/>
              <a:lstStyle/>
              <a:p>
                <a:pPr>
                  <a:buFont typeface="Wingdings" panose="05000000000000000000" pitchFamily="2" charset="2"/>
                  <a:buChar char="n"/>
                </a:pPr>
                <a:r>
                  <a:rPr lang="zh-CN" altLang="en-US" dirty="0"/>
                  <a:t>到达条件：对系统</a:t>
                </a:r>
                <a14:m>
                  <m:oMath xmlns:m="http://schemas.openxmlformats.org/officeDocument/2006/math">
                    <m:acc>
                      <m:accPr>
                        <m:chr m:val="̇"/>
                        <m:ctrlPr>
                          <a:rPr lang="zh-CN" altLang="en-US" i="1">
                            <a:latin typeface="Cambria Math" panose="02040503050406030204" pitchFamily="18" charset="0"/>
                          </a:rPr>
                        </m:ctrlPr>
                      </m:accPr>
                      <m:e>
                        <m:r>
                          <a:rPr lang="en-US" altLang="zh-CN" b="1" i="0">
                            <a:latin typeface="Cambria Math" panose="02040503050406030204" pitchFamily="18" charset="0"/>
                          </a:rPr>
                          <m:t>𝐱</m:t>
                        </m:r>
                      </m:e>
                    </m:acc>
                    <m:r>
                      <a:rPr lang="en-US" altLang="zh-CN" i="1">
                        <a:latin typeface="Cambria Math" panose="02040503050406030204" pitchFamily="18" charset="0"/>
                      </a:rPr>
                      <m:t>=</m:t>
                    </m:r>
                    <m:r>
                      <a:rPr lang="en-US" altLang="zh-CN" b="1" i="0">
                        <a:latin typeface="Cambria Math" panose="02040503050406030204" pitchFamily="18" charset="0"/>
                      </a:rPr>
                      <m:t>𝐟</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t>同样有</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9036496" cy="869181"/>
              </a:xfrm>
              <a:blipFill rotWithShape="0">
                <a:blip r:embed="rId2"/>
                <a:stretch>
                  <a:fillRect l="-1147" t="-9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p:cNvSpPr txBox="1">
                <a:spLocks/>
              </p:cNvSpPr>
              <p:nvPr/>
            </p:nvSpPr>
            <p:spPr bwMode="auto">
              <a:xfrm>
                <a:off x="107504" y="2132856"/>
                <a:ext cx="9036496" cy="28854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0" lang="zh-CN" altLang="en-US" b="0" dirty="0"/>
                  <a:t>解</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kumimoji="0" lang="en-US" altLang="zh-CN" b="0" i="1" dirty="0" smtClean="0">
                              <a:latin typeface="Cambria Math" panose="02040503050406030204" pitchFamily="18" charset="0"/>
                            </a:rPr>
                          </m:ctrlPr>
                        </m:sSupPr>
                        <m:e>
                          <m:r>
                            <a:rPr kumimoji="0" lang="en-US" altLang="zh-CN" b="1" i="0" dirty="0" smtClean="0">
                              <a:latin typeface="Cambria Math" panose="02040503050406030204" pitchFamily="18" charset="0"/>
                            </a:rPr>
                            <m:t>𝐱</m:t>
                          </m:r>
                        </m:e>
                        <m:sup>
                          <m:r>
                            <a:rPr kumimoji="0" lang="en-US" altLang="zh-CN" b="0" i="1" dirty="0">
                              <a:latin typeface="Cambria Math" panose="02040503050406030204" pitchFamily="18" charset="0"/>
                            </a:rPr>
                            <m:t>−</m:t>
                          </m:r>
                        </m:sup>
                      </m:sSup>
                      <m:d>
                        <m:dPr>
                          <m:ctrlPr>
                            <a:rPr kumimoji="0" lang="en-US" altLang="zh-CN" b="0" i="1" dirty="0" smtClean="0">
                              <a:latin typeface="Cambria Math" panose="02040503050406030204" pitchFamily="18" charset="0"/>
                            </a:rPr>
                          </m:ctrlPr>
                        </m:dPr>
                        <m:e>
                          <m:r>
                            <a:rPr kumimoji="0" lang="en-US" altLang="zh-CN" b="0" i="1" dirty="0" smtClean="0">
                              <a:latin typeface="Cambria Math" panose="02040503050406030204" pitchFamily="18" charset="0"/>
                            </a:rPr>
                            <m:t>𝑡</m:t>
                          </m:r>
                        </m:e>
                      </m:d>
                      <m:r>
                        <a:rPr kumimoji="0" lang="en-US" altLang="zh-CN" b="0" i="1" dirty="0" smtClean="0">
                          <a:latin typeface="Cambria Math" panose="02040503050406030204" pitchFamily="18" charset="0"/>
                        </a:rPr>
                        <m:t>=</m:t>
                      </m:r>
                      <m:sSup>
                        <m:sSupPr>
                          <m:ctrlPr>
                            <a:rPr kumimoji="0" lang="en-US" altLang="zh-CN" b="0" i="1" dirty="0" smtClean="0">
                              <a:latin typeface="Cambria Math" panose="02040503050406030204" pitchFamily="18" charset="0"/>
                            </a:rPr>
                          </m:ctrlPr>
                        </m:sSupPr>
                        <m:e>
                          <m:r>
                            <a:rPr kumimoji="0" lang="en-US" altLang="zh-CN" b="1" i="0" dirty="0" smtClean="0">
                              <a:latin typeface="Cambria Math" panose="02040503050406030204" pitchFamily="18" charset="0"/>
                            </a:rPr>
                            <m:t>𝐱</m:t>
                          </m:r>
                        </m:e>
                        <m:sup>
                          <m:r>
                            <a:rPr kumimoji="0" lang="en-US" altLang="zh-CN" b="0" i="1" dirty="0">
                              <a:latin typeface="Cambria Math" panose="02040503050406030204" pitchFamily="18" charset="0"/>
                            </a:rPr>
                            <m:t>−</m:t>
                          </m:r>
                        </m:sup>
                      </m:sSup>
                      <m:d>
                        <m:dPr>
                          <m:ctrlPr>
                            <a:rPr kumimoji="0" lang="en-US" altLang="zh-CN" b="0" i="1" dirty="0" smtClean="0">
                              <a:latin typeface="Cambria Math" panose="02040503050406030204" pitchFamily="18" charset="0"/>
                            </a:rPr>
                          </m:ctrlPr>
                        </m:dPr>
                        <m:e>
                          <m:r>
                            <a:rPr kumimoji="0" lang="en-US" altLang="zh-CN" b="0" i="1" dirty="0" smtClean="0">
                              <a:latin typeface="Cambria Math" panose="02040503050406030204" pitchFamily="18" charset="0"/>
                            </a:rPr>
                            <m:t>𝑡</m:t>
                          </m:r>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1" i="0" dirty="0" smtClean="0">
                                  <a:latin typeface="Cambria Math" panose="02040503050406030204" pitchFamily="18" charset="0"/>
                                </a:rPr>
                                <m:t>𝐱</m:t>
                              </m:r>
                            </m:e>
                            <m:sub>
                              <m:r>
                                <a:rPr kumimoji="0" lang="en-US" altLang="zh-CN" b="0" i="1" dirty="0" smtClean="0">
                                  <a:latin typeface="Cambria Math" panose="02040503050406030204" pitchFamily="18" charset="0"/>
                                </a:rPr>
                                <m:t>0</m:t>
                              </m:r>
                            </m:sub>
                          </m:sSub>
                          <m:r>
                            <a:rPr kumimoji="0" lang="en-US" altLang="zh-CN" b="0" i="1" dirty="0" smtClean="0">
                              <a:latin typeface="Cambria Math" panose="02040503050406030204" pitchFamily="18" charset="0"/>
                            </a:rPr>
                            <m:t>,</m:t>
                          </m:r>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𝑡</m:t>
                              </m:r>
                            </m:e>
                            <m:sub>
                              <m:r>
                                <a:rPr kumimoji="0" lang="en-US" altLang="zh-CN" b="0" i="1" dirty="0" smtClean="0">
                                  <a:latin typeface="Cambria Math" panose="02040503050406030204" pitchFamily="18" charset="0"/>
                                </a:rPr>
                                <m:t>0</m:t>
                              </m:r>
                            </m:sub>
                          </m:sSub>
                        </m:e>
                      </m:d>
                      <m:r>
                        <a:rPr kumimoji="0" lang="en-US" altLang="zh-CN" b="0" i="1" dirty="0" smtClean="0">
                          <a:latin typeface="Cambria Math" panose="02040503050406030204" pitchFamily="18" charset="0"/>
                        </a:rPr>
                        <m:t>,</m:t>
                      </m:r>
                      <m:r>
                        <a:rPr kumimoji="0" lang="en-US" altLang="zh-CN" b="0" i="1" dirty="0" smtClean="0">
                          <a:latin typeface="Cambria Math" panose="02040503050406030204" pitchFamily="18" charset="0"/>
                        </a:rPr>
                        <m:t>𝑠</m:t>
                      </m:r>
                      <m:d>
                        <m:dPr>
                          <m:ctrlPr>
                            <a:rPr kumimoji="0" lang="en-US" altLang="zh-CN" b="0" i="1" dirty="0" smtClean="0">
                              <a:latin typeface="Cambria Math" panose="02040503050406030204" pitchFamily="18" charset="0"/>
                            </a:rPr>
                          </m:ctrlPr>
                        </m:dPr>
                        <m:e>
                          <m:sSub>
                            <m:sSubPr>
                              <m:ctrlPr>
                                <a:rPr kumimoji="0" lang="en-US" altLang="zh-CN" b="0" i="1" dirty="0" smtClean="0">
                                  <a:latin typeface="Cambria Math" panose="02040503050406030204" pitchFamily="18" charset="0"/>
                                </a:rPr>
                              </m:ctrlPr>
                            </m:sSubPr>
                            <m:e>
                              <m:r>
                                <a:rPr kumimoji="0" lang="en-US" altLang="zh-CN" b="1" i="0" dirty="0" smtClean="0">
                                  <a:latin typeface="Cambria Math" panose="02040503050406030204" pitchFamily="18" charset="0"/>
                                </a:rPr>
                                <m:t>𝐱</m:t>
                              </m:r>
                            </m:e>
                            <m:sub>
                              <m:r>
                                <a:rPr kumimoji="0" lang="en-US" altLang="zh-CN" b="0" i="1" dirty="0" smtClean="0">
                                  <a:latin typeface="Cambria Math" panose="02040503050406030204" pitchFamily="18" charset="0"/>
                                </a:rPr>
                                <m:t>0</m:t>
                              </m:r>
                            </m:sub>
                          </m:sSub>
                        </m:e>
                      </m:d>
                      <m:r>
                        <a:rPr kumimoji="0" lang="en-US" altLang="zh-CN" b="0" i="1" dirty="0" smtClean="0">
                          <a:latin typeface="Cambria Math" panose="02040503050406030204" pitchFamily="18" charset="0"/>
                        </a:rPr>
                        <m:t>&lt;0</m:t>
                      </m:r>
                    </m:oMath>
                  </m:oMathPara>
                </a14:m>
                <a:endParaRPr kumimoji="0" lang="en-US" altLang="zh-CN" b="0" dirty="0"/>
              </a:p>
              <a:p>
                <a:pPr marL="0" indent="0">
                  <a:buFont typeface="Arial" panose="020B0604020202020204" pitchFamily="34" charset="0"/>
                  <a:buNone/>
                </a:pPr>
                <a14:m>
                  <m:oMath xmlns:m="http://schemas.openxmlformats.org/officeDocument/2006/math">
                    <m:r>
                      <a:rPr kumimoji="0" lang="en-US" altLang="zh-CN" b="0" i="1" smtClean="0">
                        <a:latin typeface="Cambria Math" panose="02040503050406030204" pitchFamily="18" charset="0"/>
                      </a:rPr>
                      <m:t>𝑡</m:t>
                    </m:r>
                  </m:oMath>
                </a14:m>
                <a:r>
                  <a:rPr kumimoji="0" lang="zh-CN" altLang="en-US" b="0" dirty="0"/>
                  <a:t>从</a:t>
                </a:r>
                <a14:m>
                  <m:oMath xmlns:m="http://schemas.openxmlformats.org/officeDocument/2006/math">
                    <m:sSub>
                      <m:sSubPr>
                        <m:ctrlPr>
                          <a:rPr kumimoji="0" lang="en-US" altLang="zh-CN" b="0" i="1" dirty="0" smtClean="0">
                            <a:latin typeface="Cambria Math" panose="02040503050406030204" pitchFamily="18" charset="0"/>
                          </a:rPr>
                        </m:ctrlPr>
                      </m:sSubPr>
                      <m:e>
                        <m:r>
                          <a:rPr kumimoji="0" lang="en-US" altLang="zh-CN" b="0" i="1" dirty="0" smtClean="0">
                            <a:latin typeface="Cambria Math" panose="02040503050406030204" pitchFamily="18" charset="0"/>
                          </a:rPr>
                          <m:t>𝑡</m:t>
                        </m:r>
                      </m:e>
                      <m:sub>
                        <m:r>
                          <a:rPr kumimoji="0" lang="en-US" altLang="zh-CN" b="0" i="1" dirty="0" smtClean="0">
                            <a:latin typeface="Cambria Math" panose="02040503050406030204" pitchFamily="18" charset="0"/>
                          </a:rPr>
                          <m:t>0</m:t>
                        </m:r>
                      </m:sub>
                    </m:sSub>
                  </m:oMath>
                </a14:m>
                <a:r>
                  <a:rPr kumimoji="0" lang="zh-CN" altLang="en-US" b="0" dirty="0"/>
                  <a:t>开始增大时满足</a:t>
                </a:r>
                <a:endParaRPr kumimoji="0" lang="en-US" altLang="zh-CN" b="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kumimoji="0" lang="zh-CN" altLang="en-US" b="0" i="1" smtClean="0">
                              <a:latin typeface="Cambria Math" panose="02040503050406030204" pitchFamily="18" charset="0"/>
                            </a:rPr>
                          </m:ctrlPr>
                        </m:accPr>
                        <m:e>
                          <m:r>
                            <a:rPr kumimoji="0" lang="en-US" altLang="zh-CN" b="0" i="1" smtClean="0">
                              <a:latin typeface="Cambria Math" panose="02040503050406030204" pitchFamily="18" charset="0"/>
                            </a:rPr>
                            <m:t>𝑠</m:t>
                          </m:r>
                        </m:e>
                      </m:acc>
                      <m:d>
                        <m:dPr>
                          <m:ctrlPr>
                            <a:rPr kumimoji="0" lang="en-US" altLang="zh-CN" b="0" i="1" smtClean="0">
                              <a:latin typeface="Cambria Math" panose="02040503050406030204" pitchFamily="18" charset="0"/>
                            </a:rPr>
                          </m:ctrlPr>
                        </m:dPr>
                        <m:e>
                          <m:sSup>
                            <m:sSupPr>
                              <m:ctrlPr>
                                <a:rPr kumimoji="0" lang="en-US" altLang="zh-CN" b="0" i="1" smtClean="0">
                                  <a:latin typeface="Cambria Math" panose="02040503050406030204" pitchFamily="18" charset="0"/>
                                </a:rPr>
                              </m:ctrlPr>
                            </m:sSupPr>
                            <m:e>
                              <m:r>
                                <a:rPr kumimoji="0" lang="en-US" altLang="zh-CN" b="1" i="0" smtClean="0">
                                  <a:latin typeface="Cambria Math" panose="02040503050406030204" pitchFamily="18" charset="0"/>
                                </a:rPr>
                                <m:t>𝐱</m:t>
                              </m:r>
                            </m:e>
                            <m:sup>
                              <m:r>
                                <a:rPr kumimoji="0" lang="en-US" altLang="zh-CN" b="0" i="1" smtClean="0">
                                  <a:latin typeface="Cambria Math" panose="02040503050406030204" pitchFamily="18" charset="0"/>
                                </a:rPr>
                                <m:t>−</m:t>
                              </m:r>
                            </m:sup>
                          </m:sSup>
                          <m:d>
                            <m:dPr>
                              <m:ctrlPr>
                                <a:rPr kumimoji="0" lang="en-US" altLang="zh-CN" b="0" i="1" smtClean="0">
                                  <a:latin typeface="Cambria Math" panose="02040503050406030204" pitchFamily="18" charset="0"/>
                                </a:rPr>
                              </m:ctrlPr>
                            </m:dPr>
                            <m:e>
                              <m:r>
                                <a:rPr kumimoji="0" lang="en-US" altLang="zh-CN" b="0" i="1" smtClean="0">
                                  <a:latin typeface="Cambria Math" panose="02040503050406030204" pitchFamily="18" charset="0"/>
                                </a:rPr>
                                <m:t>𝑡</m:t>
                              </m:r>
                            </m:e>
                          </m:d>
                        </m:e>
                      </m:d>
                      <m:r>
                        <a:rPr kumimoji="0" lang="en-US" altLang="zh-CN" b="0" i="1" smtClean="0">
                          <a:latin typeface="Cambria Math" panose="02040503050406030204" pitchFamily="18" charset="0"/>
                        </a:rPr>
                        <m:t>&gt;0</m:t>
                      </m:r>
                    </m:oMath>
                  </m:oMathPara>
                </a14:m>
                <a:endParaRPr kumimoji="0" lang="en-US" altLang="zh-CN" b="0" dirty="0"/>
              </a:p>
              <a:p>
                <a:pPr marL="0" indent="0">
                  <a:buFont typeface="Arial" panose="020B0604020202020204" pitchFamily="34" charset="0"/>
                  <a:buNone/>
                </a:pPr>
                <a:r>
                  <a:rPr kumimoji="0" lang="zh-CN" altLang="en-US" b="0" dirty="0"/>
                  <a:t>且存在正数</a:t>
                </a:r>
                <a14:m>
                  <m:oMath xmlns:m="http://schemas.openxmlformats.org/officeDocument/2006/math">
                    <m:r>
                      <a:rPr kumimoji="0" lang="zh-CN" altLang="en-US" b="0" i="1" smtClean="0">
                        <a:latin typeface="Cambria Math" panose="02040503050406030204" pitchFamily="18" charset="0"/>
                      </a:rPr>
                      <m:t>𝜏</m:t>
                    </m:r>
                    <m:r>
                      <a:rPr kumimoji="0" lang="en-US" altLang="zh-CN" b="0" i="1" smtClean="0">
                        <a:latin typeface="Cambria Math" panose="02040503050406030204" pitchFamily="18" charset="0"/>
                      </a:rPr>
                      <m:t>′</m:t>
                    </m:r>
                  </m:oMath>
                </a14:m>
                <a:r>
                  <a:rPr kumimoji="0" lang="zh-CN" altLang="en-US" b="0" dirty="0"/>
                  <a:t>，使得当</a:t>
                </a:r>
                <a14:m>
                  <m:oMath xmlns:m="http://schemas.openxmlformats.org/officeDocument/2006/math">
                    <m:r>
                      <a:rPr kumimoji="0" lang="en-US" altLang="zh-CN" b="0" i="1" smtClean="0">
                        <a:latin typeface="Cambria Math" panose="02040503050406030204" pitchFamily="18" charset="0"/>
                      </a:rPr>
                      <m:t>𝑡</m:t>
                    </m:r>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𝜏</m:t>
                    </m:r>
                    <m:r>
                      <a:rPr kumimoji="0" lang="en-US" altLang="zh-CN" b="0" i="1" smtClean="0">
                        <a:latin typeface="Cambria Math" panose="02040503050406030204" pitchFamily="18" charset="0"/>
                      </a:rPr>
                      <m:t>′</m:t>
                    </m:r>
                  </m:oMath>
                </a14:m>
                <a:r>
                  <a:rPr kumimoji="0" lang="zh-CN" altLang="en-US" b="0" dirty="0"/>
                  <a:t>时，</a:t>
                </a:r>
                <a:endParaRPr kumimoji="0" lang="en-US" altLang="zh-CN" b="0"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kumimoji="0" lang="en-US" altLang="zh-CN" b="0" i="1" smtClean="0">
                          <a:latin typeface="Cambria Math" panose="02040503050406030204" pitchFamily="18" charset="0"/>
                        </a:rPr>
                        <m:t>𝑠</m:t>
                      </m:r>
                      <m:d>
                        <m:dPr>
                          <m:ctrlPr>
                            <a:rPr kumimoji="0" lang="en-US" altLang="zh-CN" b="0" i="1" smtClean="0">
                              <a:latin typeface="Cambria Math" panose="02040503050406030204" pitchFamily="18" charset="0"/>
                            </a:rPr>
                          </m:ctrlPr>
                        </m:dPr>
                        <m:e>
                          <m:sSup>
                            <m:sSupPr>
                              <m:ctrlPr>
                                <a:rPr kumimoji="0" lang="en-US" altLang="zh-CN" b="0" i="1" dirty="0">
                                  <a:latin typeface="Cambria Math" panose="02040503050406030204" pitchFamily="18" charset="0"/>
                                </a:rPr>
                              </m:ctrlPr>
                            </m:sSupPr>
                            <m:e>
                              <m:r>
                                <a:rPr kumimoji="0" lang="en-US" altLang="zh-CN" b="1" i="0" dirty="0">
                                  <a:latin typeface="Cambria Math" panose="02040503050406030204" pitchFamily="18" charset="0"/>
                                </a:rPr>
                                <m:t>𝐱</m:t>
                              </m:r>
                            </m:e>
                            <m:sup>
                              <m:r>
                                <a:rPr kumimoji="0" lang="en-US" altLang="zh-CN" b="0" i="1" dirty="0" smtClean="0">
                                  <a:latin typeface="Cambria Math" panose="02040503050406030204" pitchFamily="18" charset="0"/>
                                </a:rPr>
                                <m:t>−</m:t>
                              </m:r>
                            </m:sup>
                          </m:sSup>
                          <m:d>
                            <m:dPr>
                              <m:ctrlPr>
                                <a:rPr kumimoji="0" lang="en-US" altLang="zh-CN" b="0" i="1" dirty="0">
                                  <a:latin typeface="Cambria Math" panose="02040503050406030204" pitchFamily="18" charset="0"/>
                                </a:rPr>
                              </m:ctrlPr>
                            </m:dPr>
                            <m:e>
                              <m:r>
                                <a:rPr kumimoji="0" lang="zh-CN" altLang="en-US" b="0" i="1" dirty="0" smtClean="0">
                                  <a:latin typeface="Cambria Math" panose="02040503050406030204" pitchFamily="18" charset="0"/>
                                </a:rPr>
                                <m:t>𝜏</m:t>
                              </m:r>
                              <m:r>
                                <a:rPr kumimoji="0" lang="en-US" altLang="zh-CN" b="0" i="1" dirty="0" smtClean="0">
                                  <a:latin typeface="Cambria Math" panose="02040503050406030204" pitchFamily="18" charset="0"/>
                                </a:rPr>
                                <m:t>′</m:t>
                              </m:r>
                              <m:r>
                                <a:rPr kumimoji="0" lang="en-US" altLang="zh-CN" b="0" i="1" dirty="0">
                                  <a:latin typeface="Cambria Math" panose="02040503050406030204" pitchFamily="18" charset="0"/>
                                </a:rPr>
                                <m:t>,</m:t>
                              </m:r>
                              <m:sSub>
                                <m:sSubPr>
                                  <m:ctrlPr>
                                    <a:rPr kumimoji="0" lang="en-US" altLang="zh-CN" b="0" i="1" dirty="0">
                                      <a:latin typeface="Cambria Math" panose="02040503050406030204" pitchFamily="18" charset="0"/>
                                    </a:rPr>
                                  </m:ctrlPr>
                                </m:sSubPr>
                                <m:e>
                                  <m:r>
                                    <a:rPr kumimoji="0" lang="en-US" altLang="zh-CN" b="1" i="0" dirty="0">
                                      <a:latin typeface="Cambria Math" panose="02040503050406030204" pitchFamily="18" charset="0"/>
                                    </a:rPr>
                                    <m:t>𝐱</m:t>
                                  </m:r>
                                </m:e>
                                <m:sub>
                                  <m:r>
                                    <a:rPr kumimoji="0" lang="en-US" altLang="zh-CN" b="0" i="1" dirty="0">
                                      <a:latin typeface="Cambria Math" panose="02040503050406030204" pitchFamily="18" charset="0"/>
                                    </a:rPr>
                                    <m:t>0</m:t>
                                  </m:r>
                                </m:sub>
                              </m:sSub>
                              <m:r>
                                <a:rPr kumimoji="0" lang="en-US" altLang="zh-CN" b="0" i="1" dirty="0">
                                  <a:latin typeface="Cambria Math" panose="02040503050406030204" pitchFamily="18" charset="0"/>
                                </a:rPr>
                                <m:t>,</m:t>
                              </m:r>
                              <m:sSub>
                                <m:sSubPr>
                                  <m:ctrlPr>
                                    <a:rPr kumimoji="0" lang="en-US" altLang="zh-CN" b="0" i="1" dirty="0">
                                      <a:latin typeface="Cambria Math" panose="02040503050406030204" pitchFamily="18" charset="0"/>
                                    </a:rPr>
                                  </m:ctrlPr>
                                </m:sSubPr>
                                <m:e>
                                  <m:r>
                                    <a:rPr kumimoji="0" lang="en-US" altLang="zh-CN" b="0" i="1" dirty="0">
                                      <a:latin typeface="Cambria Math" panose="02040503050406030204" pitchFamily="18" charset="0"/>
                                    </a:rPr>
                                    <m:t>𝑡</m:t>
                                  </m:r>
                                </m:e>
                                <m:sub>
                                  <m:r>
                                    <a:rPr kumimoji="0" lang="en-US" altLang="zh-CN" b="0" i="1" dirty="0">
                                      <a:latin typeface="Cambria Math" panose="02040503050406030204" pitchFamily="18" charset="0"/>
                                    </a:rPr>
                                    <m:t>0</m:t>
                                  </m:r>
                                </m:sub>
                              </m:sSub>
                            </m:e>
                          </m:d>
                        </m:e>
                      </m:d>
                      <m:r>
                        <a:rPr kumimoji="0" lang="en-US" altLang="zh-CN" b="0" i="1" smtClean="0">
                          <a:latin typeface="Cambria Math" panose="02040503050406030204" pitchFamily="18" charset="0"/>
                        </a:rPr>
                        <m:t>=0</m:t>
                      </m:r>
                    </m:oMath>
                  </m:oMathPara>
                </a14:m>
                <a:endParaRPr kumimoji="0" lang="en-US" altLang="zh-CN" b="0" dirty="0"/>
              </a:p>
              <a:p>
                <a:pPr marL="0" indent="0">
                  <a:buFont typeface="Arial" panose="020B0604020202020204" pitchFamily="34" charset="0"/>
                  <a:buNone/>
                </a:pPr>
                <a:endParaRPr kumimoji="0" lang="en-US" altLang="zh-CN" b="0" dirty="0"/>
              </a:p>
            </p:txBody>
          </p:sp>
        </mc:Choice>
        <mc:Fallback xmlns="">
          <p:sp>
            <p:nvSpPr>
              <p:cNvPr id="8" name="内容占位符 5"/>
              <p:cNvSpPr txBox="1">
                <a:spLocks noRot="1" noChangeAspect="1" noMove="1" noResize="1" noEditPoints="1" noAdjustHandles="1" noChangeArrowheads="1" noChangeShapeType="1" noTextEdit="1"/>
              </p:cNvSpPr>
              <p:nvPr/>
            </p:nvSpPr>
            <p:spPr bwMode="auto">
              <a:xfrm>
                <a:off x="107504" y="2132856"/>
                <a:ext cx="9036496" cy="2885405"/>
              </a:xfrm>
              <a:prstGeom prst="rect">
                <a:avLst/>
              </a:prstGeom>
              <a:blipFill>
                <a:blip r:embed="rId3"/>
                <a:stretch>
                  <a:fillRect l="-1417" t="-23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3614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479699"/>
                <a:ext cx="6804247" cy="3173437"/>
              </a:xfrm>
            </p:spPr>
            <p:txBody>
              <a:bodyPr/>
              <a:lstStyle/>
              <a:p>
                <a:pPr marL="0" indent="0">
                  <a:buNone/>
                </a:pPr>
                <a:r>
                  <a:rPr lang="zh-CN" altLang="en-US" dirty="0"/>
                  <a:t>上述条件可写为</a:t>
                </a:r>
                <a:endParaRPr lang="en-US" altLang="zh-CN"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r>
                                <a:rPr lang="en-US" altLang="zh-CN" i="1" smtClean="0">
                                  <a:latin typeface="Cambria Math" panose="02040503050406030204" pitchFamily="18" charset="0"/>
                                </a:rPr>
                                <m:t>,  </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e>
                            <m:e>
                              <m:r>
                                <a:rPr lang="en-US" altLang="zh-CN" i="1" smtClean="0">
                                  <a:latin typeface="Cambria Math" panose="02040503050406030204" pitchFamily="18" charset="0"/>
                                </a:rPr>
                                <m:t>&amp;</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&gt;0</m:t>
                              </m:r>
                              <m:r>
                                <a:rPr lang="en-US" altLang="zh-CN" i="1" smtClean="0">
                                  <a:latin typeface="Cambria Math" panose="02040503050406030204" pitchFamily="18" charset="0"/>
                                </a:rPr>
                                <m:t>,  </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rPr>
                                <m:t>&lt;0</m:t>
                              </m:r>
                            </m:e>
                          </m:eqArr>
                        </m:e>
                      </m:d>
                    </m:oMath>
                  </m:oMathPara>
                </a14:m>
                <a:endParaRPr lang="en-US" altLang="zh-CN" dirty="0"/>
              </a:p>
              <a:p>
                <a:pPr marL="0" indent="0">
                  <a:buNone/>
                </a:pPr>
                <a:r>
                  <a:rPr lang="zh-CN" altLang="en-US" dirty="0"/>
                  <a:t>简写为</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oMath>
                  </m:oMathPara>
                </a14:m>
                <a:endParaRPr lang="en-US" altLang="zh-CN" b="0" dirty="0"/>
              </a:p>
              <a:p>
                <a:pPr marL="0" indent="0">
                  <a:buNone/>
                </a:pPr>
                <a:r>
                  <a:rPr lang="en-US" altLang="zh-CN" dirty="0"/>
                  <a:t>         </a:t>
                </a:r>
                <a:r>
                  <a:rPr lang="zh-CN" altLang="en-US" dirty="0"/>
                  <a:t>或</a:t>
                </a:r>
                <a14:m>
                  <m:oMath xmlns:m="http://schemas.openxmlformats.org/officeDocument/2006/math">
                    <m:r>
                      <a:rPr lang="en-US" altLang="zh-CN" i="1">
                        <a:latin typeface="Cambria Math" panose="02040503050406030204" pitchFamily="18" charset="0"/>
                      </a:rPr>
                      <m:t>𝑠</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&lt;</m:t>
                    </m:r>
                    <m:r>
                      <a:rPr lang="en-US" altLang="zh-CN" b="0" i="1" smtClean="0">
                        <a:latin typeface="Cambria Math" panose="02040503050406030204" pitchFamily="18" charset="0"/>
                      </a:rPr>
                      <m:t>−</m:t>
                    </m:r>
                    <m:r>
                      <m:rPr>
                        <m:sty m:val="p"/>
                      </m:rPr>
                      <a:rPr lang="el-GR" altLang="zh-CN" i="1" smtClean="0">
                        <a:latin typeface="Cambria Math" panose="02040503050406030204" pitchFamily="18" charset="0"/>
                        <a:ea typeface="Cambria Math" panose="02040503050406030204" pitchFamily="18" charset="0"/>
                      </a:rPr>
                      <m:t>δ</m:t>
                    </m:r>
                  </m:oMath>
                </a14:m>
                <a:r>
                  <a:rPr lang="zh-CN" altLang="en-US" b="0" dirty="0"/>
                  <a:t>（</a:t>
                </a:r>
                <a:r>
                  <a:rPr lang="zh-CN" altLang="en-US" dirty="0"/>
                  <a:t>有限时间到达</a:t>
                </a:r>
                <a:r>
                  <a:rPr lang="zh-CN" altLang="en-US" b="0" dirty="0"/>
                  <a:t>）</a:t>
                </a:r>
                <a:endParaRPr lang="en-US" altLang="zh-CN" b="0" dirty="0"/>
              </a:p>
              <a:p>
                <a:pPr marL="0" indent="0">
                  <a:buNone/>
                </a:pPr>
                <a:endParaRPr lang="en-US" altLang="zh-CN" b="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479699"/>
                <a:ext cx="6804247" cy="3173437"/>
              </a:xfrm>
              <a:blipFill>
                <a:blip r:embed="rId2"/>
                <a:stretch>
                  <a:fillRect l="-1792" t="-2115"/>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1869" y="4521648"/>
            <a:ext cx="3816424" cy="2106758"/>
          </a:xfrm>
          <a:prstGeom prst="rect">
            <a:avLst/>
          </a:prstGeom>
        </p:spPr>
      </p:pic>
      <p:sp>
        <p:nvSpPr>
          <p:cNvPr id="10" name="文本框 9"/>
          <p:cNvSpPr txBox="1"/>
          <p:nvPr/>
        </p:nvSpPr>
        <p:spPr>
          <a:xfrm>
            <a:off x="3730364" y="6094740"/>
            <a:ext cx="5234125" cy="523220"/>
          </a:xfrm>
          <a:prstGeom prst="rect">
            <a:avLst/>
          </a:prstGeom>
          <a:noFill/>
        </p:spPr>
        <p:txBody>
          <a:bodyPr wrap="none" rtlCol="0">
            <a:spAutoFit/>
          </a:bodyPr>
          <a:lstStyle/>
          <a:p>
            <a:r>
              <a:rPr lang="zh-CN" altLang="en-US" dirty="0"/>
              <a:t>单变量系统滑动模态的到达条件</a:t>
            </a:r>
          </a:p>
        </p:txBody>
      </p:sp>
      <p:pic>
        <p:nvPicPr>
          <p:cNvPr id="11" name="图片 10"/>
          <p:cNvPicPr>
            <a:picLocks noChangeAspect="1"/>
          </p:cNvPicPr>
          <p:nvPr/>
        </p:nvPicPr>
        <p:blipFill>
          <a:blip r:embed="rId4">
            <a:lum contrast="40000"/>
          </a:blip>
          <a:stretch>
            <a:fillRect/>
          </a:stretch>
        </p:blipFill>
        <p:spPr>
          <a:xfrm>
            <a:off x="6481800" y="1813978"/>
            <a:ext cx="2205000" cy="2546500"/>
          </a:xfrm>
          <a:prstGeom prst="rect">
            <a:avLst/>
          </a:prstGeom>
          <a:solidFill>
            <a:schemeClr val="accent2"/>
          </a:solidFill>
          <a:ln>
            <a:solidFill>
              <a:srgbClr val="FF0000"/>
            </a:solidFill>
          </a:ln>
        </p:spPr>
      </p:pic>
      <mc:AlternateContent xmlns:mc="http://schemas.openxmlformats.org/markup-compatibility/2006" xmlns:a14="http://schemas.microsoft.com/office/drawing/2010/main">
        <mc:Choice Requires="a14">
          <p:sp>
            <p:nvSpPr>
              <p:cNvPr id="12" name="文本框 11"/>
              <p:cNvSpPr txBox="1"/>
              <p:nvPr/>
            </p:nvSpPr>
            <p:spPr>
              <a:xfrm>
                <a:off x="6197303" y="4417919"/>
                <a:ext cx="2845394" cy="1261884"/>
              </a:xfrm>
              <a:prstGeom prst="rect">
                <a:avLst/>
              </a:prstGeom>
              <a:noFill/>
              <a:ln>
                <a:solidFill>
                  <a:srgbClr val="FF0000"/>
                </a:solidFill>
              </a:ln>
            </p:spPr>
            <p:txBody>
              <a:bodyPr wrap="none" rtlCol="0">
                <a:spAutoFit/>
              </a:bodyPr>
              <a:lstStyle/>
              <a:p>
                <a:pPr marL="457200" indent="-457200">
                  <a:buFont typeface="Wingdings" panose="05000000000000000000" pitchFamily="2" charset="2"/>
                  <a:buChar char="n"/>
                </a:pPr>
                <a:r>
                  <a:rPr lang="zh-CN" altLang="en-US" dirty="0"/>
                  <a:t>止点条件</a:t>
                </a:r>
                <a:endParaRPr lang="en-US" altLang="zh-CN" dirty="0"/>
              </a:p>
              <a:p>
                <a14:m>
                  <m:oMath xmlns:m="http://schemas.openxmlformats.org/officeDocument/2006/math">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&lt;0</m:t>
                    </m:r>
                  </m:oMath>
                </a14:m>
                <a:r>
                  <a:rPr lang="zh-CN" altLang="en-US" sz="2400" b="0" dirty="0"/>
                  <a:t> 当</a:t>
                </a:r>
                <a14:m>
                  <m:oMath xmlns:m="http://schemas.openxmlformats.org/officeDocument/2006/math">
                    <m:r>
                      <a:rPr lang="en-US" altLang="zh-CN" sz="2400" b="0" i="1" dirty="0" smtClean="0">
                        <a:latin typeface="Cambria Math" panose="02040503050406030204" pitchFamily="18" charset="0"/>
                      </a:rPr>
                      <m:t>𝑠</m:t>
                    </m:r>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&gt;0</m:t>
                    </m:r>
                  </m:oMath>
                </a14:m>
                <a:endParaRPr lang="en-US" altLang="zh-CN" sz="2400" b="0" dirty="0"/>
              </a:p>
              <a:p>
                <a14:m>
                  <m:oMath xmlns:m="http://schemas.openxmlformats.org/officeDocument/2006/math">
                    <m:acc>
                      <m:accPr>
                        <m:chr m:val="̇"/>
                        <m:ctrlPr>
                          <a:rPr lang="zh-CN" altLang="en-US" sz="2400" b="0" i="1">
                            <a:latin typeface="Cambria Math" panose="02040503050406030204" pitchFamily="18" charset="0"/>
                          </a:rPr>
                        </m:ctrlPr>
                      </m:accPr>
                      <m:e>
                        <m:r>
                          <a:rPr lang="en-US" altLang="zh-CN" sz="2400" b="0" i="1">
                            <a:latin typeface="Cambria Math" panose="02040503050406030204" pitchFamily="18" charset="0"/>
                          </a:rPr>
                          <m:t>𝑠</m:t>
                        </m:r>
                      </m:e>
                    </m:acc>
                    <m:d>
                      <m:dPr>
                        <m:ctrlPr>
                          <a:rPr lang="en-US" altLang="zh-CN" sz="2400" b="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&gt;</m:t>
                    </m:r>
                    <m:r>
                      <a:rPr lang="en-US" altLang="zh-CN" sz="2400" b="0" i="1">
                        <a:latin typeface="Cambria Math" panose="02040503050406030204" pitchFamily="18" charset="0"/>
                      </a:rPr>
                      <m:t>0</m:t>
                    </m:r>
                  </m:oMath>
                </a14:m>
                <a:r>
                  <a:rPr lang="zh-CN" altLang="en-US" sz="2400" b="0" dirty="0"/>
                  <a:t> 当</a:t>
                </a:r>
                <a14:m>
                  <m:oMath xmlns:m="http://schemas.openxmlformats.org/officeDocument/2006/math">
                    <m:r>
                      <a:rPr lang="en-US" altLang="zh-CN" sz="2400" b="0" i="1" dirty="0">
                        <a:latin typeface="Cambria Math" panose="02040503050406030204" pitchFamily="18" charset="0"/>
                      </a:rPr>
                      <m:t>𝑠</m:t>
                    </m:r>
                    <m:d>
                      <m:dPr>
                        <m:ctrlPr>
                          <a:rPr lang="en-US" altLang="zh-CN" sz="2400" b="0" i="1" dirty="0">
                            <a:latin typeface="Cambria Math" panose="02040503050406030204" pitchFamily="18" charset="0"/>
                          </a:rPr>
                        </m:ctrlPr>
                      </m:dPr>
                      <m:e>
                        <m:r>
                          <a:rPr lang="en-US" altLang="zh-CN" sz="2400" b="1" i="0" dirty="0">
                            <a:latin typeface="Cambria Math" panose="02040503050406030204" pitchFamily="18" charset="0"/>
                          </a:rPr>
                          <m:t>𝐱</m:t>
                        </m:r>
                      </m:e>
                    </m:d>
                    <m:r>
                      <a:rPr lang="en-US" altLang="zh-CN" sz="2400" b="0" i="1" dirty="0" smtClean="0">
                        <a:latin typeface="Cambria Math" panose="02040503050406030204" pitchFamily="18" charset="0"/>
                      </a:rPr>
                      <m:t>&lt;</m:t>
                    </m:r>
                    <m:r>
                      <a:rPr lang="en-US" altLang="zh-CN" sz="2400" b="0" i="1" dirty="0">
                        <a:latin typeface="Cambria Math" panose="02040503050406030204" pitchFamily="18" charset="0"/>
                      </a:rPr>
                      <m:t>0</m:t>
                    </m:r>
                  </m:oMath>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197303" y="4417919"/>
                <a:ext cx="2845394" cy="1261884"/>
              </a:xfrm>
              <a:prstGeom prst="rect">
                <a:avLst/>
              </a:prstGeom>
              <a:blipFill rotWithShape="0">
                <a:blip r:embed="rId5"/>
                <a:stretch>
                  <a:fillRect l="-3632" t="-6220" b="-8134"/>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71852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29621"/>
              </a:xfrm>
            </p:spPr>
            <p:txBody>
              <a:bodyPr/>
              <a:lstStyle/>
              <a:p>
                <a:pPr>
                  <a:buFont typeface="Wingdings" panose="05000000000000000000" pitchFamily="2" charset="2"/>
                  <a:buChar char="n"/>
                </a:pPr>
                <a:r>
                  <a:rPr lang="zh-CN" altLang="en-US" dirty="0">
                    <a:latin typeface="+mn-ea"/>
                  </a:rPr>
                  <a:t>全局到达条件：</a:t>
                </a:r>
                <a:endParaRPr lang="en-US" altLang="zh-CN" dirty="0">
                  <a:latin typeface="+mn-ea"/>
                </a:endParaRPr>
              </a:p>
              <a:p>
                <a:pPr marL="0" indent="0">
                  <a:buNone/>
                </a:pPr>
                <a:r>
                  <a:rPr lang="zh-CN" altLang="en-US" dirty="0">
                    <a:latin typeface="+mn-ea"/>
                  </a:rPr>
                  <a:t>对局部到达条件扩展可得</a:t>
                </a:r>
                <a:r>
                  <a:rPr lang="zh-CN" altLang="en-US" dirty="0">
                    <a:solidFill>
                      <a:schemeClr val="hlink"/>
                    </a:solidFill>
                    <a:latin typeface="+mn-ea"/>
                  </a:rPr>
                  <a:t>全局到达条件</a:t>
                </a:r>
                <a:r>
                  <a:rPr lang="zh-CN" altLang="en-US" dirty="0">
                    <a:latin typeface="+mn-ea"/>
                  </a:rPr>
                  <a:t>：</a:t>
                </a:r>
                <a:endParaRPr lang="en-US" altLang="zh-CN" dirty="0">
                  <a:latin typeface="+mn-ea"/>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≤0</m:t>
                      </m:r>
                    </m:oMath>
                  </m:oMathPara>
                </a14:m>
                <a:endParaRPr lang="en-US" altLang="zh-CN" dirty="0">
                  <a:latin typeface="+mn-ea"/>
                </a:endParaRPr>
              </a:p>
              <a:p>
                <a:pPr marL="0" indent="0">
                  <a:buNone/>
                </a:pPr>
                <a:r>
                  <a:rPr lang="zh-CN" altLang="en-US" dirty="0">
                    <a:latin typeface="+mn-ea"/>
                  </a:rPr>
                  <a:t>相应地，构造</a:t>
                </a:r>
                <a:r>
                  <a:rPr lang="zh-CN" altLang="en-US" dirty="0">
                    <a:solidFill>
                      <a:schemeClr val="hlink"/>
                    </a:solidFill>
                    <a:latin typeface="+mn-ea"/>
                  </a:rPr>
                  <a:t>李雅普诺夫型到达条件</a:t>
                </a:r>
                <a:endParaRPr lang="en-US" altLang="zh-CN" dirty="0">
                  <a:solidFill>
                    <a:schemeClr val="hlink"/>
                  </a:solidFill>
                  <a:latin typeface="+mn-ea"/>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≤0</m:t>
                      </m:r>
                    </m:oMath>
                  </m:oMathPara>
                </a14:m>
                <a:endParaRPr lang="en-US" altLang="zh-CN" dirty="0">
                  <a:latin typeface="+mn-ea"/>
                </a:endParaRPr>
              </a:p>
              <a:p>
                <a:pPr marL="0" indent="0">
                  <a:buNone/>
                </a:pPr>
                <a14:m>
                  <m:oMath xmlns:m="http://schemas.openxmlformats.org/officeDocument/2006/math">
                    <m:r>
                      <a:rPr lang="en-US" altLang="zh-CN" b="0" i="1" smtClean="0">
                        <a:latin typeface="Cambria Math" panose="02040503050406030204" pitchFamily="18" charset="0"/>
                      </a:rPr>
                      <m:t>𝑉</m:t>
                    </m:r>
                  </m:oMath>
                </a14:m>
                <a:r>
                  <a:rPr lang="zh-CN" altLang="en-US" dirty="0">
                    <a:latin typeface="+mn-ea"/>
                  </a:rPr>
                  <a:t>正定，</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m:t>
                        </m:r>
                      </m:e>
                    </m:acc>
                  </m:oMath>
                </a14:m>
                <a:r>
                  <a:rPr lang="zh-CN" altLang="en-US" dirty="0">
                    <a:latin typeface="+mn-ea"/>
                  </a:rPr>
                  <a:t>半负定，且不恒为</a:t>
                </a:r>
                <a:r>
                  <a:rPr lang="en-US" altLang="zh-CN" dirty="0">
                    <a:latin typeface="+mn-ea"/>
                  </a:rPr>
                  <a:t>0</a:t>
                </a:r>
                <a:r>
                  <a:rPr lang="zh-CN" altLang="en-US" dirty="0">
                    <a:latin typeface="+mn-ea"/>
                  </a:rPr>
                  <a:t>，系统在</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=0</m:t>
                    </m:r>
                  </m:oMath>
                </a14:m>
                <a:r>
                  <a:rPr lang="zh-CN" altLang="en-US" dirty="0">
                    <a:latin typeface="+mn-ea"/>
                  </a:rPr>
                  <a:t>处渐近稳定。满足上述到达条件，状态点将向切换面趋近，切换面为止点区。</a:t>
                </a:r>
              </a:p>
              <a:p>
                <a:pPr marL="0" indent="0">
                  <a:buNone/>
                </a:pPr>
                <a:endParaRPr lang="zh-CN" altLang="en-US" dirty="0">
                  <a:latin typeface="+mn-ea"/>
                </a:endParaRP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29621"/>
              </a:xfrm>
              <a:blipFill>
                <a:blip r:embed="rId2"/>
                <a:stretch>
                  <a:fillRect l="-1399" t="-13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085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412776"/>
                <a:ext cx="9143999" cy="5308699"/>
              </a:xfrm>
            </p:spPr>
            <p:txBody>
              <a:bodyPr/>
              <a:lstStyle/>
              <a:p>
                <a:pPr>
                  <a:buFont typeface="Wingdings" panose="05000000000000000000" pitchFamily="2" charset="2"/>
                  <a:buChar char="n"/>
                </a:pPr>
                <a:r>
                  <a:rPr lang="zh-CN" altLang="en-US" dirty="0"/>
                  <a:t>滑动模存在性：</a:t>
                </a:r>
                <a:endParaRPr lang="en-US" altLang="zh-CN" dirty="0"/>
              </a:p>
              <a:p>
                <a:pPr marL="0" indent="0">
                  <a:buNone/>
                </a:pP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oMath>
                </a14:m>
                <a:r>
                  <a:rPr lang="zh-CN" altLang="en-US" dirty="0"/>
                  <a:t>维区域</a:t>
                </a:r>
                <a:r>
                  <a:rPr lang="zh-CN" altLang="en-US" dirty="0">
                    <a:solidFill>
                      <a:srgbClr val="FF0000"/>
                    </a:solidFill>
                  </a:rPr>
                  <a:t>是滑动模区域的充分条件</a:t>
                </a:r>
                <a:r>
                  <a:rPr lang="zh-CN" altLang="en-US" dirty="0"/>
                  <a:t>是在</a:t>
                </a:r>
                <a14:m>
                  <m:oMath xmlns:m="http://schemas.openxmlformats.org/officeDocument/2006/math">
                    <m:r>
                      <a:rPr lang="en-US" altLang="zh-CN" b="0" i="1" smtClean="0">
                        <a:latin typeface="Cambria Math" panose="02040503050406030204" pitchFamily="18" charset="0"/>
                      </a:rPr>
                      <m:t>𝑛</m:t>
                    </m:r>
                  </m:oMath>
                </a14:m>
                <a:r>
                  <a:rPr lang="zh-CN" altLang="en-US" dirty="0"/>
                  <a:t>维区域</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oMath>
                </a14:m>
                <a:r>
                  <a:rPr lang="zh-CN" altLang="en-US" dirty="0"/>
                  <a:t>，存在一关于所有变量为连续可微的函数</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满足：</a:t>
                </a:r>
                <a:endParaRPr lang="en-US" altLang="zh-CN" dirty="0"/>
              </a:p>
              <a:p>
                <a:pPr marL="514350" indent="-514350">
                  <a:buAutoNum type="arabicParenBoth"/>
                </a:pP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en-US" altLang="zh-CN" b="1" i="0" smtClean="0">
                        <a:latin typeface="Cambria Math" panose="02040503050406030204" pitchFamily="18" charset="0"/>
                      </a:rPr>
                      <m:t>𝐬</m:t>
                    </m:r>
                    <m:r>
                      <a:rPr lang="en-US" altLang="zh-CN" b="0" i="1" smtClean="0">
                        <a:latin typeface="Cambria Math" panose="02040503050406030204" pitchFamily="18" charset="0"/>
                      </a:rPr>
                      <m:t>)</m:t>
                    </m:r>
                  </m:oMath>
                </a14:m>
                <a:r>
                  <a:rPr lang="zh-CN" altLang="en-US" dirty="0"/>
                  <a:t>关于</a:t>
                </a:r>
                <a14:m>
                  <m:oMath xmlns:m="http://schemas.openxmlformats.org/officeDocument/2006/math">
                    <m:r>
                      <a:rPr lang="en-US" altLang="zh-CN" b="1" i="1" dirty="0" smtClean="0">
                        <a:latin typeface="Cambria Math" panose="02040503050406030204" pitchFamily="18" charset="0"/>
                      </a:rPr>
                      <m:t>𝒔</m:t>
                    </m:r>
                  </m:oMath>
                </a14:m>
                <a:r>
                  <a:rPr lang="zh-CN" altLang="en-US" dirty="0"/>
                  <a:t>是正定的，即对</a:t>
                </a:r>
                <a14:m>
                  <m:oMath xmlns:m="http://schemas.openxmlformats.org/officeDocument/2006/math">
                    <m:r>
                      <a:rPr lang="en-US" altLang="zh-CN" b="1" i="1" smtClean="0">
                        <a:latin typeface="Cambria Math" panose="02040503050406030204" pitchFamily="18" charset="0"/>
                      </a:rPr>
                      <m:t>𝒔</m:t>
                    </m:r>
                    <m:r>
                      <a:rPr lang="en-US" altLang="zh-CN" b="0" i="1" smtClean="0">
                        <a:latin typeface="Cambria Math" panose="02040503050406030204" pitchFamily="18" charset="0"/>
                        <a:ea typeface="Cambria Math" panose="02040503050406030204" pitchFamily="18" charset="0"/>
                      </a:rPr>
                      <m:t>≠0</m:t>
                    </m:r>
                  </m:oMath>
                </a14:m>
                <a:r>
                  <a:rPr lang="zh-CN" altLang="en-US" dirty="0"/>
                  <a:t>的任意</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oMath>
                </a14:m>
                <a:r>
                  <a:rPr lang="zh-CN" altLang="en-US" dirty="0"/>
                  <a:t>有</a:t>
                </a:r>
                <a14:m>
                  <m:oMath xmlns:m="http://schemas.openxmlformats.org/officeDocument/2006/math">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b="1" i="1">
                            <a:latin typeface="Cambria Math" panose="02040503050406030204" pitchFamily="18" charset="0"/>
                          </a:rPr>
                          <m:t>𝒔</m:t>
                        </m:r>
                      </m:e>
                    </m:d>
                    <m:r>
                      <a:rPr lang="en-US" altLang="zh-CN" b="0" i="1" smtClean="0">
                        <a:latin typeface="Cambria Math" panose="02040503050406030204" pitchFamily="18" charset="0"/>
                      </a:rPr>
                      <m:t>&gt;0,</m:t>
                    </m:r>
                  </m:oMath>
                </a14:m>
                <a:r>
                  <a:rPr lang="zh-CN" altLang="en-US" dirty="0"/>
                  <a:t>且</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,0)=</m:t>
                    </m:r>
                  </m:oMath>
                </a14:m>
                <a:r>
                  <a:rPr lang="en-US" altLang="zh-CN" dirty="0"/>
                  <a:t>0,</a:t>
                </a:r>
                <a:r>
                  <a:rPr lang="zh-CN" altLang="en-US" dirty="0"/>
                  <a:t>在区域</a:t>
                </a:r>
                <a14:m>
                  <m:oMath xmlns:m="http://schemas.openxmlformats.org/officeDocument/2006/math">
                    <m:d>
                      <m:dPr>
                        <m:begChr m:val="‖"/>
                        <m:endChr m:val="‖"/>
                        <m:ctrlPr>
                          <a:rPr lang="en-US" altLang="zh-CN" i="1" smtClean="0">
                            <a:latin typeface="Cambria Math" panose="02040503050406030204" pitchFamily="18" charset="0"/>
                          </a:rPr>
                        </m:ctrlPr>
                      </m:dPr>
                      <m:e>
                        <m:r>
                          <a:rPr lang="en-US" altLang="zh-CN" b="1" i="1" smtClean="0">
                            <a:latin typeface="Cambria Math" panose="02040503050406030204" pitchFamily="18" charset="0"/>
                          </a:rPr>
                          <m:t>𝒔</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𝜌</m:t>
                    </m:r>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oMath>
                </a14:m>
                <a:r>
                  <a:rPr lang="zh-CN" altLang="en-US" dirty="0"/>
                  <a:t>及任意的</a:t>
                </a:r>
                <a14:m>
                  <m:oMath xmlns:m="http://schemas.openxmlformats.org/officeDocument/2006/math">
                    <m:r>
                      <a:rPr lang="en-US" altLang="zh-CN" b="0" i="1" smtClean="0">
                        <a:latin typeface="Cambria Math" panose="02040503050406030204" pitchFamily="18" charset="0"/>
                      </a:rPr>
                      <m:t>𝑡</m:t>
                    </m:r>
                  </m:oMath>
                </a14:m>
                <a:r>
                  <a:rPr lang="zh-CN" altLang="en-US" dirty="0"/>
                  <a:t>有如下关系</a:t>
                </a:r>
                <a:endParaRPr lang="en-US" altLang="zh-CN" dirty="0"/>
              </a:p>
              <a:p>
                <a:pPr marL="0" indent="0">
                  <a:buNone/>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a:latin typeface="Cambria Math" panose="02040503050406030204" pitchFamily="18" charset="0"/>
                                </a:rPr>
                                <m:t>in</m:t>
                              </m:r>
                              <m:r>
                                <m:rPr>
                                  <m:sty m:val="p"/>
                                </m:rPr>
                                <a:rPr lang="en-US" altLang="zh-CN" b="0" i="0" smtClean="0">
                                  <a:latin typeface="Cambria Math" panose="02040503050406030204" pitchFamily="18" charset="0"/>
                                </a:rPr>
                                <m:t>f</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lim>
                          </m:limLow>
                        </m:fName>
                        <m:e>
                          <m:r>
                            <a:rPr lang="en-US" altLang="zh-CN" b="0" i="1" smtClean="0">
                              <a:latin typeface="Cambria Math" panose="02040503050406030204" pitchFamily="18" charset="0"/>
                            </a:rPr>
                            <m:t>𝑉</m:t>
                          </m:r>
                        </m:e>
                      </m:fun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b="0" i="1" smtClean="0">
                              <a:latin typeface="Cambria Math" panose="02040503050406030204" pitchFamily="18" charset="0"/>
                            </a:rPr>
                            <m:t>𝜌</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zh-CN" altLang="en-US" b="0" i="1" smtClean="0">
                              <a:latin typeface="Cambria Math" panose="02040503050406030204" pitchFamily="18" charset="0"/>
                            </a:rPr>
                            <m:t>𝜌</m:t>
                          </m:r>
                        </m:sub>
                      </m:sSub>
                      <m:r>
                        <a:rPr lang="en-US" altLang="zh-CN" b="0" i="1" smtClean="0">
                          <a:latin typeface="Cambria Math" panose="02040503050406030204" pitchFamily="18" charset="0"/>
                        </a:rPr>
                        <m:t>≥0;</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b="0" i="0" smtClean="0">
                                  <a:latin typeface="Cambria Math" panose="02040503050406030204" pitchFamily="18" charset="0"/>
                                </a:rPr>
                                <m:t>sup</m:t>
                              </m:r>
                            </m:e>
                            <m:lim>
                              <m:r>
                                <a:rPr lang="en-US" altLang="zh-CN" b="1" i="0">
                                  <a:latin typeface="Cambria Math" panose="02040503050406030204" pitchFamily="18" charset="0"/>
                                </a:rPr>
                                <m:t>𝐱</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lim>
                          </m:limLow>
                        </m:fName>
                        <m:e>
                          <m:r>
                            <a:rPr lang="en-US" altLang="zh-CN" i="1">
                              <a:latin typeface="Cambria Math" panose="02040503050406030204" pitchFamily="18" charset="0"/>
                            </a:rPr>
                            <m:t>𝑉</m:t>
                          </m:r>
                        </m:e>
                      </m:fun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zh-CN" altLang="en-US" i="1">
                              <a:latin typeface="Cambria Math" panose="02040503050406030204" pitchFamily="18" charset="0"/>
                            </a:rPr>
                            <m:t>𝜌</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𝐻</m:t>
                          </m:r>
                        </m:e>
                        <m:sub>
                          <m:r>
                            <a:rPr lang="zh-CN" altLang="en-US" i="1">
                              <a:latin typeface="Cambria Math" panose="02040503050406030204" pitchFamily="18" charset="0"/>
                            </a:rPr>
                            <m:t>𝜌</m:t>
                          </m:r>
                        </m:sub>
                      </m:sSub>
                      <m:r>
                        <a:rPr lang="en-US" altLang="zh-CN" i="1">
                          <a:latin typeface="Cambria Math" panose="02040503050406030204" pitchFamily="18" charset="0"/>
                        </a:rPr>
                        <m:t>≥0;</m:t>
                      </m:r>
                    </m:oMath>
                  </m:oMathPara>
                </a14:m>
                <a:endParaRPr lang="en-US" altLang="zh-CN" dirty="0"/>
              </a:p>
              <a:p>
                <a:pPr marL="0" indent="0">
                  <a:buNone/>
                </a:pPr>
                <a:r>
                  <a:rPr lang="en-US" altLang="zh-CN" dirty="0"/>
                  <a:t>(2)</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1" i="0">
                        <a:latin typeface="Cambria Math" panose="02040503050406030204" pitchFamily="18" charset="0"/>
                      </a:rPr>
                      <m:t>𝐱</m:t>
                    </m:r>
                    <m:r>
                      <a:rPr lang="en-US" altLang="zh-CN" i="1">
                        <a:latin typeface="Cambria Math" panose="02040503050406030204" pitchFamily="18" charset="0"/>
                      </a:rPr>
                      <m:t>,</m:t>
                    </m:r>
                    <m:r>
                      <a:rPr lang="en-US" altLang="zh-CN" b="1" i="0">
                        <a:latin typeface="Cambria Math" panose="02040503050406030204" pitchFamily="18" charset="0"/>
                      </a:rPr>
                      <m:t>𝐬</m:t>
                    </m:r>
                    <m:r>
                      <a:rPr lang="en-US" altLang="zh-CN" i="1">
                        <a:latin typeface="Cambria Math" panose="02040503050406030204" pitchFamily="18" charset="0"/>
                      </a:rPr>
                      <m:t>)</m:t>
                    </m:r>
                  </m:oMath>
                </a14:m>
                <a:r>
                  <a:rPr lang="zh-CN" altLang="en-US" dirty="0"/>
                  <a:t>的导数</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𝑉</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𝑉</m:t>
                            </m:r>
                          </m:num>
                          <m:den>
                            <m:r>
                              <a:rPr lang="zh-CN" altLang="en-US" i="1">
                                <a:latin typeface="Cambria Math" panose="02040503050406030204" pitchFamily="18" charset="0"/>
                              </a:rPr>
                              <m:t>𝜕</m:t>
                            </m:r>
                            <m:r>
                              <a:rPr lang="en-US" altLang="zh-CN" b="1" i="1">
                                <a:latin typeface="Cambria Math" panose="02040503050406030204" pitchFamily="18" charset="0"/>
                              </a:rPr>
                              <m:t>𝒔</m:t>
                            </m:r>
                          </m:den>
                        </m:f>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1" i="1">
                                <a:latin typeface="Cambria Math" panose="02040503050406030204" pitchFamily="18" charset="0"/>
                              </a:rPr>
                              <m:t>𝒔</m:t>
                            </m:r>
                          </m:num>
                          <m:den>
                            <m:r>
                              <a:rPr lang="zh-CN" altLang="en-US" i="1">
                                <a:latin typeface="Cambria Math" panose="02040503050406030204" pitchFamily="18" charset="0"/>
                              </a:rPr>
                              <m:t>𝜕</m:t>
                            </m:r>
                            <m:r>
                              <a:rPr lang="en-US" altLang="zh-CN" b="1" i="0">
                                <a:latin typeface="Cambria Math" panose="02040503050406030204" pitchFamily="18" charset="0"/>
                              </a:rPr>
                              <m:t>𝐱</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𝑉</m:t>
                            </m:r>
                          </m:num>
                          <m:den>
                            <m:r>
                              <a:rPr lang="zh-CN" altLang="en-US" i="1">
                                <a:latin typeface="Cambria Math" panose="02040503050406030204" pitchFamily="18" charset="0"/>
                              </a:rPr>
                              <m:t>𝜕</m:t>
                            </m:r>
                            <m:r>
                              <a:rPr lang="en-US" altLang="zh-CN" b="1" i="0">
                                <a:latin typeface="Cambria Math" panose="02040503050406030204" pitchFamily="18" charset="0"/>
                              </a:rPr>
                              <m:t>𝐱</m:t>
                            </m:r>
                          </m:den>
                        </m:f>
                      </m:e>
                    </m:d>
                    <m:acc>
                      <m:accPr>
                        <m:chr m:val="̇"/>
                        <m:ctrlPr>
                          <a:rPr lang="en-US" altLang="zh-CN" i="1" smtClean="0">
                            <a:latin typeface="Cambria Math" panose="02040503050406030204" pitchFamily="18" charset="0"/>
                          </a:rPr>
                        </m:ctrlPr>
                      </m:accPr>
                      <m:e>
                        <m:r>
                          <a:rPr lang="en-US" altLang="zh-CN" b="1" i="0" smtClean="0">
                            <a:latin typeface="Cambria Math" panose="02040503050406030204" pitchFamily="18" charset="0"/>
                          </a:rPr>
                          <m:t>𝐱</m:t>
                        </m:r>
                      </m:e>
                    </m:acc>
                  </m:oMath>
                </a14:m>
                <a:endParaRPr lang="en-US" altLang="zh-CN" dirty="0"/>
              </a:p>
              <a:p>
                <a:pPr marL="0" indent="0">
                  <a:buNone/>
                </a:pPr>
                <a:r>
                  <a:rPr lang="zh-CN" altLang="en-US" dirty="0"/>
                  <a:t>除了在未定义的曲面</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r>
                  <a:rPr lang="zh-CN" altLang="en-US" dirty="0"/>
                  <a:t>上是处处为负的</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412776"/>
                <a:ext cx="9143999" cy="5308699"/>
              </a:xfrm>
              <a:blipFill>
                <a:blip r:embed="rId2"/>
                <a:stretch>
                  <a:fillRect l="-1333" t="-1263" r="-12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8742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844824"/>
                <a:ext cx="8507289" cy="4281339"/>
              </a:xfrm>
            </p:spPr>
            <p:txBody>
              <a:bodyPr/>
              <a:lstStyle/>
              <a:p>
                <a:pPr>
                  <a:buFont typeface="Wingdings" panose="05000000000000000000" pitchFamily="2" charset="2"/>
                  <a:buChar char="n"/>
                </a:pPr>
                <a:r>
                  <a:rPr lang="zh-CN" altLang="en-US" dirty="0"/>
                  <a:t>滑模变结构控制设计主要问题：</a:t>
                </a:r>
                <a:endParaRPr lang="en-US" altLang="zh-CN" dirty="0"/>
              </a:p>
              <a:p>
                <a:r>
                  <a:rPr lang="zh-CN" altLang="en-US" dirty="0">
                    <a:solidFill>
                      <a:srgbClr val="FF0000"/>
                    </a:solidFill>
                  </a:rPr>
                  <a:t>切换函数</a:t>
                </a:r>
                <a14:m>
                  <m:oMath xmlns:m="http://schemas.openxmlformats.org/officeDocument/2006/math">
                    <m:r>
                      <a:rPr lang="en-US" altLang="zh-CN" b="0" i="1" smtClean="0">
                        <a:solidFill>
                          <a:srgbClr val="FF0000"/>
                        </a:solidFill>
                        <a:latin typeface="Cambria Math" panose="02040503050406030204" pitchFamily="18" charset="0"/>
                      </a:rPr>
                      <m:t>𝑠</m:t>
                    </m:r>
                    <m:r>
                      <a:rPr lang="en-US" altLang="zh-CN" b="0" i="1" smtClean="0">
                        <a:solidFill>
                          <a:srgbClr val="FF0000"/>
                        </a:solidFill>
                        <a:latin typeface="Cambria Math" panose="02040503050406030204" pitchFamily="18" charset="0"/>
                      </a:rPr>
                      <m:t>(</m:t>
                    </m:r>
                    <m:r>
                      <a:rPr lang="en-US" altLang="zh-CN" b="1" i="0" smtClean="0">
                        <a:solidFill>
                          <a:srgbClr val="FF0000"/>
                        </a:solidFill>
                        <a:latin typeface="Cambria Math" panose="02040503050406030204" pitchFamily="18" charset="0"/>
                      </a:rPr>
                      <m:t>𝐱</m:t>
                    </m:r>
                    <m:r>
                      <a:rPr lang="en-US" altLang="zh-CN" b="0" i="1" smtClean="0">
                        <a:solidFill>
                          <a:srgbClr val="FF0000"/>
                        </a:solidFill>
                        <a:latin typeface="Cambria Math" panose="02040503050406030204" pitchFamily="18" charset="0"/>
                      </a:rPr>
                      <m:t>)</m:t>
                    </m:r>
                  </m:oMath>
                </a14:m>
                <a:r>
                  <a:rPr lang="zh-CN" altLang="en-US" dirty="0">
                    <a:solidFill>
                      <a:srgbClr val="FF0000"/>
                    </a:solidFill>
                  </a:rPr>
                  <a:t>的寻求</a:t>
                </a:r>
                <a:endParaRPr lang="en-US" altLang="zh-CN" dirty="0">
                  <a:solidFill>
                    <a:srgbClr val="FF0000"/>
                  </a:solidFill>
                </a:endParaRPr>
              </a:p>
              <a:p>
                <a:r>
                  <a:rPr lang="zh-CN" altLang="en-US" dirty="0">
                    <a:solidFill>
                      <a:srgbClr val="FF0000"/>
                    </a:solidFill>
                  </a:rPr>
                  <a:t>变结构控制：</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𝑢</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1">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oMath>
                </a14:m>
                <a:r>
                  <a:rPr lang="zh-CN" altLang="en-US" dirty="0">
                    <a:solidFill>
                      <a:srgbClr val="FF0000"/>
                    </a:solidFill>
                  </a:rPr>
                  <a:t>的寻求</a:t>
                </a:r>
                <a:endParaRPr lang="en-US" altLang="zh-CN" dirty="0">
                  <a:solidFill>
                    <a:srgbClr val="FF0000"/>
                  </a:solidFill>
                </a:endParaRPr>
              </a:p>
              <a:p>
                <a:r>
                  <a:rPr lang="zh-CN" altLang="en-US" dirty="0">
                    <a:solidFill>
                      <a:srgbClr val="FF0000"/>
                    </a:solidFill>
                  </a:rPr>
                  <a:t>趋近律的设计</a:t>
                </a:r>
                <a:endParaRPr lang="en-US" altLang="zh-CN" dirty="0">
                  <a:solidFill>
                    <a:srgbClr val="FF0000"/>
                  </a:solidFill>
                </a:endParaRPr>
              </a:p>
              <a:p>
                <a:r>
                  <a:rPr lang="zh-CN" altLang="en-US" dirty="0">
                    <a:solidFill>
                      <a:srgbClr val="FF0000"/>
                    </a:solidFill>
                  </a:rPr>
                  <a:t>抖动的消除或减弱</a:t>
                </a:r>
                <a:endParaRPr lang="en-US" altLang="zh-CN" dirty="0">
                  <a:solidFill>
                    <a:srgbClr val="FF0000"/>
                  </a:solidFill>
                </a:endParaRPr>
              </a:p>
              <a:p>
                <a:r>
                  <a:rPr lang="zh-CN" altLang="en-US" dirty="0">
                    <a:solidFill>
                      <a:srgbClr val="FF0000"/>
                    </a:solidFill>
                  </a:rPr>
                  <a:t>对各种干扰及摄动的不变性、鲁棒性即自适应性</a:t>
                </a:r>
              </a:p>
              <a:p>
                <a:r>
                  <a:rPr lang="zh-CN" altLang="en-US" dirty="0"/>
                  <a:t>滑动模态的存在性，稳定性，及品质</a:t>
                </a:r>
                <a:endParaRPr lang="en-US" altLang="zh-CN" dirty="0"/>
              </a:p>
              <a:p>
                <a:r>
                  <a:rPr lang="zh-CN" altLang="en-US" dirty="0"/>
                  <a:t>滑动模态区及原点吸引区问题（控制受限情况下）</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844824"/>
                <a:ext cx="8507289" cy="4281339"/>
              </a:xfrm>
              <a:blipFill>
                <a:blip r:embed="rId2"/>
                <a:stretch>
                  <a:fillRect l="-1289" t="-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3608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滑动模态品质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49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20" y="1667123"/>
                <a:ext cx="8435280" cy="4786213"/>
              </a:xfrm>
            </p:spPr>
            <p:txBody>
              <a:bodyPr/>
              <a:lstStyle/>
              <a:p>
                <a:pPr marL="0" indent="0">
                  <a:buNone/>
                </a:pPr>
                <a:r>
                  <a:rPr lang="zh-CN" altLang="en-US" dirty="0"/>
                  <a:t>设计变结构控制器的基本步骤：</a:t>
                </a:r>
                <a:endParaRPr lang="en-US" altLang="zh-CN" dirty="0"/>
              </a:p>
              <a:p>
                <a:pPr marL="0" indent="0">
                  <a:buNone/>
                </a:pPr>
                <a:r>
                  <a:rPr lang="en-US" altLang="zh-CN" dirty="0"/>
                  <a:t>1</a:t>
                </a:r>
                <a:r>
                  <a:rPr lang="zh-CN" altLang="en-US" dirty="0"/>
                  <a:t>）寻求切换函数</a:t>
                </a:r>
                <a14:m>
                  <m:oMath xmlns:m="http://schemas.openxmlformats.org/officeDocument/2006/math">
                    <m:r>
                      <m:rPr>
                        <m:sty m:val="p"/>
                      </m:rPr>
                      <a:rPr lang="en-US" altLang="zh-CN" i="1" dirty="0">
                        <a:latin typeface="Cambria Math" panose="02040503050406030204" pitchFamily="18" charset="0"/>
                      </a:rPr>
                      <m:t>s</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𝐱</m:t>
                    </m:r>
                    <m:r>
                      <a:rPr lang="en-US" altLang="zh-CN" b="0" i="1" dirty="0" smtClean="0">
                        <a:latin typeface="Cambria Math" panose="02040503050406030204" pitchFamily="18" charset="0"/>
                      </a:rPr>
                      <m:t>)</m:t>
                    </m:r>
                  </m:oMath>
                </a14:m>
                <a:r>
                  <a:rPr lang="en-US" altLang="zh-CN" dirty="0"/>
                  <a:t>,</a:t>
                </a:r>
                <a:r>
                  <a:rPr lang="zh-CN" altLang="en-US" dirty="0"/>
                  <a:t>使它所确定的滑动模态渐近稳定，且具有良好的品质。</a:t>
                </a:r>
                <a:r>
                  <a:rPr lang="en-US" altLang="zh-CN" dirty="0"/>
                  <a:t> </a:t>
                </a:r>
                <a14:m>
                  <m:oMath xmlns:m="http://schemas.openxmlformats.org/officeDocument/2006/math">
                    <m:r>
                      <m:rPr>
                        <m:sty m:val="p"/>
                      </m:rPr>
                      <a:rPr lang="en-US" altLang="zh-CN" i="1" dirty="0">
                        <a:latin typeface="Cambria Math" panose="02040503050406030204" pitchFamily="18" charset="0"/>
                      </a:rPr>
                      <m:t>s</m:t>
                    </m:r>
                    <m:r>
                      <a:rPr lang="en-US" altLang="zh-CN" i="1" dirty="0">
                        <a:latin typeface="Cambria Math" panose="02040503050406030204" pitchFamily="18" charset="0"/>
                      </a:rPr>
                      <m:t>(</m:t>
                    </m:r>
                    <m:r>
                      <a:rPr lang="en-US" altLang="zh-CN" b="1" i="0" dirty="0">
                        <a:latin typeface="Cambria Math" panose="02040503050406030204" pitchFamily="18" charset="0"/>
                      </a:rPr>
                      <m:t>𝐱</m:t>
                    </m:r>
                    <m:r>
                      <a:rPr lang="en-US" altLang="zh-CN" i="1" dirty="0">
                        <a:latin typeface="Cambria Math" panose="02040503050406030204" pitchFamily="18" charset="0"/>
                      </a:rPr>
                      <m:t>)</m:t>
                    </m:r>
                  </m:oMath>
                </a14:m>
                <a:r>
                  <a:rPr lang="zh-CN" altLang="en-US" dirty="0"/>
                  <a:t>确定着滑动模态的稳定性</a:t>
                </a:r>
                <a:endParaRPr lang="en-US" altLang="zh-CN" dirty="0"/>
              </a:p>
              <a:p>
                <a:pPr marL="0" indent="0">
                  <a:buNone/>
                </a:pPr>
                <a:r>
                  <a:rPr lang="en-US" altLang="zh-CN" dirty="0"/>
                  <a:t>2</a:t>
                </a:r>
                <a:r>
                  <a:rPr lang="zh-CN" altLang="en-US" dirty="0"/>
                  <a:t>）寻求</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i="1" smtClean="0">
                            <a:latin typeface="Cambria Math" panose="02040503050406030204" pitchFamily="18" charset="0"/>
                            <a:ea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0" smtClean="0">
                        <a:latin typeface="Cambria Math" panose="02040503050406030204" pitchFamily="18" charset="0"/>
                      </a:rPr>
                      <m:t>,</m:t>
                    </m:r>
                  </m:oMath>
                </a14:m>
                <a:r>
                  <a:rPr lang="zh-CN" altLang="en-US" dirty="0"/>
                  <a:t> 即变结构控制，使得到达条件满足</a:t>
                </a:r>
                <a:r>
                  <a:rPr lang="en-US" altLang="zh-CN" dirty="0"/>
                  <a:t>,</a:t>
                </a:r>
                <a:r>
                  <a:rPr lang="zh-CN" altLang="en-US" dirty="0"/>
                  <a:t>使得切换面上布满止点，形成滑动模态区</a:t>
                </a:r>
                <a:endParaRPr lang="en-US" altLang="zh-CN" dirty="0"/>
              </a:p>
              <a:p>
                <a:pPr marL="0" indent="0">
                  <a:buNone/>
                </a:pPr>
                <a:endParaRPr lang="en-US" altLang="zh-CN" dirty="0"/>
              </a:p>
              <a:p>
                <a:pPr marL="0" indent="0">
                  <a:buNone/>
                </a:pPr>
                <a:r>
                  <a:rPr lang="zh-CN" altLang="en-US" dirty="0"/>
                  <a:t>既保证所有运动（趋近运动、非滑动模态）于有限时间时间到达切换面，又保证切换面是滑动模态区</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20" y="1667123"/>
                <a:ext cx="8435280" cy="4786213"/>
              </a:xfrm>
              <a:blipFill>
                <a:blip r:embed="rId2"/>
                <a:stretch>
                  <a:fillRect l="-1445" t="-1272" r="-6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351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016224"/>
              </a:xfrm>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zh-CN" altLang="en-US" b="1" i="1" smtClean="0">
                              <a:latin typeface="Cambria Math" panose="02040503050406030204" pitchFamily="18" charset="0"/>
                            </a:rPr>
                          </m:ctrlPr>
                        </m:accPr>
                        <m:e>
                          <m:r>
                            <a:rPr lang="en-US" altLang="zh-CN" b="1" i="0">
                              <a:latin typeface="Cambria Math" panose="02040503050406030204" pitchFamily="18" charset="0"/>
                            </a:rPr>
                            <m:t>𝐱</m:t>
                          </m:r>
                        </m:e>
                      </m:acc>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mr>
                          </m:m>
                        </m:e>
                      </m:d>
                      <m:r>
                        <a:rPr lang="en-US" altLang="zh-CN" b="0" i="1" smtClean="0">
                          <a:latin typeface="Cambria Math" panose="02040503050406030204" pitchFamily="18" charset="0"/>
                        </a:rPr>
                        <m:t>,</m:t>
                      </m:r>
                      <m:r>
                        <a:rPr lang="en-US" altLang="zh-CN" b="1" i="0" smtClean="0">
                          <a:latin typeface="Cambria Math" panose="02040503050406030204" pitchFamily="18" charset="0"/>
                        </a:rPr>
                        <m:t>𝐟</m:t>
                      </m:r>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m:rPr>
                                    <m:brk m:alnAt="7"/>
                                  </m:rPr>
                                  <a:rPr lang="en-US" altLang="zh-CN" b="1" i="0" smtClean="0">
                                    <a:latin typeface="Cambria Math" panose="02040503050406030204" pitchFamily="18" charset="0"/>
                                  </a:rPr>
                                  <m:t>𝐱</m:t>
                                </m:r>
                                <m:r>
                                  <m:rPr>
                                    <m:brk m:alnAt="7"/>
                                  </m:rPr>
                                  <a:rPr lang="en-US" altLang="zh-CN" b="0" i="1" smtClean="0">
                                    <a:latin typeface="Cambria Math" panose="02040503050406030204" pitchFamily="18" charset="0"/>
                                  </a:rPr>
                                  <m:t>)</m:t>
                                </m:r>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e>
                            </m:mr>
                          </m:m>
                        </m:e>
                      </m:d>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016224"/>
              </a:xfr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75523" y="3751131"/>
                <a:ext cx="8411277" cy="2790508"/>
              </a:xfrm>
              <a:prstGeom prst="rect">
                <a:avLst/>
              </a:prstGeom>
              <a:noFill/>
            </p:spPr>
            <p:txBody>
              <a:bodyPr wrap="none" rtlCol="0">
                <a:spAutoFit/>
              </a:bodyPr>
              <a:lstStyle/>
              <a:p>
                <a:r>
                  <a:rPr lang="zh-CN" altLang="en-US" dirty="0"/>
                  <a:t>假定</a:t>
                </a:r>
                <a14:m>
                  <m:oMath xmlns:m="http://schemas.openxmlformats.org/officeDocument/2006/math">
                    <m:r>
                      <a:rPr lang="en-US" altLang="zh-CN">
                        <a:latin typeface="Cambria Math" panose="02040503050406030204" pitchFamily="18" charset="0"/>
                      </a:rPr>
                      <m:t>𝐟</m:t>
                    </m:r>
                    <m:r>
                      <a:rPr lang="en-US" altLang="zh-CN" b="0" i="1">
                        <a:latin typeface="Cambria Math" panose="02040503050406030204" pitchFamily="18" charset="0"/>
                      </a:rPr>
                      <m:t>(</m:t>
                    </m:r>
                    <m:r>
                      <a:rPr lang="en-US" altLang="zh-CN">
                        <a:latin typeface="Cambria Math" panose="02040503050406030204" pitchFamily="18" charset="0"/>
                      </a:rPr>
                      <m:t>𝐱</m:t>
                    </m:r>
                    <m:r>
                      <a:rPr lang="en-US" altLang="zh-CN" b="0" i="1">
                        <a:latin typeface="Cambria Math" panose="02040503050406030204" pitchFamily="18" charset="0"/>
                      </a:rPr>
                      <m:t>)</m:t>
                    </m:r>
                  </m:oMath>
                </a14:m>
                <a:endParaRPr lang="en-US" altLang="zh-CN" dirty="0"/>
              </a:p>
              <a:p>
                <a:pPr marL="514350" indent="-514350">
                  <a:buAutoNum type="arabicParenBoth"/>
                </a:pPr>
                <a:r>
                  <a:rPr lang="zh-CN" altLang="en-US" dirty="0"/>
                  <a:t>连续</a:t>
                </a:r>
                <a:endParaRPr lang="en-US" altLang="zh-CN" dirty="0"/>
              </a:p>
              <a:p>
                <a:pPr marL="514350" indent="-514350">
                  <a:buAutoNum type="arabicParenBoth"/>
                </a:pPr>
                <a:r>
                  <a:rPr lang="zh-CN" altLang="en-US" dirty="0"/>
                  <a:t>满足李普希兹（</a:t>
                </a:r>
                <a:r>
                  <a:rPr lang="en-US" altLang="zh-CN" dirty="0" err="1"/>
                  <a:t>Lipschz</a:t>
                </a:r>
                <a:r>
                  <a:rPr lang="zh-CN" altLang="en-US" dirty="0"/>
                  <a:t>）条件：当</a:t>
                </a:r>
                <a14:m>
                  <m:oMath xmlns:m="http://schemas.openxmlformats.org/officeDocument/2006/math">
                    <m:r>
                      <a:rPr lang="en-US" altLang="zh-CN" b="1" i="0" dirty="0">
                        <a:latin typeface="Cambria Math" panose="02040503050406030204" pitchFamily="18" charset="0"/>
                      </a:rPr>
                      <m:t>𝐱</m:t>
                    </m:r>
                  </m:oMath>
                </a14:m>
                <a:r>
                  <a:rPr lang="zh-CN" altLang="en-US" dirty="0"/>
                  <a:t>及</a:t>
                </a:r>
                <a14:m>
                  <m:oMath xmlns:m="http://schemas.openxmlformats.org/officeDocument/2006/math">
                    <m:r>
                      <a:rPr lang="en-US" altLang="zh-CN" b="1" i="0" dirty="0">
                        <a:latin typeface="Cambria Math" panose="02040503050406030204" pitchFamily="18" charset="0"/>
                      </a:rPr>
                      <m:t>𝐲</m:t>
                    </m:r>
                    <m:r>
                      <a:rPr lang="zh-CN" altLang="en-US" i="1" dirty="0">
                        <a:latin typeface="Cambria Math" panose="02040503050406030204" pitchFamily="18" charset="0"/>
                      </a:rPr>
                      <m:t>属于</m:t>
                    </m:r>
                  </m:oMath>
                </a14:m>
                <a:r>
                  <a:rPr lang="zh-CN" altLang="en-US" dirty="0"/>
                  <a:t>空间</a:t>
                </a:r>
                <a:endParaRPr lang="en-US" altLang="zh-CN" dirty="0"/>
              </a:p>
              <a:p>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𝑹</m:t>
                        </m:r>
                      </m:e>
                      <m:sup>
                        <m:r>
                          <a:rPr lang="en-US" altLang="zh-CN" b="1" i="1" smtClean="0">
                            <a:latin typeface="Cambria Math" panose="02040503050406030204" pitchFamily="18" charset="0"/>
                          </a:rPr>
                          <m:t>𝒏</m:t>
                        </m:r>
                      </m:sup>
                    </m:sSup>
                    <m:r>
                      <a:rPr lang="zh-CN" altLang="en-US" i="1">
                        <a:latin typeface="Cambria Math" panose="02040503050406030204" pitchFamily="18" charset="0"/>
                      </a:rPr>
                      <m:t>的</m:t>
                    </m:r>
                  </m:oMath>
                </a14:m>
                <a:r>
                  <a:rPr lang="zh-CN" altLang="en-US" dirty="0"/>
                  <a:t>某区域</a:t>
                </a:r>
                <a14:m>
                  <m:oMath xmlns:m="http://schemas.openxmlformats.org/officeDocument/2006/math">
                    <m:r>
                      <m:rPr>
                        <m:sty m:val="p"/>
                      </m:rPr>
                      <a:rPr lang="en-US" altLang="zh-CN" i="1" dirty="0">
                        <a:latin typeface="Cambria Math" panose="02040503050406030204" pitchFamily="18" charset="0"/>
                      </a:rPr>
                      <m:t>W</m:t>
                    </m:r>
                    <m:r>
                      <a:rPr lang="zh-CN" altLang="en-US" i="1" dirty="0" smtClean="0">
                        <a:latin typeface="Cambria Math" panose="02040503050406030204" pitchFamily="18" charset="0"/>
                      </a:rPr>
                      <m:t>时</m:t>
                    </m:r>
                  </m:oMath>
                </a14:m>
                <a:r>
                  <a:rPr lang="zh-CN" altLang="en-US" dirty="0"/>
                  <a:t>，存在常数</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𝑳</m:t>
                        </m:r>
                      </m:e>
                      <m:sub>
                        <m:r>
                          <a:rPr lang="en-US" altLang="zh-CN" b="1" i="1" smtClean="0">
                            <a:latin typeface="Cambria Math" panose="02040503050406030204" pitchFamily="18" charset="0"/>
                          </a:rPr>
                          <m:t>𝒊</m:t>
                        </m:r>
                      </m:sub>
                    </m:sSub>
                  </m:oMath>
                </a14:m>
                <a:r>
                  <a:rPr lang="zh-CN" altLang="en-US" dirty="0"/>
                  <a:t>，使得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1" i="1" smtClean="0">
                              <a:latin typeface="Cambria Math" panose="02040503050406030204" pitchFamily="18" charset="0"/>
                            </a:rPr>
                            <m:t>(</m:t>
                          </m:r>
                          <m:r>
                            <a:rPr lang="en-US" altLang="zh-CN" b="1" i="0" smtClean="0">
                              <a:latin typeface="Cambria Math" panose="02040503050406030204" pitchFamily="18" charset="0"/>
                            </a:rPr>
                            <m:t>𝐲</m:t>
                          </m:r>
                          <m:r>
                            <a:rPr lang="en-US" altLang="zh-CN" b="1" i="1" smtClean="0">
                              <a:latin typeface="Cambria Math" panose="02040503050406030204" pitchFamily="18" charset="0"/>
                            </a:rPr>
                            <m:t>)</m:t>
                          </m:r>
                        </m:e>
                      </m:d>
                      <m:r>
                        <a:rPr lang="en-US" altLang="zh-CN" b="1"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e>
                          </m:d>
                        </m:e>
                      </m:nary>
                    </m:oMath>
                  </m:oMathPara>
                </a14:m>
                <a:endParaRPr lang="zh-CN" altLang="en-US"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275523" y="3751131"/>
                <a:ext cx="8411277" cy="2790508"/>
              </a:xfrm>
              <a:prstGeom prst="rect">
                <a:avLst/>
              </a:prstGeom>
              <a:blipFill rotWithShape="0">
                <a:blip r:embed="rId3"/>
                <a:stretch>
                  <a:fillRect l="-1449" t="-2838" r="-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8476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切换函数形式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50</a:t>
            </a:fld>
            <a:endParaRPr lang="en-US" altLang="zh-CN"/>
          </a:p>
        </p:txBody>
      </p:sp>
      <p:sp>
        <p:nvSpPr>
          <p:cNvPr id="6" name="文本框 5"/>
          <p:cNvSpPr txBox="1"/>
          <p:nvPr/>
        </p:nvSpPr>
        <p:spPr>
          <a:xfrm>
            <a:off x="110249" y="1931721"/>
            <a:ext cx="4854214" cy="523220"/>
          </a:xfrm>
          <a:prstGeom prst="rect">
            <a:avLst/>
          </a:prstGeom>
          <a:noFill/>
        </p:spPr>
        <p:txBody>
          <a:bodyPr wrap="none" rtlCol="0">
            <a:spAutoFit/>
          </a:bodyPr>
          <a:lstStyle/>
          <a:p>
            <a:pPr marL="457200" indent="-457200">
              <a:buFont typeface="Wingdings" panose="05000000000000000000" pitchFamily="2" charset="2"/>
              <a:buChar char="n"/>
            </a:pPr>
            <a:r>
              <a:rPr lang="zh-CN" altLang="en-US" dirty="0"/>
              <a:t>切换函数形式</a:t>
            </a:r>
            <a:r>
              <a:rPr lang="en-US" altLang="zh-CN" dirty="0"/>
              <a:t>(</a:t>
            </a:r>
            <a:r>
              <a:rPr lang="zh-CN" altLang="en-US" dirty="0"/>
              <a:t>滑模面形式</a:t>
            </a:r>
            <a:r>
              <a:rPr lang="en-US" altLang="zh-CN" dirty="0"/>
              <a:t>)</a:t>
            </a: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0" y="2542543"/>
                <a:ext cx="8549969" cy="46820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线性切换函数</a:t>
                </a:r>
                <a14:m>
                  <m:oMath xmlns:m="http://schemas.openxmlformats.org/officeDocument/2006/math">
                    <m:r>
                      <a:rPr lang="en-US" altLang="zh-CN" sz="2400" b="1" i="1" smtClean="0">
                        <a:latin typeface="Cambria Math" panose="02040503050406030204" pitchFamily="18" charset="0"/>
                      </a:rPr>
                      <m:t>𝒔</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0">
                            <a:latin typeface="Cambria Math" panose="02040503050406030204" pitchFamily="18" charset="0"/>
                          </a:rPr>
                          <m:t>𝐜</m:t>
                        </m:r>
                      </m:e>
                      <m:sup>
                        <m:r>
                          <a:rPr lang="en-US" altLang="zh-CN" sz="2400" b="1" i="1" smtClean="0">
                            <a:latin typeface="Cambria Math" panose="02040503050406030204" pitchFamily="18" charset="0"/>
                          </a:rPr>
                          <m:t>𝑻</m:t>
                        </m:r>
                      </m:sup>
                    </m:sSup>
                    <m:r>
                      <a:rPr lang="en-US" altLang="zh-CN" sz="2400" b="1" i="0">
                        <a:latin typeface="Cambria Math" panose="02040503050406030204" pitchFamily="18" charset="0"/>
                      </a:rPr>
                      <m:t>𝐱</m:t>
                    </m:r>
                  </m:oMath>
                </a14:m>
                <a:r>
                  <a:rPr lang="zh-CN" altLang="en-US" sz="2400" dirty="0"/>
                  <a:t>（单输入）</a:t>
                </a:r>
                <a:r>
                  <a:rPr lang="en-US" altLang="zh-CN" sz="2400" dirty="0"/>
                  <a:t> </a:t>
                </a:r>
                <a14:m>
                  <m:oMath xmlns:m="http://schemas.openxmlformats.org/officeDocument/2006/math">
                    <m:r>
                      <a:rPr lang="en-US" altLang="zh-CN" sz="2400" i="1">
                        <a:latin typeface="Cambria Math" panose="02040503050406030204" pitchFamily="18" charset="0"/>
                      </a:rPr>
                      <m:t>𝒔</m:t>
                    </m:r>
                    <m:d>
                      <m:dPr>
                        <m:ctrlPr>
                          <a:rPr lang="en-US" altLang="zh-CN" sz="2400" i="1">
                            <a:latin typeface="Cambria Math" panose="02040503050406030204" pitchFamily="18" charset="0"/>
                          </a:rPr>
                        </m:ctrlPr>
                      </m:dPr>
                      <m:e>
                        <m:r>
                          <a:rPr lang="en-US" altLang="zh-CN" sz="2400" b="1" i="0">
                            <a:latin typeface="Cambria Math" panose="02040503050406030204" pitchFamily="18" charset="0"/>
                          </a:rPr>
                          <m:t>𝐱</m:t>
                        </m:r>
                      </m:e>
                    </m:d>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sty m:val="p"/>
                          </m:rPr>
                          <a:rPr lang="en-US" altLang="zh-CN" sz="2400" i="1" smtClean="0">
                            <a:latin typeface="Cambria Math" panose="02040503050406030204" pitchFamily="18" charset="0"/>
                          </a:rPr>
                          <m:t>C</m:t>
                        </m:r>
                      </m:e>
                      <m:sup>
                        <m:r>
                          <a:rPr lang="en-US" altLang="zh-CN" sz="2400" i="1">
                            <a:latin typeface="Cambria Math" panose="02040503050406030204" pitchFamily="18" charset="0"/>
                          </a:rPr>
                          <m:t>𝑻</m:t>
                        </m:r>
                      </m:sup>
                    </m:sSup>
                    <m:r>
                      <a:rPr lang="en-US" altLang="zh-CN" sz="2400" b="1" i="0">
                        <a:latin typeface="Cambria Math" panose="02040503050406030204" pitchFamily="18" charset="0"/>
                      </a:rPr>
                      <m:t>𝐱</m:t>
                    </m:r>
                  </m:oMath>
                </a14:m>
                <a:r>
                  <a:rPr lang="zh-CN" altLang="en-US" sz="2400" dirty="0"/>
                  <a:t>（多输入） </a:t>
                </a:r>
              </a:p>
            </p:txBody>
          </p:sp>
        </mc:Choice>
        <mc:Fallback xmlns="">
          <p:sp>
            <p:nvSpPr>
              <p:cNvPr id="8" name="文本框 7"/>
              <p:cNvSpPr txBox="1">
                <a:spLocks noRot="1" noChangeAspect="1" noMove="1" noResize="1" noEditPoints="1" noAdjustHandles="1" noChangeArrowheads="1" noChangeShapeType="1" noTextEdit="1"/>
              </p:cNvSpPr>
              <p:nvPr/>
            </p:nvSpPr>
            <p:spPr>
              <a:xfrm>
                <a:off x="0" y="2542543"/>
                <a:ext cx="8549969" cy="468205"/>
              </a:xfrm>
              <a:prstGeom prst="rect">
                <a:avLst/>
              </a:prstGeom>
              <a:blipFill rotWithShape="0">
                <a:blip r:embed="rId3"/>
                <a:stretch>
                  <a:fillRect l="-927" t="-12987" b="-25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152" y="3862017"/>
                <a:ext cx="2650084" cy="461665"/>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非线性函数</a:t>
                </a:r>
                <a14:m>
                  <m:oMath xmlns:m="http://schemas.openxmlformats.org/officeDocument/2006/math">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oMath>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152" y="3862017"/>
                <a:ext cx="2650084" cy="461665"/>
              </a:xfrm>
              <a:prstGeom prst="rect">
                <a:avLst/>
              </a:prstGeom>
              <a:blipFill rotWithShape="0">
                <a:blip r:embed="rId4"/>
                <a:stretch>
                  <a:fillRect l="-2989" t="-14667" r="-920" b="-2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25152" y="3180511"/>
                <a:ext cx="5606663" cy="511743"/>
              </a:xfrm>
              <a:prstGeom prst="rect">
                <a:avLst/>
              </a:prstGeom>
              <a:noFill/>
            </p:spPr>
            <p:txBody>
              <a:bodyPr wrap="none" rtlCol="0">
                <a:spAutoFit/>
              </a:bodyPr>
              <a:lstStyle/>
              <a:p>
                <a:pPr marL="342900" indent="-342900">
                  <a:buFont typeface="Arial" panose="020B0604020202020204" pitchFamily="34" charset="0"/>
                  <a:buChar char="•"/>
                </a:pPr>
                <a:r>
                  <a:rPr lang="zh-CN" altLang="en-US" sz="2400" dirty="0"/>
                  <a:t>特殊</a:t>
                </a:r>
                <a14:m>
                  <m:oMath xmlns:m="http://schemas.openxmlformats.org/officeDocument/2006/math">
                    <m:r>
                      <a:rPr lang="zh-CN" altLang="en-US" sz="2400" b="1" i="1" dirty="0" smtClean="0">
                        <a:latin typeface="Cambria Math" panose="02040503050406030204" pitchFamily="18" charset="0"/>
                      </a:rPr>
                      <m:t>二次</m:t>
                    </m:r>
                    <m:r>
                      <a:rPr lang="zh-CN" altLang="en-US" sz="2400" i="1" dirty="0">
                        <a:latin typeface="Cambria Math" panose="02040503050406030204" pitchFamily="18" charset="0"/>
                      </a:rPr>
                      <m:t>型</m:t>
                    </m:r>
                    <m:sSub>
                      <m:sSubPr>
                        <m:ctrlPr>
                          <a:rPr lang="en-US" altLang="zh-CN" sz="2400" i="1" dirty="0" smtClean="0">
                            <a:latin typeface="Cambria Math" panose="02040503050406030204" pitchFamily="18" charset="0"/>
                          </a:rPr>
                        </m:ctrlPr>
                      </m:sSubPr>
                      <m:e>
                        <m:r>
                          <a:rPr lang="en-US" altLang="zh-CN" sz="2400" b="1" i="1" dirty="0" smtClean="0">
                            <a:latin typeface="Cambria Math" panose="02040503050406030204" pitchFamily="18" charset="0"/>
                          </a:rPr>
                          <m:t>𝒔</m:t>
                        </m:r>
                      </m:e>
                      <m:sub>
                        <m:r>
                          <a:rPr lang="en-US" altLang="zh-CN" sz="2400" b="1" i="1" dirty="0" smtClean="0">
                            <a:latin typeface="Cambria Math" panose="02040503050406030204" pitchFamily="18" charset="0"/>
                          </a:rPr>
                          <m:t>𝒊</m:t>
                        </m:r>
                      </m:sub>
                    </m:sSub>
                    <m:r>
                      <a:rPr lang="en-US" altLang="zh-CN" sz="2400" b="1" i="1" dirty="0" smtClean="0">
                        <a:latin typeface="Cambria Math" panose="02040503050406030204" pitchFamily="18" charset="0"/>
                      </a:rPr>
                      <m:t>(</m:t>
                    </m:r>
                    <m:r>
                      <a:rPr lang="en-US" altLang="zh-CN" sz="2400" b="1" i="0" dirty="0" smtClean="0">
                        <a:latin typeface="Cambria Math" panose="02040503050406030204" pitchFamily="18" charset="0"/>
                      </a:rPr>
                      <m:t>𝐱</m:t>
                    </m:r>
                    <m:r>
                      <a:rPr lang="en-US" altLang="zh-CN" sz="2400" b="1" i="1" dirty="0" smtClean="0">
                        <a:latin typeface="Cambria Math" panose="02040503050406030204" pitchFamily="18" charset="0"/>
                      </a:rPr>
                      <m:t>)</m:t>
                    </m:r>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𝒋</m:t>
                        </m:r>
                      </m:sub>
                    </m:sSub>
                    <m:r>
                      <a:rPr lang="zh-CN" altLang="en-US" sz="2400" b="1" i="1" smtClean="0">
                        <a:latin typeface="Cambria Math" panose="02040503050406030204" pitchFamily="18" charset="0"/>
                      </a:rPr>
                      <m:t>𝝈</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zh-CN" altLang="en-US" sz="2400" i="1" smtClean="0">
                        <a:latin typeface="Cambria Math" panose="02040503050406030204" pitchFamily="18" charset="0"/>
                      </a:rPr>
                      <m:t>𝝈</m:t>
                    </m:r>
                    <m:d>
                      <m:dPr>
                        <m:ctrlPr>
                          <a:rPr lang="en-US" altLang="zh-CN" sz="2400" i="1" smtClean="0">
                            <a:latin typeface="Cambria Math" panose="02040503050406030204" pitchFamily="18" charset="0"/>
                          </a:rPr>
                        </m:ctrlPr>
                      </m:dPr>
                      <m:e>
                        <m:r>
                          <m:rPr>
                            <m:sty m:val="p"/>
                          </m:rPr>
                          <a:rPr lang="en-US" altLang="zh-CN" sz="2400" i="0">
                            <a:latin typeface="Cambria Math" panose="02040503050406030204" pitchFamily="18" charset="0"/>
                          </a:rPr>
                          <m:t>x</m:t>
                        </m:r>
                      </m:e>
                    </m:d>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rPr>
                        </m:ctrlPr>
                      </m:sSupPr>
                      <m:e>
                        <m:r>
                          <m:rPr>
                            <m:sty m:val="p"/>
                          </m:rPr>
                          <a:rPr lang="en-US" altLang="zh-CN" sz="2400" b="0" i="0">
                            <a:latin typeface="Cambria Math" panose="02040503050406030204" pitchFamily="18" charset="0"/>
                          </a:rPr>
                          <m:t>c</m:t>
                        </m:r>
                      </m:e>
                      <m:sup>
                        <m:r>
                          <a:rPr lang="en-US" altLang="zh-CN" sz="2400" i="1">
                            <a:latin typeface="Cambria Math" panose="02040503050406030204" pitchFamily="18" charset="0"/>
                          </a:rPr>
                          <m:t>𝑻</m:t>
                        </m:r>
                      </m:sup>
                    </m:sSup>
                    <m:r>
                      <a:rPr lang="en-US" altLang="zh-CN" sz="2400" b="1" i="0" smtClean="0">
                        <a:latin typeface="Cambria Math" panose="02040503050406030204" pitchFamily="18" charset="0"/>
                      </a:rPr>
                      <m:t>𝐱</m:t>
                    </m:r>
                  </m:oMath>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5152" y="3180511"/>
                <a:ext cx="5606663" cy="511743"/>
              </a:xfrm>
              <a:prstGeom prst="rect">
                <a:avLst/>
              </a:prstGeom>
              <a:blipFill rotWithShape="0">
                <a:blip r:embed="rId5"/>
                <a:stretch>
                  <a:fillRect l="-1413" t="-11905" b="-154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18335" y="4469404"/>
                <a:ext cx="8507329" cy="484684"/>
              </a:xfrm>
              <a:prstGeom prst="rect">
                <a:avLst/>
              </a:prstGeom>
              <a:noFill/>
            </p:spPr>
            <p:txBody>
              <a:bodyPr wrap="none" rtlCol="0">
                <a:spAutoFit/>
              </a:bodyPr>
              <a:lstStyle/>
              <a:p>
                <a:pPr marL="342900" indent="-342900">
                  <a:buFont typeface="Wingdings" panose="05000000000000000000" pitchFamily="2" charset="2"/>
                  <a:buChar char="ü"/>
                </a:pPr>
                <a:r>
                  <a:rPr lang="zh-CN" altLang="en-US" sz="2400" dirty="0">
                    <a:solidFill>
                      <a:srgbClr val="FF0000"/>
                    </a:solidFill>
                  </a:rPr>
                  <a:t>终端滑模面：</a:t>
                </a:r>
                <a14:m>
                  <m:oMath xmlns:m="http://schemas.openxmlformats.org/officeDocument/2006/math">
                    <m:r>
                      <a:rPr lang="en-US" altLang="zh-CN" sz="2400" b="0" i="1" smtClean="0">
                        <a:solidFill>
                          <a:srgbClr val="FF0000"/>
                        </a:solidFill>
                        <a:latin typeface="Cambria Math" panose="02040503050406030204" pitchFamily="18" charset="0"/>
                      </a:rPr>
                      <m:t>𝑠</m:t>
                    </m:r>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𝑥</m:t>
                        </m:r>
                      </m:e>
                    </m:d>
                    <m:r>
                      <a:rPr lang="en-US" altLang="zh-CN" sz="2400" b="0" i="1" smtClean="0">
                        <a:solidFill>
                          <a:srgbClr val="FF0000"/>
                        </a:solidFill>
                        <a:latin typeface="Cambria Math" panose="02040503050406030204" pitchFamily="18" charset="0"/>
                      </a:rPr>
                      <m:t>=</m:t>
                    </m:r>
                    <m:acc>
                      <m:accPr>
                        <m:chr m:val="̇"/>
                        <m:ctrlPr>
                          <a:rPr lang="en-US" altLang="zh-CN" sz="2400" b="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𝑥</m:t>
                        </m:r>
                      </m:e>
                    </m:acc>
                    <m:r>
                      <a:rPr lang="en-US" altLang="zh-CN" sz="2400" b="0" i="1" smtClean="0">
                        <a:solidFill>
                          <a:srgbClr val="FF0000"/>
                        </a:solidFill>
                        <a:latin typeface="Cambria Math" panose="02040503050406030204" pitchFamily="18" charset="0"/>
                      </a:rPr>
                      <m:t>+</m:t>
                    </m:r>
                    <m:r>
                      <a:rPr lang="zh-CN" altLang="en-US" sz="2400" b="0" i="1" smtClean="0">
                        <a:solidFill>
                          <a:srgbClr val="FF0000"/>
                        </a:solidFill>
                        <a:latin typeface="Cambria Math" panose="02040503050406030204" pitchFamily="18" charset="0"/>
                      </a:rPr>
                      <m:t>𝛽</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𝑥</m:t>
                        </m:r>
                      </m:e>
                      <m:sup>
                        <m:f>
                          <m:fPr>
                            <m:type m:val="lin"/>
                            <m:ctrlPr>
                              <a:rPr lang="en-US" altLang="zh-CN" sz="2400" b="0" i="1" smtClean="0">
                                <a:solidFill>
                                  <a:srgbClr val="FF0000"/>
                                </a:solidFill>
                                <a:latin typeface="Cambria Math" panose="02040503050406030204" pitchFamily="18" charset="0"/>
                              </a:rPr>
                            </m:ctrlPr>
                          </m:fPr>
                          <m:num>
                            <m:r>
                              <a:rPr lang="en-US" altLang="zh-CN" sz="2400" b="0" i="1" smtClean="0">
                                <a:solidFill>
                                  <a:srgbClr val="FF0000"/>
                                </a:solidFill>
                                <a:latin typeface="Cambria Math" panose="02040503050406030204" pitchFamily="18" charset="0"/>
                              </a:rPr>
                              <m:t>𝑞</m:t>
                            </m:r>
                          </m:num>
                          <m:den>
                            <m:r>
                              <a:rPr lang="en-US" altLang="zh-CN" sz="2400" b="0" i="1" smtClean="0">
                                <a:solidFill>
                                  <a:srgbClr val="FF0000"/>
                                </a:solidFill>
                                <a:latin typeface="Cambria Math" panose="02040503050406030204" pitchFamily="18" charset="0"/>
                              </a:rPr>
                              <m:t>𝑝</m:t>
                            </m:r>
                          </m:den>
                        </m:f>
                      </m:sup>
                    </m:sSup>
                  </m:oMath>
                </a14:m>
                <a:r>
                  <a:rPr lang="zh-CN" altLang="en-US" sz="2400" dirty="0">
                    <a:solidFill>
                      <a:srgbClr val="FF0000"/>
                    </a:solidFill>
                  </a:rPr>
                  <a:t> 实现滑动模态有限时间收敛</a:t>
                </a:r>
              </a:p>
            </p:txBody>
          </p:sp>
        </mc:Choice>
        <mc:Fallback xmlns="">
          <p:sp>
            <p:nvSpPr>
              <p:cNvPr id="7" name="文本框 6"/>
              <p:cNvSpPr txBox="1">
                <a:spLocks noRot="1" noChangeAspect="1" noMove="1" noResize="1" noEditPoints="1" noAdjustHandles="1" noChangeArrowheads="1" noChangeShapeType="1" noTextEdit="1"/>
              </p:cNvSpPr>
              <p:nvPr/>
            </p:nvSpPr>
            <p:spPr>
              <a:xfrm>
                <a:off x="318335" y="4469404"/>
                <a:ext cx="8507329" cy="484684"/>
              </a:xfrm>
              <a:prstGeom prst="rect">
                <a:avLst/>
              </a:prstGeom>
              <a:blipFill>
                <a:blip r:embed="rId6"/>
                <a:stretch>
                  <a:fillRect l="-931" t="-10000" r="-143" b="-23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84777" y="4941265"/>
                <a:ext cx="9036961" cy="1326197"/>
              </a:xfrm>
              <a:prstGeom prst="rect">
                <a:avLst/>
              </a:prstGeom>
              <a:noFill/>
            </p:spPr>
            <p:txBody>
              <a:bodyPr wrap="none" rtlCol="0">
                <a:spAutoFit/>
              </a:bodyPr>
              <a:lstStyle/>
              <a:p>
                <a:pPr marL="342900" indent="-342900">
                  <a:buFont typeface="Wingdings" panose="05000000000000000000" pitchFamily="2" charset="2"/>
                  <a:buChar char="ü"/>
                </a:pPr>
                <a:r>
                  <a:rPr lang="zh-CN" altLang="en-US" sz="2400" dirty="0"/>
                  <a:t>积分滑模模面：</a:t>
                </a:r>
                <a14:m>
                  <m:oMath xmlns:m="http://schemas.openxmlformats.org/officeDocument/2006/math">
                    <m:r>
                      <a:rPr lang="en-US" altLang="zh-CN" sz="2400" b="0" i="1" smtClean="0">
                        <a:latin typeface="Cambria Math" panose="02040503050406030204" pitchFamily="18" charset="0"/>
                      </a:rPr>
                      <m:t>𝑠</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nary>
                      <m:naryPr>
                        <m:ctrlPr>
                          <a:rPr lang="zh-CN" altLang="en-US"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𝑡</m:t>
                        </m:r>
                      </m:sup>
                      <m:e>
                        <m:r>
                          <a:rPr lang="en-US" altLang="zh-CN" sz="2400" b="0" i="1" smtClean="0">
                            <a:latin typeface="Cambria Math" panose="02040503050406030204" pitchFamily="18" charset="0"/>
                          </a:rPr>
                          <m:t>𝑥𝑑</m:t>
                        </m:r>
                        <m:r>
                          <a:rPr lang="zh-CN" altLang="en-US" sz="2400" b="0" i="1" smtClean="0">
                            <a:latin typeface="Cambria Math" panose="02040503050406030204" pitchFamily="18" charset="0"/>
                          </a:rPr>
                          <m:t>𝜏</m:t>
                        </m:r>
                      </m:e>
                    </m:nary>
                  </m:oMath>
                </a14:m>
                <a:r>
                  <a:rPr lang="zh-CN" altLang="en-US" sz="2400" dirty="0"/>
                  <a:t>  积分项补偿不确定性</a:t>
                </a:r>
                <a:endParaRPr lang="en-US" altLang="zh-CN" sz="2400" dirty="0"/>
              </a:p>
              <a:p>
                <a:r>
                  <a:rPr lang="zh-CN" altLang="en-US" sz="2400" dirty="0"/>
                  <a:t>    提高控制精度</a:t>
                </a:r>
                <a:endParaRPr lang="en-US" altLang="zh-CN" sz="2400" dirty="0"/>
              </a:p>
              <a:p>
                <a:pPr marL="342900" indent="-342900">
                  <a:buFont typeface="Wingdings" panose="05000000000000000000" pitchFamily="2" charset="2"/>
                  <a:buChar char="ü"/>
                </a:pPr>
                <a:r>
                  <a:rPr lang="en-US" altLang="zh-CN" sz="2400" dirty="0"/>
                  <a:t>……</a:t>
                </a:r>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84777" y="4941265"/>
                <a:ext cx="9036961" cy="1326197"/>
              </a:xfrm>
              <a:prstGeom prst="rect">
                <a:avLst/>
              </a:prstGeom>
              <a:blipFill rotWithShape="0">
                <a:blip r:embed="rId7"/>
                <a:stretch>
                  <a:fillRect l="-945" b="-101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5745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终端（</a:t>
            </a:r>
            <a:r>
              <a:rPr lang="en-US" altLang="zh-CN" dirty="0"/>
              <a:t>Terminal</a:t>
            </a:r>
            <a:r>
              <a:rPr lang="zh-CN" altLang="en-US" dirty="0"/>
              <a:t>）滑模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3" y="1844824"/>
                <a:ext cx="8856985" cy="4752528"/>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i="1">
                          <a:latin typeface="Cambria Math" panose="02040503050406030204" pitchFamily="18" charset="0"/>
                        </a:rPr>
                        <m:t>+</m:t>
                      </m:r>
                      <m:r>
                        <a:rPr lang="zh-CN" altLang="en-US" sz="2400" i="1">
                          <a:latin typeface="Cambria Math" panose="02040503050406030204" pitchFamily="18" charset="0"/>
                        </a:rPr>
                        <m:t>𝛽</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f>
                            <m:fPr>
                              <m:type m:val="lin"/>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panose="02040503050406030204" pitchFamily="18" charset="0"/>
                                </a:rPr>
                                <m:t>𝑝</m:t>
                              </m:r>
                            </m:den>
                          </m:f>
                        </m:sup>
                      </m:sSup>
                      <m:r>
                        <a:rPr lang="en-US" altLang="zh-CN" sz="2400" b="0" i="1" smtClean="0">
                          <a:latin typeface="Cambria Math" panose="02040503050406030204" pitchFamily="18" charset="0"/>
                        </a:rPr>
                        <m:t>=0</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𝑥</m:t>
                          </m:r>
                        </m:e>
                      </m:acc>
                      <m:r>
                        <a:rPr lang="en-US" altLang="zh-CN" sz="2400" b="0" i="1" smtClean="0">
                          <a:latin typeface="Cambria Math" panose="02040503050406030204" pitchFamily="18" charset="0"/>
                        </a:rPr>
                        <m:t>=−</m:t>
                      </m:r>
                      <m:r>
                        <a:rPr lang="zh-CN" altLang="en-US" sz="2400" i="1">
                          <a:latin typeface="Cambria Math" panose="02040503050406030204" pitchFamily="18" charset="0"/>
                        </a:rPr>
                        <m:t>𝛽</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f>
                            <m:fPr>
                              <m:type m:val="lin"/>
                              <m:ctrlPr>
                                <a:rPr lang="en-US" altLang="zh-CN" sz="2400" i="1">
                                  <a:latin typeface="Cambria Math" panose="02040503050406030204" pitchFamily="18" charset="0"/>
                                </a:rPr>
                              </m:ctrlPr>
                            </m:fPr>
                            <m:num>
                              <m:r>
                                <a:rPr lang="en-US" altLang="zh-CN" sz="2400" i="1">
                                  <a:latin typeface="Cambria Math" panose="02040503050406030204" pitchFamily="18" charset="0"/>
                                </a:rPr>
                                <m:t>𝑞</m:t>
                              </m:r>
                            </m:num>
                            <m:den>
                              <m:r>
                                <a:rPr lang="en-US" altLang="zh-CN" sz="2400" i="1">
                                  <a:latin typeface="Cambria Math" panose="02040503050406030204" pitchFamily="18" charset="0"/>
                                </a:rPr>
                                <m:t>𝑝</m:t>
                              </m:r>
                            </m:den>
                          </m:f>
                        </m:sup>
                      </m:sSup>
                    </m:oMath>
                  </m:oMathPara>
                </a14:m>
                <a:endParaRPr lang="en-US" altLang="zh-CN" sz="2400" dirty="0"/>
              </a:p>
              <a:p>
                <a:pPr marL="0" indent="0">
                  <a:buNone/>
                </a:pPr>
                <a:r>
                  <a:rPr lang="zh-CN" altLang="en-US" sz="2400" dirty="0"/>
                  <a:t>收敛到</a:t>
                </a: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dirty="0"/>
                  <a:t>时间</a:t>
                </a:r>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𝑝</m:t>
                          </m:r>
                        </m:num>
                        <m:den>
                          <m:r>
                            <a:rPr lang="zh-CN" altLang="en-US" sz="2400" b="0" i="1" smtClean="0">
                              <a:latin typeface="Cambria Math" panose="02040503050406030204" pitchFamily="18" charset="0"/>
                            </a:rPr>
                            <m:t>𝛽</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den>
                      </m:f>
                      <m:sSup>
                        <m:sSupPr>
                          <m:ctrlPr>
                            <a:rPr lang="en-US" altLang="zh-CN" sz="2400" b="0"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m:t>
                              </m:r>
                            </m:e>
                          </m:d>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𝑝</m:t>
                              </m:r>
                            </m:den>
                          </m:f>
                        </m:sup>
                      </m:sSup>
                    </m:oMath>
                  </m:oMathPara>
                </a14:m>
                <a:endParaRPr lang="en-US" altLang="zh-CN" sz="2400" dirty="0"/>
              </a:p>
              <a:p>
                <a:pPr marL="0" indent="0">
                  <a:buNone/>
                </a:pPr>
                <a:r>
                  <a:rPr lang="zh-CN" altLang="en-US" sz="2400" dirty="0"/>
                  <a:t>有限时间收敛机理：考察平衡点</a:t>
                </a:r>
                <a14:m>
                  <m:oMath xmlns:m="http://schemas.openxmlformats.org/officeDocument/2006/math">
                    <m:r>
                      <a:rPr lang="en-US" altLang="zh-CN" sz="2400" i="1">
                        <a:latin typeface="Cambria Math" panose="02040503050406030204" pitchFamily="18" charset="0"/>
                      </a:rPr>
                      <m:t>𝑥</m:t>
                    </m:r>
                    <m:r>
                      <a:rPr lang="en-US" altLang="zh-CN" sz="2400" i="1">
                        <a:latin typeface="Cambria Math" panose="02040503050406030204" pitchFamily="18" charset="0"/>
                      </a:rPr>
                      <m:t>=0</m:t>
                    </m:r>
                  </m:oMath>
                </a14:m>
                <a:r>
                  <a:rPr lang="zh-CN" altLang="en-US" sz="2400" dirty="0"/>
                  <a:t>的</a:t>
                </a:r>
                <a:r>
                  <a:rPr lang="en-US" altLang="zh-CN" sz="2400" dirty="0" err="1">
                    <a:latin typeface="Times New Roman" panose="02020603050405020304" pitchFamily="18" charset="0"/>
                    <a:cs typeface="Times New Roman" panose="02020603050405020304" pitchFamily="18" charset="0"/>
                  </a:rPr>
                  <a:t>Jacobian</a:t>
                </a:r>
                <a:r>
                  <a:rPr lang="zh-CN" altLang="en-US" sz="2400" dirty="0"/>
                  <a:t>矩阵</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acc>
                            <m:accPr>
                              <m:chr m:val="̇"/>
                              <m:ctrlPr>
                                <a:rPr lang="zh-CN" altLang="en-US"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num>
                        <m:den>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𝛽</m:t>
                          </m:r>
                        </m:num>
                        <m:den>
                          <m:r>
                            <a:rPr lang="en-US" altLang="zh-CN" sz="2400" b="0" i="1" smtClean="0">
                              <a:latin typeface="Cambria Math" panose="02040503050406030204" pitchFamily="18" charset="0"/>
                            </a:rPr>
                            <m:t>𝑝</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f>
                                <m:fPr>
                                  <m:type m:val="lin"/>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𝑝</m:t>
                                  </m:r>
                                </m:den>
                              </m:f>
                            </m:sup>
                          </m:sSup>
                        </m:den>
                      </m:f>
                    </m:oMath>
                  </m:oMathPara>
                </a14:m>
                <a:endParaRPr lang="en-US" altLang="zh-CN" sz="2400" dirty="0"/>
              </a:p>
              <a:p>
                <a:pPr marL="0" indent="0">
                  <a:buNone/>
                </a:pPr>
                <a:r>
                  <a:rPr lang="zh-CN" altLang="en-US" sz="2400" dirty="0"/>
                  <a:t>将</a:t>
                </a:r>
                <a14:m>
                  <m:oMath xmlns:m="http://schemas.openxmlformats.org/officeDocument/2006/math">
                    <m:r>
                      <a:rPr lang="en-US" altLang="zh-CN" sz="2400" i="1">
                        <a:latin typeface="Cambria Math" panose="02040503050406030204" pitchFamily="18" charset="0"/>
                      </a:rPr>
                      <m:t>𝐽</m:t>
                    </m:r>
                  </m:oMath>
                </a14:m>
                <a:r>
                  <a:rPr lang="zh-CN" altLang="en-US" sz="2400" dirty="0"/>
                  <a:t>看成一阶近似矩阵的特征值，则</a:t>
                </a:r>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0</m:t>
                        </m:r>
                      </m:e>
                      <m:sup>
                        <m:r>
                          <a:rPr lang="en-US" altLang="zh-CN" sz="2400" b="0" i="1" smtClean="0">
                            <a:latin typeface="Cambria Math" panose="02040503050406030204" pitchFamily="18" charset="0"/>
                            <a:ea typeface="Cambria Math" panose="02040503050406030204" pitchFamily="18" charset="0"/>
                          </a:rPr>
                          <m:t>+</m:t>
                        </m:r>
                      </m:sup>
                    </m:sSup>
                  </m:oMath>
                </a14:m>
                <a:r>
                  <a:rPr lang="zh-CN" altLang="en-US" sz="2400" dirty="0"/>
                  <a:t>时，</a:t>
                </a:r>
                <a14:m>
                  <m:oMath xmlns:m="http://schemas.openxmlformats.org/officeDocument/2006/math">
                    <m:r>
                      <a:rPr lang="en-US" altLang="zh-CN" sz="2400" b="0" i="1" smtClean="0">
                        <a:latin typeface="Cambria Math" panose="02040503050406030204" pitchFamily="18" charset="0"/>
                      </a:rPr>
                      <m:t>𝐽</m:t>
                    </m:r>
                    <m:r>
                      <a:rPr lang="en-US" altLang="zh-CN" sz="2400" b="0" i="1" smtClean="0">
                        <a:latin typeface="Cambria Math" panose="02040503050406030204" pitchFamily="18" charset="0"/>
                        <a:ea typeface="Cambria Math" panose="02040503050406030204" pitchFamily="18" charset="0"/>
                      </a:rPr>
                      <m:t>→−∞</m:t>
                    </m:r>
                  </m:oMath>
                </a14:m>
                <a:r>
                  <a:rPr lang="en-US" altLang="zh-CN" sz="2400" dirty="0"/>
                  <a:t>  </a:t>
                </a:r>
                <a:r>
                  <a:rPr lang="zh-CN" altLang="en-US" sz="2400" dirty="0"/>
                  <a:t>（不满足</a:t>
                </a:r>
                <a:r>
                  <a:rPr lang="en-US" altLang="zh-CN" sz="2400" dirty="0" err="1">
                    <a:latin typeface="Times New Roman" panose="02020603050405020304" pitchFamily="18" charset="0"/>
                    <a:cs typeface="Times New Roman" panose="02020603050405020304" pitchFamily="18" charset="0"/>
                  </a:rPr>
                  <a:t>Lipschitz</a:t>
                </a:r>
                <a:r>
                  <a:rPr lang="zh-CN" altLang="en-US" sz="2400" dirty="0"/>
                  <a:t>条件）</a:t>
                </a:r>
                <a:endParaRPr lang="en-US" altLang="zh-CN" sz="2400" dirty="0"/>
              </a:p>
              <a:p>
                <a:pPr marL="0" indent="0">
                  <a:buNone/>
                </a:pPr>
                <a:r>
                  <a:rPr lang="zh-CN" altLang="en-US" sz="2400" dirty="0"/>
                  <a:t>系统轨迹在负无穷大的特征值驱使下自然会以无穷大速度收敛到平衡点，实现有限时间达到平衡点。</a:t>
                </a: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3" y="1844824"/>
                <a:ext cx="8856985" cy="4752528"/>
              </a:xfrm>
              <a:blipFill>
                <a:blip r:embed="rId3"/>
                <a:stretch>
                  <a:fillRect l="-1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89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3" y="1844826"/>
                <a:ext cx="8784976" cy="1199110"/>
              </a:xfrm>
            </p:spPr>
            <p:txBody>
              <a:bodyPr/>
              <a:lstStyle/>
              <a:p>
                <a:pPr marL="0" indent="0">
                  <a:buNone/>
                </a:pPr>
                <a14:m>
                  <m:oMath xmlns:m="http://schemas.openxmlformats.org/officeDocument/2006/math">
                    <m:r>
                      <a:rPr lang="en-US" altLang="zh-CN" sz="2400" b="0" i="1" smtClean="0">
                        <a:latin typeface="Cambria Math" panose="02040503050406030204" pitchFamily="18" charset="0"/>
                      </a:rPr>
                      <m:t>𝑚</m:t>
                    </m:r>
                  </m:oMath>
                </a14:m>
                <a:r>
                  <a:rPr lang="zh-CN" altLang="en-US" sz="2400" dirty="0"/>
                  <a:t>个控制    </a:t>
                </a:r>
                <a14:m>
                  <m:oMath xmlns:m="http://schemas.openxmlformats.org/officeDocument/2006/math">
                    <m:r>
                      <a:rPr lang="en-US" altLang="zh-CN" sz="2400" b="1" i="0" smtClean="0">
                        <a:latin typeface="Cambria Math" panose="02040503050406030204" pitchFamily="18" charset="0"/>
                      </a:rPr>
                      <m:t>𝐮</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𝑢</m:t>
                                </m:r>
                              </m:e>
                              <m:sub>
                                <m:r>
                                  <a:rPr lang="en-US" altLang="zh-CN" sz="2400" b="0" i="1" smtClean="0">
                                    <a:latin typeface="Cambria Math" panose="02040503050406030204" pitchFamily="18" charset="0"/>
                                    <a:ea typeface="Cambria Math" panose="02040503050406030204" pitchFamily="18" charset="0"/>
                                  </a:rPr>
                                  <m:t>𝑚</m:t>
                                </m:r>
                              </m:sub>
                            </m:sSub>
                          </m:e>
                        </m:d>
                      </m:e>
                      <m:sup>
                        <m:r>
                          <a:rPr lang="en-US" altLang="zh-CN" sz="2400" b="0" i="1" smtClean="0">
                            <a:latin typeface="Cambria Math" panose="02040503050406030204" pitchFamily="18" charset="0"/>
                          </a:rPr>
                          <m:t>𝑇</m:t>
                        </m:r>
                      </m:sup>
                    </m:sSup>
                  </m:oMath>
                </a14:m>
                <a:endParaRPr lang="en-US" altLang="zh-CN" sz="2400" dirty="0"/>
              </a:p>
              <a:p>
                <a:pPr marL="0" indent="0">
                  <a:buNone/>
                </a:pPr>
                <a14:m>
                  <m:oMath xmlns:m="http://schemas.openxmlformats.org/officeDocument/2006/math">
                    <m:r>
                      <a:rPr lang="en-US" altLang="zh-CN" sz="2400" b="0" i="1" smtClean="0">
                        <a:latin typeface="Cambria Math" panose="02040503050406030204" pitchFamily="18" charset="0"/>
                      </a:rPr>
                      <m:t>𝑚</m:t>
                    </m:r>
                  </m:oMath>
                </a14:m>
                <a:r>
                  <a:rPr lang="zh-CN" altLang="en-US" sz="2400" dirty="0"/>
                  <a:t>个切换面  </a:t>
                </a:r>
                <a14:m>
                  <m:oMath xmlns:m="http://schemas.openxmlformats.org/officeDocument/2006/math">
                    <m:r>
                      <a:rPr lang="en-US" altLang="zh-CN" sz="2400" b="1" i="1" smtClean="0">
                        <a:latin typeface="Cambria Math" panose="02040503050406030204" pitchFamily="18" charset="0"/>
                      </a:rPr>
                      <m:t>𝒔</m:t>
                    </m:r>
                    <m:d>
                      <m:dPr>
                        <m:ctrlPr>
                          <a:rPr lang="en-US" altLang="zh-CN" sz="2400" b="0" i="1" smtClean="0">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1" i="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𝑠</m:t>
                                </m:r>
                              </m:e>
                              <m:sub>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e>
                        </m:d>
                      </m:e>
                      <m:sup>
                        <m:r>
                          <a:rPr lang="en-US" altLang="zh-CN" sz="2400" b="0" i="1" smtClean="0">
                            <a:latin typeface="Cambria Math" panose="02040503050406030204" pitchFamily="18" charset="0"/>
                          </a:rPr>
                          <m:t>𝑇</m:t>
                        </m:r>
                      </m:sup>
                    </m:sSup>
                  </m:oMath>
                </a14:m>
                <a:r>
                  <a:rPr lang="en-US" altLang="zh-CN" sz="2400" dirty="0"/>
                  <a:t>,</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𝑠</m:t>
                        </m:r>
                      </m:e>
                      <m:sub>
                        <m:r>
                          <a:rPr lang="en-US" altLang="zh-CN" sz="2400" b="0" i="1" dirty="0" smtClean="0">
                            <a:latin typeface="Cambria Math" panose="02040503050406030204" pitchFamily="18" charset="0"/>
                          </a:rPr>
                          <m:t>𝑖</m:t>
                        </m:r>
                      </m:sub>
                    </m:sSub>
                    <m:d>
                      <m:dPr>
                        <m:ctrlPr>
                          <a:rPr lang="en-US" altLang="zh-CN" sz="2400" b="0" i="1" dirty="0" smtClean="0">
                            <a:latin typeface="Cambria Math" panose="02040503050406030204" pitchFamily="18" charset="0"/>
                          </a:rPr>
                        </m:ctrlPr>
                      </m:dPr>
                      <m:e>
                        <m:r>
                          <a:rPr lang="en-US" altLang="zh-CN" sz="2400" b="1" i="0" dirty="0" smtClean="0">
                            <a:latin typeface="Cambria Math" panose="02040503050406030204" pitchFamily="18" charset="0"/>
                          </a:rPr>
                          <m:t>𝐱</m:t>
                        </m:r>
                      </m:e>
                    </m:d>
                    <m:r>
                      <a:rPr lang="en-US" altLang="zh-CN" sz="2400" b="0" i="1" dirty="0" smtClean="0">
                        <a:latin typeface="Cambria Math" panose="02040503050406030204" pitchFamily="18" charset="0"/>
                      </a:rPr>
                      <m:t>=0,</m:t>
                    </m:r>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ea typeface="Cambria Math" panose="02040503050406030204" pitchFamily="18" charset="0"/>
                      </a:rPr>
                      <m:t>𝑚</m:t>
                    </m:r>
                  </m:oMath>
                </a14:m>
                <a:endParaRPr lang="en-US" altLang="zh-CN" sz="24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3" y="1844826"/>
                <a:ext cx="8784976" cy="1199110"/>
              </a:xfrm>
              <a:blipFill rotWithShape="0">
                <a:blip r:embed="rId2"/>
                <a:stretch>
                  <a:fillRect t="-56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07504" y="4151677"/>
                <a:ext cx="5378395" cy="1028423"/>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b="1" i="1" smtClean="0">
                            <a:latin typeface="Cambria Math" panose="02040503050406030204" pitchFamily="18" charset="0"/>
                          </a:rPr>
                          <m:t>𝒊</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m:rPr>
                            <m:sty m:val="p"/>
                          </m:rPr>
                          <a:rPr lang="en-US" altLang="zh-CN" sz="2400" i="1">
                            <a:latin typeface="Cambria Math" panose="02040503050406030204" pitchFamily="18" charset="0"/>
                          </a:rPr>
                          <m:t>S</m:t>
                        </m:r>
                      </m:e>
                      <m:sub>
                        <m:r>
                          <a:rPr lang="en-US" altLang="zh-CN" sz="2400" b="1" i="1" smtClean="0">
                            <a:latin typeface="Cambria Math" panose="02040503050406030204" pitchFamily="18" charset="0"/>
                          </a:rPr>
                          <m:t>𝒋</m:t>
                        </m:r>
                      </m:sub>
                    </m:sSub>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a:latin typeface="Cambria Math" panose="02040503050406030204" pitchFamily="18" charset="0"/>
                          </a:rPr>
                          <m:t>𝑖</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smtClean="0">
                            <a:latin typeface="Cambria Math" panose="02040503050406030204" pitchFamily="18" charset="0"/>
                          </a:rPr>
                          <m:t>𝑗</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r>
                      <a:rPr lang="en-US" altLang="zh-CN" sz="2400" b="0" i="1">
                        <a:latin typeface="Cambria Math" panose="02040503050406030204" pitchFamily="18" charset="0"/>
                      </a:rPr>
                      <m:t>}</m:t>
                    </m:r>
                  </m:oMath>
                </a14:m>
                <a:r>
                  <a:rPr lang="zh-CN" altLang="en-US" sz="2400" dirty="0"/>
                  <a:t>  </a:t>
                </a:r>
                <a:endParaRPr lang="en-US" altLang="zh-CN" sz="2400" dirty="0"/>
              </a:p>
              <a:p>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m:t>
                    </m:r>
                    <m:r>
                      <a:rPr lang="en-US" altLang="zh-CN" sz="2400" b="0" i="1" dirty="0" smtClean="0">
                        <a:latin typeface="Cambria Math" panose="02040503050406030204" pitchFamily="18" charset="0"/>
                      </a:rPr>
                      <m:t>2</m:t>
                    </m:r>
                  </m:oMath>
                </a14:m>
                <a:r>
                  <a:rPr lang="zh-CN" altLang="en-US" sz="2400" b="0" dirty="0"/>
                  <a:t>维子空间</a:t>
                </a:r>
                <a14:m>
                  <m:oMath xmlns:m="http://schemas.openxmlformats.org/officeDocument/2006/math">
                    <m:r>
                      <a:rPr lang="en-US" altLang="zh-CN" sz="2400" b="0" i="0" dirty="0" smtClean="0">
                        <a:latin typeface="Cambria Math" panose="02040503050406030204" pitchFamily="18" charset="0"/>
                      </a:rPr>
                      <m:t> </m:t>
                    </m:r>
                    <m:f>
                      <m:fPr>
                        <m:ctrlPr>
                          <a:rPr lang="en-US" altLang="zh-CN" sz="2400" i="1" dirty="0" smtClean="0">
                            <a:latin typeface="Cambria Math" panose="02040503050406030204" pitchFamily="18" charset="0"/>
                          </a:rPr>
                        </m:ctrlPr>
                      </m:fPr>
                      <m:num>
                        <m:r>
                          <a:rPr lang="en-US" altLang="zh-CN" sz="2400" b="1" i="1" dirty="0" smtClean="0">
                            <a:latin typeface="Cambria Math" panose="02040503050406030204" pitchFamily="18" charset="0"/>
                          </a:rPr>
                          <m:t>𝟏</m:t>
                        </m:r>
                      </m:num>
                      <m:den>
                        <m:r>
                          <a:rPr lang="en-US" altLang="zh-CN" sz="2400" b="1" i="1" dirty="0" smtClean="0">
                            <a:latin typeface="Cambria Math" panose="02040503050406030204" pitchFamily="18" charset="0"/>
                          </a:rPr>
                          <m:t>𝟐</m:t>
                        </m:r>
                      </m:den>
                    </m:f>
                    <m:r>
                      <a:rPr lang="en-US" altLang="zh-CN" sz="2400" b="0" i="1" dirty="0" smtClean="0">
                        <a:latin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𝑚</m:t>
                    </m:r>
                    <m:r>
                      <a:rPr lang="en-US" altLang="zh-CN" sz="2400" b="0" i="1" dirty="0" smtClean="0">
                        <a:latin typeface="Cambria Math" panose="02040503050406030204" pitchFamily="18" charset="0"/>
                        <a:ea typeface="Cambria Math" panose="02040503050406030204" pitchFamily="18" charset="0"/>
                      </a:rPr>
                      <m:t>−1)</m:t>
                    </m:r>
                  </m:oMath>
                </a14:m>
                <a:r>
                  <a:rPr lang="zh-CN" altLang="en-US" sz="2400" b="0" dirty="0"/>
                  <a:t>个</a:t>
                </a:r>
              </a:p>
            </p:txBody>
          </p:sp>
        </mc:Choice>
        <mc:Fallback xmlns="">
          <p:sp>
            <p:nvSpPr>
              <p:cNvPr id="7" name="文本框 6"/>
              <p:cNvSpPr txBox="1">
                <a:spLocks noRot="1" noChangeAspect="1" noMove="1" noResize="1" noEditPoints="1" noAdjustHandles="1" noChangeArrowheads="1" noChangeShapeType="1" noTextEdit="1"/>
              </p:cNvSpPr>
              <p:nvPr/>
            </p:nvSpPr>
            <p:spPr>
              <a:xfrm>
                <a:off x="107504" y="4151677"/>
                <a:ext cx="5378395" cy="1028423"/>
              </a:xfrm>
              <a:prstGeom prst="rect">
                <a:avLst/>
              </a:prstGeom>
              <a:blipFill rotWithShape="0">
                <a:blip r:embed="rId3"/>
                <a:stretch>
                  <a:fillRect l="-340" b="-23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43704" y="5488514"/>
                <a:ext cx="6805196" cy="461665"/>
              </a:xfrm>
              <a:prstGeom prst="rect">
                <a:avLst/>
              </a:prstGeom>
              <a:noFill/>
            </p:spPr>
            <p:txBody>
              <a:bodyPr wrap="none" rtlCol="0">
                <a:spAutoFit/>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r>
                      <a:rPr lang="en-US" altLang="zh-CN" sz="2400" b="1"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d>
                      <m:dPr>
                        <m:ctrlPr>
                          <a:rPr lang="en-US" altLang="zh-CN" sz="2400" b="1"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oMath>
                </a14:m>
                <a:r>
                  <a:rPr lang="zh-CN" altLang="en-US" sz="2400" dirty="0"/>
                  <a:t>  </a:t>
                </a:r>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m:t>
                    </m:r>
                    <m:r>
                      <a:rPr lang="en-US" altLang="zh-CN" sz="2400" b="0" i="1" dirty="0" smtClean="0">
                        <a:latin typeface="Cambria Math" panose="02040503050406030204" pitchFamily="18" charset="0"/>
                      </a:rPr>
                      <m:t>𝑚</m:t>
                    </m:r>
                  </m:oMath>
                </a14:m>
                <a:r>
                  <a:rPr lang="zh-CN" altLang="en-US" sz="2400" b="0" dirty="0"/>
                  <a:t>维子空间（超曲面）</a:t>
                </a:r>
                <a:r>
                  <a:rPr lang="zh-CN" altLang="en-US" sz="2400" dirty="0"/>
                  <a:t> </a:t>
                </a:r>
                <a:r>
                  <a:rPr lang="en-US" altLang="zh-CN" sz="2400" b="0" dirty="0"/>
                  <a:t>1</a:t>
                </a:r>
                <a:r>
                  <a:rPr lang="zh-CN" altLang="en-US" sz="2400" b="0" dirty="0"/>
                  <a:t>个</a:t>
                </a:r>
              </a:p>
            </p:txBody>
          </p:sp>
        </mc:Choice>
        <mc:Fallback xmlns="">
          <p:sp>
            <p:nvSpPr>
              <p:cNvPr id="8" name="文本框 7"/>
              <p:cNvSpPr txBox="1">
                <a:spLocks noRot="1" noChangeAspect="1" noMove="1" noResize="1" noEditPoints="1" noAdjustHandles="1" noChangeArrowheads="1" noChangeShapeType="1" noTextEdit="1"/>
              </p:cNvSpPr>
              <p:nvPr/>
            </p:nvSpPr>
            <p:spPr>
              <a:xfrm>
                <a:off x="143704" y="5488514"/>
                <a:ext cx="6805196" cy="461665"/>
              </a:xfrm>
              <a:prstGeom prst="rect">
                <a:avLst/>
              </a:prstGeom>
              <a:blipFill rotWithShape="0">
                <a:blip r:embed="rId4"/>
                <a:stretch>
                  <a:fillRect l="-269" t="-14474" r="-358"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57200" y="4980964"/>
                <a:ext cx="38664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457200" y="4980964"/>
                <a:ext cx="386644"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7504" y="3172855"/>
                <a:ext cx="6687985" cy="830997"/>
              </a:xfrm>
              <a:prstGeom prst="rect">
                <a:avLst/>
              </a:prstGeom>
              <a:noFill/>
            </p:spPr>
            <p:txBody>
              <a:bodyPr wrap="none" rtlCol="0">
                <a:spAutoFit/>
              </a:bodyPr>
              <a:lstStyle/>
              <a:p>
                <a:r>
                  <a:rPr lang="zh-CN" altLang="en-US" sz="2400" dirty="0"/>
                  <a:t>切换面 </a:t>
                </a:r>
                <a:endParaRPr lang="en-US" altLang="zh-CN" sz="2400" dirty="0"/>
              </a:p>
              <a:p>
                <a14:m>
                  <m:oMath xmlns:m="http://schemas.openxmlformats.org/officeDocument/2006/math">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𝑆</m:t>
                        </m:r>
                      </m:e>
                      <m:sub>
                        <m:r>
                          <a:rPr lang="en-US" altLang="zh-CN" sz="2400" b="0" i="1">
                            <a:latin typeface="Cambria Math" panose="02040503050406030204" pitchFamily="18" charset="0"/>
                          </a:rPr>
                          <m:t>𝑖</m:t>
                        </m:r>
                      </m:sub>
                    </m:sSub>
                    <m:r>
                      <a:rPr lang="en-US" altLang="zh-CN" sz="2400" b="0" i="1">
                        <a:latin typeface="Cambria Math" panose="02040503050406030204" pitchFamily="18" charset="0"/>
                      </a:rPr>
                      <m:t>={</m:t>
                    </m:r>
                    <m:r>
                      <a:rPr lang="en-US" altLang="zh-CN" sz="2400">
                        <a:latin typeface="Cambria Math" panose="02040503050406030204" pitchFamily="18" charset="0"/>
                      </a:rPr>
                      <m:t>𝐱</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𝑠</m:t>
                        </m:r>
                      </m:e>
                      <m:sub>
                        <m:r>
                          <a:rPr lang="en-US" altLang="zh-CN" sz="2400" b="0" i="1">
                            <a:latin typeface="Cambria Math" panose="02040503050406030204" pitchFamily="18" charset="0"/>
                          </a:rPr>
                          <m:t>𝑖</m:t>
                        </m:r>
                      </m:sub>
                    </m:sSub>
                    <m:d>
                      <m:dPr>
                        <m:ctrlPr>
                          <a:rPr lang="en-US" altLang="zh-CN" sz="2400" b="0" i="1">
                            <a:latin typeface="Cambria Math" panose="02040503050406030204" pitchFamily="18" charset="0"/>
                          </a:rPr>
                        </m:ctrlPr>
                      </m:dPr>
                      <m:e>
                        <m:r>
                          <a:rPr lang="en-US" altLang="zh-CN" sz="2400">
                            <a:latin typeface="Cambria Math" panose="02040503050406030204" pitchFamily="18" charset="0"/>
                          </a:rPr>
                          <m:t>𝐱</m:t>
                        </m:r>
                      </m:e>
                    </m:d>
                    <m:r>
                      <a:rPr lang="en-US" altLang="zh-CN" sz="2400" b="0" i="1">
                        <a:latin typeface="Cambria Math" panose="02040503050406030204" pitchFamily="18" charset="0"/>
                      </a:rPr>
                      <m:t>=0}</m:t>
                    </m:r>
                  </m:oMath>
                </a14:m>
                <a:r>
                  <a:rPr lang="en-US" altLang="zh-CN" sz="2400" dirty="0"/>
                  <a:t> </a:t>
                </a:r>
                <a14:m>
                  <m:oMath xmlns:m="http://schemas.openxmlformats.org/officeDocument/2006/math">
                    <m:r>
                      <a:rPr lang="en-US" altLang="zh-CN" sz="2400" i="1" dirty="0">
                        <a:latin typeface="Cambria Math" panose="02040503050406030204" pitchFamily="18" charset="0"/>
                      </a:rPr>
                      <m:t>𝑛</m:t>
                    </m:r>
                    <m:r>
                      <a:rPr lang="en-US" altLang="zh-CN" sz="2400" b="0" i="1" dirty="0">
                        <a:latin typeface="Cambria Math" panose="02040503050406030204" pitchFamily="18" charset="0"/>
                      </a:rPr>
                      <m:t>−1</m:t>
                    </m:r>
                  </m:oMath>
                </a14:m>
                <a:r>
                  <a:rPr lang="zh-CN" altLang="en-US" sz="2400" b="0" dirty="0"/>
                  <a:t>维子空间（超曲面）</a:t>
                </a:r>
                <a14:m>
                  <m:oMath xmlns:m="http://schemas.openxmlformats.org/officeDocument/2006/math">
                    <m:r>
                      <a:rPr lang="en-US" altLang="zh-CN" sz="2400" b="0" i="1">
                        <a:latin typeface="Cambria Math" panose="02040503050406030204" pitchFamily="18" charset="0"/>
                      </a:rPr>
                      <m:t>𝑚</m:t>
                    </m:r>
                  </m:oMath>
                </a14:m>
                <a:r>
                  <a:rPr lang="zh-CN" altLang="en-US" sz="2400" b="0" dirty="0"/>
                  <a:t>个</a:t>
                </a:r>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7504" y="3172855"/>
                <a:ext cx="6687985" cy="830997"/>
              </a:xfrm>
              <a:prstGeom prst="rect">
                <a:avLst/>
              </a:prstGeom>
              <a:blipFill rotWithShape="0">
                <a:blip r:embed="rId6"/>
                <a:stretch>
                  <a:fillRect l="-1459" t="-8029" r="-456" b="-131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4722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53</a:t>
            </a:fld>
            <a:endParaRPr lang="en-US" altLang="zh-CN"/>
          </a:p>
        </p:txBody>
      </p:sp>
      <p:sp>
        <p:nvSpPr>
          <p:cNvPr id="6" name="内容占位符 5"/>
          <p:cNvSpPr>
            <a:spLocks noGrp="1"/>
          </p:cNvSpPr>
          <p:nvPr>
            <p:ph sz="half" idx="1"/>
          </p:nvPr>
        </p:nvSpPr>
        <p:spPr>
          <a:xfrm>
            <a:off x="179513" y="1844825"/>
            <a:ext cx="8784976" cy="864095"/>
          </a:xfrm>
        </p:spPr>
        <p:txBody>
          <a:bodyPr/>
          <a:lstStyle/>
          <a:p>
            <a:pPr marL="0" indent="0">
              <a:buNone/>
            </a:pPr>
            <a:r>
              <a:rPr lang="zh-CN" altLang="en-US" dirty="0"/>
              <a:t>递阶控制</a:t>
            </a:r>
          </a:p>
        </p:txBody>
      </p:sp>
      <mc:AlternateContent xmlns:mc="http://schemas.openxmlformats.org/markup-compatibility/2006" xmlns:a14="http://schemas.microsoft.com/office/drawing/2010/main">
        <mc:Choice Requires="a14">
          <p:sp>
            <p:nvSpPr>
              <p:cNvPr id="10" name="文本框 9"/>
              <p:cNvSpPr txBox="1"/>
              <p:nvPr/>
            </p:nvSpPr>
            <p:spPr>
              <a:xfrm>
                <a:off x="971600" y="2708920"/>
                <a:ext cx="1582934"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m:t>
                        </m:r>
                      </m:sub>
                    </m:sSub>
                  </m:oMath>
                </a14:m>
                <a:r>
                  <a:rPr lang="zh-CN" altLang="en-US" dirty="0"/>
                  <a:t>上滑动</a:t>
                </a:r>
              </a:p>
            </p:txBody>
          </p:sp>
        </mc:Choice>
        <mc:Fallback xmlns="">
          <p:sp>
            <p:nvSpPr>
              <p:cNvPr id="10" name="文本框 9"/>
              <p:cNvSpPr txBox="1">
                <a:spLocks noRot="1" noChangeAspect="1" noMove="1" noResize="1" noEditPoints="1" noAdjustHandles="1" noChangeArrowheads="1" noChangeShapeType="1" noTextEdit="1"/>
              </p:cNvSpPr>
              <p:nvPr/>
            </p:nvSpPr>
            <p:spPr>
              <a:xfrm>
                <a:off x="971600" y="2708920"/>
                <a:ext cx="1582934" cy="523220"/>
              </a:xfrm>
              <a:prstGeom prst="rect">
                <a:avLst/>
              </a:prstGeom>
              <a:blipFill>
                <a:blip r:embed="rId2"/>
                <a:stretch>
                  <a:fillRect t="-15116" r="-6923"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282962" y="2684613"/>
                <a:ext cx="2308774" cy="564001"/>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𝒊</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𝑺</m:t>
                        </m:r>
                      </m:e>
                      <m:sub>
                        <m:r>
                          <a:rPr lang="en-US" altLang="zh-CN" b="1" i="1" smtClean="0">
                            <a:latin typeface="Cambria Math" panose="02040503050406030204" pitchFamily="18" charset="0"/>
                          </a:rPr>
                          <m:t>𝒋</m:t>
                        </m:r>
                      </m:sub>
                    </m:sSub>
                  </m:oMath>
                </a14:m>
                <a:r>
                  <a:rPr lang="zh-CN" altLang="en-US" dirty="0"/>
                  <a:t>上滑动</a:t>
                </a:r>
              </a:p>
            </p:txBody>
          </p:sp>
        </mc:Choice>
        <mc:Fallback xmlns="">
          <p:sp>
            <p:nvSpPr>
              <p:cNvPr id="11" name="文本框 10"/>
              <p:cNvSpPr txBox="1">
                <a:spLocks noRot="1" noChangeAspect="1" noMove="1" noResize="1" noEditPoints="1" noAdjustHandles="1" noChangeArrowheads="1" noChangeShapeType="1" noTextEdit="1"/>
              </p:cNvSpPr>
              <p:nvPr/>
            </p:nvSpPr>
            <p:spPr>
              <a:xfrm>
                <a:off x="3282962" y="2684613"/>
                <a:ext cx="2308774" cy="564001"/>
              </a:xfrm>
              <a:prstGeom prst="rect">
                <a:avLst/>
              </a:prstGeom>
              <a:blipFill rotWithShape="0">
                <a:blip r:embed="rId3"/>
                <a:stretch>
                  <a:fillRect t="-13978" r="-4497" b="-182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044556" y="2673691"/>
                <a:ext cx="1642244" cy="523220"/>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𝟎</m:t>
                        </m:r>
                      </m:sub>
                    </m:sSub>
                  </m:oMath>
                </a14:m>
                <a:r>
                  <a:rPr lang="zh-CN" altLang="en-US" dirty="0"/>
                  <a:t>上滑动</a:t>
                </a:r>
              </a:p>
            </p:txBody>
          </p:sp>
        </mc:Choice>
        <mc:Fallback xmlns="">
          <p:sp>
            <p:nvSpPr>
              <p:cNvPr id="12" name="文本框 11"/>
              <p:cNvSpPr txBox="1">
                <a:spLocks noRot="1" noChangeAspect="1" noMove="1" noResize="1" noEditPoints="1" noAdjustHandles="1" noChangeArrowheads="1" noChangeShapeType="1" noTextEdit="1"/>
              </p:cNvSpPr>
              <p:nvPr/>
            </p:nvSpPr>
            <p:spPr>
              <a:xfrm>
                <a:off x="7044556" y="2673691"/>
                <a:ext cx="1642244" cy="523220"/>
              </a:xfrm>
              <a:prstGeom prst="rect">
                <a:avLst/>
              </a:prstGeom>
              <a:blipFill rotWithShape="0">
                <a:blip r:embed="rId4"/>
                <a:stretch>
                  <a:fillRect t="-16471" r="-6691" b="-294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6060887" y="2658799"/>
                <a:ext cx="5822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6060887" y="2658799"/>
                <a:ext cx="582211" cy="523220"/>
              </a:xfrm>
              <a:prstGeom prst="rect">
                <a:avLst/>
              </a:prstGeom>
              <a:blipFill rotWithShape="0">
                <a:blip r:embed="rId5"/>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6"/>
          <a:stretch>
            <a:fillRect/>
          </a:stretch>
        </p:blipFill>
        <p:spPr>
          <a:xfrm>
            <a:off x="3282962" y="3248614"/>
            <a:ext cx="3438442" cy="2773920"/>
          </a:xfrm>
          <a:prstGeom prst="rect">
            <a:avLst/>
          </a:prstGeom>
        </p:spPr>
      </p:pic>
    </p:spTree>
    <p:extLst>
      <p:ext uri="{BB962C8B-B14F-4D97-AF65-F5344CB8AC3E}">
        <p14:creationId xmlns:p14="http://schemas.microsoft.com/office/powerpoint/2010/main" val="3425707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54</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38602" y="1988840"/>
                <a:ext cx="4653439" cy="2667718"/>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固定切换模式：按照一定的、预先设计好的顺序，使控制自动地起作用</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b="1" i="1" smtClean="0">
                              <a:latin typeface="Cambria Math" panose="02040503050406030204" pitchFamily="18" charset="0"/>
                            </a:rPr>
                            <m:t>𝟐</m:t>
                          </m:r>
                        </m:sub>
                      </m:sSub>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𝟎</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b="1" i="1" smtClean="0">
                              <a:latin typeface="Cambria Math" panose="02040503050406030204" pitchFamily="18" charset="0"/>
                            </a:rPr>
                            <m:t>𝒎</m:t>
                          </m:r>
                        </m:sub>
                      </m:sSub>
                      <m:d>
                        <m:dPr>
                          <m:ctrlPr>
                            <a:rPr lang="en-US" altLang="zh-CN" i="1">
                              <a:latin typeface="Cambria Math" panose="02040503050406030204" pitchFamily="18" charset="0"/>
                            </a:rPr>
                          </m:ctrlPr>
                        </m:dPr>
                        <m:e>
                          <m:r>
                            <a:rPr lang="en-US" altLang="zh-CN">
                              <a:latin typeface="Cambria Math" panose="02040503050406030204" pitchFamily="18" charset="0"/>
                            </a:rPr>
                            <m:t>𝐱</m:t>
                          </m:r>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zh-CN" altLang="en-US"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38602" y="1988840"/>
                <a:ext cx="4653439" cy="2667718"/>
              </a:xfrm>
              <a:prstGeom prst="rect">
                <a:avLst/>
              </a:prstGeom>
              <a:blipFill rotWithShape="0">
                <a:blip r:embed="rId2"/>
                <a:stretch>
                  <a:fillRect l="-2359" t="-2283" r="-917"/>
                </a:stretch>
              </a:blipFill>
            </p:spPr>
            <p:txBody>
              <a:bodyPr/>
              <a:lstStyle/>
              <a:p>
                <a:r>
                  <a:rPr lang="zh-CN" altLang="en-US">
                    <a:noFill/>
                  </a:rPr>
                  <a:t> </a:t>
                </a:r>
              </a:p>
            </p:txBody>
          </p:sp>
        </mc:Fallback>
      </mc:AlternateContent>
      <p:pic>
        <p:nvPicPr>
          <p:cNvPr id="9" name="图片 8"/>
          <p:cNvPicPr>
            <a:picLocks noChangeAspect="1"/>
          </p:cNvPicPr>
          <p:nvPr/>
        </p:nvPicPr>
        <p:blipFill>
          <a:blip r:embed="rId3">
            <a:lum contrast="40000"/>
          </a:blip>
          <a:stretch>
            <a:fillRect/>
          </a:stretch>
        </p:blipFill>
        <p:spPr>
          <a:xfrm>
            <a:off x="5076056" y="1774920"/>
            <a:ext cx="3744416" cy="3663575"/>
          </a:xfrm>
          <a:prstGeom prst="rect">
            <a:avLst/>
          </a:prstGeom>
        </p:spPr>
      </p:pic>
      <p:sp>
        <p:nvSpPr>
          <p:cNvPr id="10" name="文本框 9"/>
          <p:cNvSpPr txBox="1"/>
          <p:nvPr/>
        </p:nvSpPr>
        <p:spPr>
          <a:xfrm>
            <a:off x="6258755" y="5374202"/>
            <a:ext cx="1085554" cy="523220"/>
          </a:xfrm>
          <a:prstGeom prst="rect">
            <a:avLst/>
          </a:prstGeom>
          <a:noFill/>
        </p:spPr>
        <p:txBody>
          <a:bodyPr wrap="none" rtlCol="0">
            <a:spAutoFit/>
          </a:bodyPr>
          <a:lstStyle/>
          <a:p>
            <a:r>
              <a:rPr lang="zh-CN" altLang="en-US" dirty="0"/>
              <a:t>模式</a:t>
            </a:r>
            <a:r>
              <a:rPr lang="en-US" altLang="zh-CN" dirty="0"/>
              <a:t>a</a:t>
            </a:r>
            <a:endParaRPr lang="zh-CN" altLang="en-US" dirty="0"/>
          </a:p>
        </p:txBody>
      </p:sp>
      <p:sp>
        <p:nvSpPr>
          <p:cNvPr id="6" name="TextBox 5"/>
          <p:cNvSpPr txBox="1"/>
          <p:nvPr/>
        </p:nvSpPr>
        <p:spPr>
          <a:xfrm>
            <a:off x="145135" y="5988706"/>
            <a:ext cx="7758855" cy="954107"/>
          </a:xfrm>
          <a:prstGeom prst="rect">
            <a:avLst/>
          </a:prstGeom>
          <a:noFill/>
        </p:spPr>
        <p:txBody>
          <a:bodyPr wrap="none" rtlCol="0">
            <a:spAutoFit/>
          </a:bodyPr>
          <a:lstStyle/>
          <a:p>
            <a:r>
              <a:rPr lang="zh-CN" altLang="en-US" dirty="0">
                <a:cs typeface="Times New Roman" panose="02020603050405020304" pitchFamily="18" charset="0"/>
              </a:rPr>
              <a:t>趋近品质可能很差，实际上其计算也十分困难；</a:t>
            </a:r>
            <a:endParaRPr lang="en-US"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767854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55</a:t>
            </a:fld>
            <a:endParaRPr lang="en-US" altLang="zh-CN"/>
          </a:p>
        </p:txBody>
      </p:sp>
      <p:sp>
        <p:nvSpPr>
          <p:cNvPr id="7" name="文本框 6"/>
          <p:cNvSpPr txBox="1"/>
          <p:nvPr/>
        </p:nvSpPr>
        <p:spPr>
          <a:xfrm>
            <a:off x="147470" y="1991281"/>
            <a:ext cx="3992482" cy="3539430"/>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选择切换模式：滑动模态不同维数级别出现的顺序，不是预先设计好的，而是按照某种准则，系统在其过程中自动选定。如相点到各切换面的距离最小</a:t>
            </a:r>
          </a:p>
        </p:txBody>
      </p:sp>
      <p:pic>
        <p:nvPicPr>
          <p:cNvPr id="12" name="图片 11"/>
          <p:cNvPicPr>
            <a:picLocks noChangeAspect="1"/>
          </p:cNvPicPr>
          <p:nvPr/>
        </p:nvPicPr>
        <p:blipFill>
          <a:blip r:embed="rId3">
            <a:lum contrast="40000"/>
          </a:blip>
          <a:stretch>
            <a:fillRect/>
          </a:stretch>
        </p:blipFill>
        <p:spPr>
          <a:xfrm>
            <a:off x="4499992" y="1992107"/>
            <a:ext cx="4301919" cy="3162647"/>
          </a:xfrm>
          <a:prstGeom prst="rect">
            <a:avLst/>
          </a:prstGeom>
        </p:spPr>
      </p:pic>
      <p:sp>
        <p:nvSpPr>
          <p:cNvPr id="13" name="文本框 12"/>
          <p:cNvSpPr txBox="1"/>
          <p:nvPr/>
        </p:nvSpPr>
        <p:spPr>
          <a:xfrm>
            <a:off x="5713681" y="5269101"/>
            <a:ext cx="1106393" cy="523220"/>
          </a:xfrm>
          <a:prstGeom prst="rect">
            <a:avLst/>
          </a:prstGeom>
          <a:noFill/>
        </p:spPr>
        <p:txBody>
          <a:bodyPr wrap="none" rtlCol="0">
            <a:spAutoFit/>
          </a:bodyPr>
          <a:lstStyle/>
          <a:p>
            <a:r>
              <a:rPr lang="zh-CN" altLang="en-US" dirty="0"/>
              <a:t>模式</a:t>
            </a:r>
            <a:r>
              <a:rPr lang="en-US" altLang="zh-CN" dirty="0"/>
              <a:t>b</a:t>
            </a:r>
            <a:endParaRPr lang="zh-CN" altLang="en-US" dirty="0"/>
          </a:p>
        </p:txBody>
      </p:sp>
      <p:sp>
        <p:nvSpPr>
          <p:cNvPr id="6" name="TextBox 5"/>
          <p:cNvSpPr txBox="1"/>
          <p:nvPr/>
        </p:nvSpPr>
        <p:spPr>
          <a:xfrm>
            <a:off x="899592" y="5877272"/>
            <a:ext cx="2348720" cy="954107"/>
          </a:xfrm>
          <a:prstGeom prst="rect">
            <a:avLst/>
          </a:prstGeom>
          <a:noFill/>
        </p:spPr>
        <p:txBody>
          <a:bodyPr wrap="none" rtlCol="0">
            <a:spAutoFit/>
          </a:bodyPr>
          <a:lstStyle/>
          <a:p>
            <a:r>
              <a:rPr lang="zh-CN" altLang="en-US" dirty="0">
                <a:cs typeface="Times New Roman" panose="02020603050405020304" pitchFamily="18" charset="0"/>
              </a:rPr>
              <a:t>设计比较复杂</a:t>
            </a:r>
            <a:endParaRPr lang="en-US"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13817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56</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81305" y="1595021"/>
                <a:ext cx="4598406" cy="3970318"/>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自由切换模式：一旦系统中有了初始偏移，全部控制变量都开始操作，使得相点对所有的切换面，都是趋近关系。这样，首先到达的切换面上出现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维滑动模态，这个滑动运动对于其余的</a:t>
                </a:r>
                <a14:m>
                  <m:oMath xmlns:m="http://schemas.openxmlformats.org/officeDocument/2006/math">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oMath>
                </a14:m>
                <a:r>
                  <a:rPr lang="zh-CN" altLang="en-US" dirty="0"/>
                  <a:t>个切换面仍是趋近运动</a:t>
                </a:r>
                <a:r>
                  <a:rPr lang="zh-CN" altLang="en-US"/>
                  <a:t>关系</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1305" y="1595021"/>
                <a:ext cx="4598406" cy="3970318"/>
              </a:xfrm>
              <a:prstGeom prst="rect">
                <a:avLst/>
              </a:prstGeom>
              <a:blipFill rotWithShape="0">
                <a:blip r:embed="rId2"/>
                <a:stretch>
                  <a:fillRect l="-2252" t="-1690" r="-2119" b="-2919"/>
                </a:stretch>
              </a:blipFill>
            </p:spPr>
            <p:txBody>
              <a:bodyPr/>
              <a:lstStyle/>
              <a:p>
                <a:r>
                  <a:rPr lang="zh-CN" altLang="en-US">
                    <a:noFill/>
                  </a:rPr>
                  <a:t> </a:t>
                </a:r>
              </a:p>
            </p:txBody>
          </p:sp>
        </mc:Fallback>
      </mc:AlternateContent>
      <p:pic>
        <p:nvPicPr>
          <p:cNvPr id="6" name="图片 5"/>
          <p:cNvPicPr>
            <a:picLocks noChangeAspect="1"/>
          </p:cNvPicPr>
          <p:nvPr/>
        </p:nvPicPr>
        <p:blipFill>
          <a:blip r:embed="rId3">
            <a:lum contrast="40000"/>
          </a:blip>
          <a:stretch>
            <a:fillRect/>
          </a:stretch>
        </p:blipFill>
        <p:spPr>
          <a:xfrm>
            <a:off x="4679711" y="1700808"/>
            <a:ext cx="4284778" cy="3744416"/>
          </a:xfrm>
          <a:prstGeom prst="rect">
            <a:avLst/>
          </a:prstGeom>
        </p:spPr>
      </p:pic>
      <p:sp>
        <p:nvSpPr>
          <p:cNvPr id="8" name="文本框 7"/>
          <p:cNvSpPr txBox="1"/>
          <p:nvPr/>
        </p:nvSpPr>
        <p:spPr>
          <a:xfrm>
            <a:off x="6237916" y="5438830"/>
            <a:ext cx="1106393" cy="523220"/>
          </a:xfrm>
          <a:prstGeom prst="rect">
            <a:avLst/>
          </a:prstGeom>
          <a:noFill/>
        </p:spPr>
        <p:txBody>
          <a:bodyPr wrap="none" rtlCol="0">
            <a:spAutoFit/>
          </a:bodyPr>
          <a:lstStyle/>
          <a:p>
            <a:r>
              <a:rPr lang="zh-CN" altLang="en-US" dirty="0"/>
              <a:t>模式</a:t>
            </a:r>
            <a:r>
              <a:rPr lang="en-US" altLang="zh-CN" dirty="0"/>
              <a:t>c</a:t>
            </a:r>
            <a:endParaRPr lang="zh-CN" altLang="en-US" dirty="0"/>
          </a:p>
        </p:txBody>
      </p:sp>
      <p:sp>
        <p:nvSpPr>
          <p:cNvPr id="9" name="TextBox 8"/>
          <p:cNvSpPr txBox="1"/>
          <p:nvPr/>
        </p:nvSpPr>
        <p:spPr>
          <a:xfrm>
            <a:off x="-18982" y="5909210"/>
            <a:ext cx="8359981" cy="954107"/>
          </a:xfrm>
          <a:prstGeom prst="rect">
            <a:avLst/>
          </a:prstGeom>
          <a:noFill/>
        </p:spPr>
        <p:txBody>
          <a:bodyPr wrap="none" rtlCol="0">
            <a:spAutoFit/>
          </a:bodyPr>
          <a:lstStyle/>
          <a:p>
            <a:r>
              <a:rPr lang="zh-CN" altLang="en-US" dirty="0">
                <a:cs typeface="Times New Roman" panose="02020603050405020304" pitchFamily="18" charset="0"/>
              </a:rPr>
              <a:t>趋近品质好，设计简单，是最优切换模式</a:t>
            </a:r>
            <a:r>
              <a:rPr lang="en-US" altLang="zh-CN" dirty="0">
                <a:cs typeface="Times New Roman" panose="02020603050405020304" pitchFamily="18" charset="0"/>
              </a:rPr>
              <a:t>(</a:t>
            </a:r>
            <a:r>
              <a:rPr lang="zh-CN" altLang="en-US" dirty="0">
                <a:cs typeface="Times New Roman" panose="02020603050405020304" pitchFamily="18" charset="0"/>
              </a:rPr>
              <a:t>可以证明</a:t>
            </a:r>
            <a:r>
              <a:rPr lang="en-US" altLang="zh-CN" dirty="0">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3915341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57</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0" y="2132856"/>
                <a:ext cx="4572000" cy="3108543"/>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最终滑动模态切换模式：如果只要求在有限时间内相点达到</a:t>
                </a:r>
                <a14:m>
                  <m:oMath xmlns:m="http://schemas.openxmlformats.org/officeDocument/2006/math">
                    <m:r>
                      <a:rPr lang="en-US" altLang="zh-CN" b="1" i="1" smtClean="0">
                        <a:latin typeface="Cambria Math" panose="02040503050406030204" pitchFamily="18" charset="0"/>
                      </a:rPr>
                      <m:t>𝒏</m:t>
                    </m:r>
                    <m:r>
                      <a:rPr lang="en-US" altLang="zh-CN" b="1" i="1" smtClean="0">
                        <a:latin typeface="Cambria Math" panose="02040503050406030204" pitchFamily="18" charset="0"/>
                      </a:rPr>
                      <m:t>−</m:t>
                    </m:r>
                    <m:r>
                      <a:rPr lang="en-US" altLang="zh-CN" b="1" i="1" smtClean="0">
                        <a:latin typeface="Cambria Math" panose="02040503050406030204" pitchFamily="18" charset="0"/>
                      </a:rPr>
                      <m:t>𝒎</m:t>
                    </m:r>
                  </m:oMath>
                </a14:m>
                <a:r>
                  <a:rPr lang="zh-CN" altLang="en-US" dirty="0"/>
                  <a:t>维滑动模态</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𝑺</m:t>
                        </m:r>
                      </m:e>
                      <m:sub>
                        <m:r>
                          <a:rPr lang="en-US" altLang="zh-CN" b="1" i="1" smtClean="0">
                            <a:latin typeface="Cambria Math" panose="02040503050406030204" pitchFamily="18" charset="0"/>
                          </a:rPr>
                          <m:t>𝟎</m:t>
                        </m:r>
                      </m:sub>
                    </m:sSub>
                    <m:r>
                      <a:rPr lang="zh-CN" altLang="en-US" i="1">
                        <a:latin typeface="Cambria Math" panose="02040503050406030204" pitchFamily="18" charset="0"/>
                      </a:rPr>
                      <m:t>，</m:t>
                    </m:r>
                  </m:oMath>
                </a14:m>
                <a:r>
                  <a:rPr lang="zh-CN" altLang="en-US" dirty="0"/>
                  <a:t>然后渐近地趋向原点，而不管是否出现其它滑动模态，称为最终滑动模态控制。</a:t>
                </a:r>
              </a:p>
            </p:txBody>
          </p:sp>
        </mc:Choice>
        <mc:Fallback xmlns="">
          <p:sp>
            <p:nvSpPr>
              <p:cNvPr id="7" name="文本框 6"/>
              <p:cNvSpPr txBox="1">
                <a:spLocks noRot="1" noChangeAspect="1" noMove="1" noResize="1" noEditPoints="1" noAdjustHandles="1" noChangeArrowheads="1" noChangeShapeType="1" noTextEdit="1"/>
              </p:cNvSpPr>
              <p:nvPr/>
            </p:nvSpPr>
            <p:spPr>
              <a:xfrm>
                <a:off x="0" y="2132856"/>
                <a:ext cx="4572000" cy="3108543"/>
              </a:xfrm>
              <a:prstGeom prst="rect">
                <a:avLst/>
              </a:prstGeom>
              <a:blipFill rotWithShape="0">
                <a:blip r:embed="rId3"/>
                <a:stretch>
                  <a:fillRect l="-2267" t="-2157" r="-2667" b="-3922"/>
                </a:stretch>
              </a:blipFill>
            </p:spPr>
            <p:txBody>
              <a:bodyPr/>
              <a:lstStyle/>
              <a:p>
                <a:r>
                  <a:rPr lang="zh-CN" altLang="en-US">
                    <a:noFill/>
                  </a:rPr>
                  <a:t> </a:t>
                </a:r>
              </a:p>
            </p:txBody>
          </p:sp>
        </mc:Fallback>
      </mc:AlternateContent>
      <p:pic>
        <p:nvPicPr>
          <p:cNvPr id="6" name="图片 5"/>
          <p:cNvPicPr>
            <a:picLocks noChangeAspect="1"/>
          </p:cNvPicPr>
          <p:nvPr/>
        </p:nvPicPr>
        <p:blipFill>
          <a:blip r:embed="rId4">
            <a:lum contrast="40000"/>
          </a:blip>
          <a:stretch>
            <a:fillRect/>
          </a:stretch>
        </p:blipFill>
        <p:spPr>
          <a:xfrm>
            <a:off x="5007825" y="1988840"/>
            <a:ext cx="3942416" cy="3600400"/>
          </a:xfrm>
          <a:prstGeom prst="rect">
            <a:avLst/>
          </a:prstGeom>
        </p:spPr>
      </p:pic>
      <p:sp>
        <p:nvSpPr>
          <p:cNvPr id="8" name="文本框 7"/>
          <p:cNvSpPr txBox="1"/>
          <p:nvPr/>
        </p:nvSpPr>
        <p:spPr>
          <a:xfrm>
            <a:off x="6156176" y="5449575"/>
            <a:ext cx="1106393" cy="523220"/>
          </a:xfrm>
          <a:prstGeom prst="rect">
            <a:avLst/>
          </a:prstGeom>
          <a:noFill/>
        </p:spPr>
        <p:txBody>
          <a:bodyPr wrap="none" rtlCol="0">
            <a:spAutoFit/>
          </a:bodyPr>
          <a:lstStyle/>
          <a:p>
            <a:r>
              <a:rPr lang="zh-CN" altLang="en-US" dirty="0"/>
              <a:t>模式</a:t>
            </a:r>
            <a:r>
              <a:rPr lang="en-US" altLang="zh-CN" dirty="0"/>
              <a:t>d</a:t>
            </a:r>
            <a:endParaRPr lang="zh-CN" altLang="en-US" dirty="0"/>
          </a:p>
        </p:txBody>
      </p:sp>
      <p:sp>
        <p:nvSpPr>
          <p:cNvPr id="9" name="TextBox 8"/>
          <p:cNvSpPr txBox="1"/>
          <p:nvPr/>
        </p:nvSpPr>
        <p:spPr>
          <a:xfrm>
            <a:off x="457200" y="5748437"/>
            <a:ext cx="4152099" cy="954107"/>
          </a:xfrm>
          <a:prstGeom prst="rect">
            <a:avLst/>
          </a:prstGeom>
          <a:noFill/>
        </p:spPr>
        <p:txBody>
          <a:bodyPr wrap="none" rtlCol="0">
            <a:spAutoFit/>
          </a:bodyPr>
          <a:lstStyle/>
          <a:p>
            <a:r>
              <a:rPr lang="zh-CN" altLang="en-US" dirty="0">
                <a:cs typeface="Times New Roman" panose="02020603050405020304" pitchFamily="18" charset="0"/>
              </a:rPr>
              <a:t>可能导致不好的趋近品质</a:t>
            </a:r>
            <a:endParaRPr lang="en-US" altLang="zh-CN" dirty="0">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14312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多控制变量的切换模式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58</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0" y="1700808"/>
                <a:ext cx="5148064" cy="503727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分散滑动模态切换模式：</a:t>
                </a:r>
                <a:r>
                  <a:rPr lang="en-US" altLang="zh-CN" dirty="0"/>
                  <a:t> </a:t>
                </a:r>
                <a:r>
                  <a:rPr lang="zh-CN" altLang="en-US" dirty="0"/>
                  <a:t>选择切换面，使它们成为几组不同状态变量的函数，如</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1" i="1" smtClean="0">
                            <a:latin typeface="Cambria Math" panose="02040503050406030204" pitchFamily="18" charset="0"/>
                          </a:rPr>
                          <m:t>𝟏</m:t>
                        </m:r>
                      </m:sub>
                    </m:sSub>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𝟏</m:t>
                                </m:r>
                              </m:sub>
                            </m:sSub>
                          </m:sub>
                        </m:sSub>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oMath>
                </a14:m>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𝒏</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i="1">
                                  <a:latin typeface="Cambria Math" panose="02040503050406030204" pitchFamily="18" charset="0"/>
                                </a:rPr>
                                <m:t>𝟏</m:t>
                              </m:r>
                            </m:sub>
                          </m:sSub>
                          <m:r>
                            <a:rPr lang="en-US" altLang="zh-CN" i="1">
                              <a:latin typeface="Cambria Math" panose="02040503050406030204" pitchFamily="18" charset="0"/>
                            </a:rPr>
                            <m:t>,</m:t>
                          </m:r>
                          <m:r>
                            <a:rPr lang="en-US" altLang="zh-CN" i="1" smtClean="0">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𝒏</m:t>
                                  </m:r>
                                </m:e>
                                <m:sub>
                                  <m:r>
                                    <a:rPr lang="en-US" altLang="zh-CN" i="1">
                                      <a:latin typeface="Cambria Math" panose="02040503050406030204" pitchFamily="18" charset="0"/>
                                      <a:ea typeface="Cambria Math" panose="02040503050406030204" pitchFamily="18" charset="0"/>
                                    </a:rPr>
                                    <m:t>𝟏</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𝟐</m:t>
                                  </m:r>
                                </m:sub>
                              </m:sSub>
                            </m:sub>
                          </m:sSub>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m:oMathPara>
                </a14:m>
                <a:endParaRPr lang="en-US" altLang="zh-CN"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𝒔</m:t>
                          </m:r>
                        </m:e>
                        <m:sub>
                          <m:r>
                            <a:rPr lang="en-US" altLang="zh-CN" i="1">
                              <a:latin typeface="Cambria Math" panose="02040503050406030204" pitchFamily="18" charset="0"/>
                            </a:rPr>
                            <m:t>𝟏</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𝒏</m:t>
                                  </m:r>
                                </m:e>
                                <m:sub>
                                  <m:r>
                                    <a:rPr lang="en-US" altLang="zh-CN"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𝒏</m:t>
                                  </m:r>
                                </m:e>
                                <m:sub>
                                  <m:r>
                                    <a:rPr lang="en-US" altLang="zh-CN" i="1">
                                      <a:latin typeface="Cambria Math" panose="02040503050406030204" pitchFamily="18" charset="0"/>
                                      <a:ea typeface="Cambria Math" panose="02040503050406030204" pitchFamily="18" charset="0"/>
                                    </a:rPr>
                                    <m:t>𝟐</m:t>
                                  </m:r>
                                </m:sub>
                              </m:sSub>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𝒏</m:t>
                                  </m:r>
                                </m:e>
                                <m:sub>
                                  <m:r>
                                    <a:rPr lang="en-US" altLang="zh-CN" b="1" i="1" smtClean="0">
                                      <a:latin typeface="Cambria Math" panose="02040503050406030204" pitchFamily="18" charset="0"/>
                                      <a:ea typeface="Cambria Math" panose="02040503050406030204" pitchFamily="18" charset="0"/>
                                    </a:rPr>
                                    <m:t>𝒎</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Sub>
                          <m:r>
                            <a:rPr lang="en-US" altLang="zh-CN" i="1">
                              <a:latin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𝒏</m:t>
                              </m:r>
                            </m:sub>
                          </m:sSub>
                        </m:e>
                      </m:d>
                      <m:r>
                        <a:rPr lang="en-US" altLang="zh-CN" i="1">
                          <a:latin typeface="Cambria Math" panose="02040503050406030204" pitchFamily="18" charset="0"/>
                        </a:rPr>
                        <m:t>=</m:t>
                      </m:r>
                      <m:r>
                        <a:rPr lang="en-US" altLang="zh-CN" i="1">
                          <a:latin typeface="Cambria Math" panose="02040503050406030204" pitchFamily="18" charset="0"/>
                        </a:rPr>
                        <m:t>𝟎</m:t>
                      </m:r>
                    </m:oMath>
                  </m:oMathPara>
                </a14:m>
                <a:endParaRPr lang="en-US" altLang="zh-CN" dirty="0"/>
              </a:p>
              <a:p>
                <a:endParaRPr lang="en-US" altLang="zh-CN" dirty="0"/>
              </a:p>
              <a:p>
                <a:r>
                  <a:rPr lang="zh-CN" altLang="en-US" dirty="0"/>
                  <a:t>同时，使控制</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𝒖</m:t>
                        </m:r>
                      </m:e>
                      <m:sub>
                        <m:r>
                          <a:rPr lang="en-US" altLang="zh-CN" b="1" i="1" smtClean="0">
                            <a:latin typeface="Cambria Math" panose="02040503050406030204" pitchFamily="18" charset="0"/>
                            <a:ea typeface="Cambria Math" panose="02040503050406030204" pitchFamily="18" charset="0"/>
                          </a:rPr>
                          <m:t>𝒎</m:t>
                        </m:r>
                      </m:sub>
                    </m:sSub>
                  </m:oMath>
                </a14:m>
                <a:r>
                  <a:rPr lang="zh-CN" altLang="en-US" dirty="0"/>
                  <a:t>能够保证最后系统是沿着</a:t>
                </a:r>
                <a:r>
                  <a:rPr lang="en-US" altLang="zh-CN" dirty="0"/>
                  <a:t>m</a:t>
                </a:r>
                <a:r>
                  <a:rPr lang="zh-CN" altLang="en-US" dirty="0"/>
                  <a:t>个切换面趋向原点</a:t>
                </a:r>
              </a:p>
            </p:txBody>
          </p:sp>
        </mc:Choice>
        <mc:Fallback xmlns="">
          <p:sp>
            <p:nvSpPr>
              <p:cNvPr id="7" name="文本框 6"/>
              <p:cNvSpPr txBox="1">
                <a:spLocks noRot="1" noChangeAspect="1" noMove="1" noResize="1" noEditPoints="1" noAdjustHandles="1" noChangeArrowheads="1" noChangeShapeType="1" noTextEdit="1"/>
              </p:cNvSpPr>
              <p:nvPr/>
            </p:nvSpPr>
            <p:spPr>
              <a:xfrm>
                <a:off x="0" y="1700808"/>
                <a:ext cx="5148064" cy="5037276"/>
              </a:xfrm>
              <a:prstGeom prst="rect">
                <a:avLst/>
              </a:prstGeom>
              <a:blipFill rotWithShape="0">
                <a:blip r:embed="rId3"/>
                <a:stretch>
                  <a:fillRect l="-2370" t="-1574" r="-2251" b="-2058"/>
                </a:stretch>
              </a:blipFill>
            </p:spPr>
            <p:txBody>
              <a:bodyPr/>
              <a:lstStyle/>
              <a:p>
                <a:r>
                  <a:rPr lang="zh-CN" altLang="en-US">
                    <a:noFill/>
                  </a:rPr>
                  <a:t> </a:t>
                </a:r>
              </a:p>
            </p:txBody>
          </p:sp>
        </mc:Fallback>
      </mc:AlternateContent>
      <p:pic>
        <p:nvPicPr>
          <p:cNvPr id="6" name="图片 5"/>
          <p:cNvPicPr>
            <a:picLocks noChangeAspect="1"/>
          </p:cNvPicPr>
          <p:nvPr/>
        </p:nvPicPr>
        <p:blipFill>
          <a:blip r:embed="rId4">
            <a:lum contrast="40000"/>
          </a:blip>
          <a:stretch>
            <a:fillRect/>
          </a:stretch>
        </p:blipFill>
        <p:spPr>
          <a:xfrm>
            <a:off x="5148064" y="3167398"/>
            <a:ext cx="3550050" cy="1804000"/>
          </a:xfrm>
          <a:prstGeom prst="rect">
            <a:avLst/>
          </a:prstGeom>
        </p:spPr>
      </p:pic>
      <p:sp>
        <p:nvSpPr>
          <p:cNvPr id="8" name="文本框 7"/>
          <p:cNvSpPr txBox="1"/>
          <p:nvPr/>
        </p:nvSpPr>
        <p:spPr>
          <a:xfrm>
            <a:off x="5713681" y="5269101"/>
            <a:ext cx="1085554" cy="523220"/>
          </a:xfrm>
          <a:prstGeom prst="rect">
            <a:avLst/>
          </a:prstGeom>
          <a:noFill/>
        </p:spPr>
        <p:txBody>
          <a:bodyPr wrap="none" rtlCol="0">
            <a:spAutoFit/>
          </a:bodyPr>
          <a:lstStyle/>
          <a:p>
            <a:r>
              <a:rPr lang="zh-CN" altLang="en-US" dirty="0"/>
              <a:t>模式</a:t>
            </a:r>
            <a:r>
              <a:rPr lang="en-US" altLang="zh-CN" dirty="0"/>
              <a:t>e</a:t>
            </a:r>
            <a:endParaRPr lang="zh-CN" altLang="en-US" dirty="0"/>
          </a:p>
        </p:txBody>
      </p:sp>
    </p:spTree>
    <p:extLst>
      <p:ext uri="{BB962C8B-B14F-4D97-AF65-F5344CB8AC3E}">
        <p14:creationId xmlns:p14="http://schemas.microsoft.com/office/powerpoint/2010/main" val="2439513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59</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19093" y="1628800"/>
                <a:ext cx="5148064" cy="52860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变结构控制</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形式</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9093" y="1628800"/>
                <a:ext cx="5148064" cy="528606"/>
              </a:xfrm>
              <a:prstGeom prst="rect">
                <a:avLst/>
              </a:prstGeom>
              <a:blipFill rotWithShape="0">
                <a:blip r:embed="rId2"/>
                <a:stretch>
                  <a:fillRect l="-2133"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11632" y="2509869"/>
                <a:ext cx="6265305" cy="528606"/>
              </a:xfrm>
              <a:prstGeom prst="rect">
                <a:avLst/>
              </a:prstGeom>
              <a:noFill/>
            </p:spPr>
            <p:txBody>
              <a:bodyPr wrap="none" rtlCol="0">
                <a:spAutoFit/>
              </a:bodyPr>
              <a:lstStyle/>
              <a:p>
                <a:pPr marL="457200" indent="-457200">
                  <a:buFont typeface="Arial" panose="020B0604020202020204" pitchFamily="34" charset="0"/>
                  <a:buChar char="•"/>
                </a:pPr>
                <a:r>
                  <a:rPr lang="zh-CN" altLang="en-US" dirty="0"/>
                  <a:t>自由形式，即对</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rPr>
                      <m:t>(</m:t>
                    </m:r>
                    <m:r>
                      <a:rPr lang="en-US" altLang="zh-CN">
                        <a:latin typeface="Cambria Math" panose="02040503050406030204" pitchFamily="18" charset="0"/>
                      </a:rPr>
                      <m:t>𝐱</m:t>
                    </m:r>
                    <m:r>
                      <a:rPr lang="en-US" altLang="zh-CN" i="1">
                        <a:latin typeface="Cambria Math" panose="02040503050406030204" pitchFamily="18" charset="0"/>
                      </a:rPr>
                      <m:t>)</m:t>
                    </m:r>
                  </m:oMath>
                </a14:m>
                <a:r>
                  <a:rPr lang="zh-CN" altLang="en-US" dirty="0"/>
                  <a:t>不作任何限制</a:t>
                </a:r>
              </a:p>
            </p:txBody>
          </p:sp>
        </mc:Choice>
        <mc:Fallback xmlns="">
          <p:sp>
            <p:nvSpPr>
              <p:cNvPr id="6" name="文本框 5"/>
              <p:cNvSpPr txBox="1">
                <a:spLocks noRot="1" noChangeAspect="1" noMove="1" noResize="1" noEditPoints="1" noAdjustHandles="1" noChangeArrowheads="1" noChangeShapeType="1" noTextEdit="1"/>
              </p:cNvSpPr>
              <p:nvPr/>
            </p:nvSpPr>
            <p:spPr>
              <a:xfrm>
                <a:off x="211632" y="2509869"/>
                <a:ext cx="6265305" cy="528606"/>
              </a:xfrm>
              <a:prstGeom prst="rect">
                <a:avLst/>
              </a:prstGeom>
              <a:blipFill rotWithShape="0">
                <a:blip r:embed="rId3"/>
                <a:stretch>
                  <a:fillRect l="-1753" t="-15116" r="-1071" b="-29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09403" y="3222942"/>
                <a:ext cx="5113516"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常值继电型，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m:t>
                        </m:r>
                      </m:sub>
                    </m:sSub>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09403" y="3222942"/>
                <a:ext cx="5113516" cy="523220"/>
              </a:xfrm>
              <a:prstGeom prst="rect">
                <a:avLst/>
              </a:prstGeom>
              <a:blipFill rotWithShape="0">
                <a:blip r:embed="rId4"/>
                <a:stretch>
                  <a:fillRect l="-2145" t="-16279"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76899" y="3836513"/>
                <a:ext cx="5961504"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非线性继电型，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m:t>
                        </m:r>
                      </m:sub>
                    </m:sSub>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76899" y="3836513"/>
                <a:ext cx="5961504" cy="523220"/>
              </a:xfrm>
              <a:prstGeom prst="rect">
                <a:avLst/>
              </a:prstGeom>
              <a:blipFill rotWithShape="0">
                <a:blip r:embed="rId5"/>
                <a:stretch>
                  <a:fillRect l="-1840"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52241" y="4487916"/>
                <a:ext cx="8410572"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带连续部分的继电型，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𝑪</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𝑫</m:t>
                        </m:r>
                      </m:sub>
                    </m:sSub>
                    <m:r>
                      <a:rPr lang="en-US" altLang="zh-CN" b="0" i="0" smtClean="0">
                        <a:latin typeface="Cambria Math" panose="02040503050406030204" pitchFamily="18" charset="0"/>
                      </a:rPr>
                      <m:t>(</m:t>
                    </m:r>
                    <m:r>
                      <a:rPr lang="en-US" altLang="zh-CN" b="1" i="0" smtClean="0">
                        <a:latin typeface="Cambria Math" panose="02040503050406030204" pitchFamily="18" charset="0"/>
                      </a:rPr>
                      <m:t>𝐱</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sgn</m:t>
                    </m:r>
                    <m:r>
                      <a:rPr lang="en-US" altLang="zh-CN" b="1" i="1" smtClean="0">
                        <a:latin typeface="Cambria Math" panose="02040503050406030204" pitchFamily="18" charset="0"/>
                      </a:rPr>
                      <m:t>𝒔</m:t>
                    </m:r>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52241" y="4487916"/>
                <a:ext cx="8410572" cy="523220"/>
              </a:xfrm>
              <a:prstGeom prst="rect">
                <a:avLst/>
              </a:prstGeom>
              <a:blipFill rotWithShape="0">
                <a:blip r:embed="rId6"/>
                <a:stretch>
                  <a:fillRect l="-1304"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98356" y="5227034"/>
                <a:ext cx="7299819" cy="1053494"/>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不同幅值的继电型，</a:t>
                </a:r>
                <a14:m>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e>
                          <m:e>
                            <m:r>
                              <a:rPr lang="en-US" altLang="zh-CN" b="1" i="1" smtClean="0">
                                <a:latin typeface="Cambria Math" panose="02040503050406030204" pitchFamily="18" charset="0"/>
                              </a:rPr>
                              <m:t>&amp;</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a:latin typeface="Cambria Math" panose="02040503050406030204" pitchFamily="18" charset="0"/>
                                  </a:rPr>
                                  <m:t>𝐱</m:t>
                                </m:r>
                              </m:e>
                            </m:d>
                            <m:r>
                              <a:rPr lang="en-US" altLang="zh-CN" b="1" i="1" smtClean="0">
                                <a:latin typeface="Cambria Math" panose="02040503050406030204" pitchFamily="18" charset="0"/>
                              </a:rPr>
                              <m:t>,  </m:t>
                            </m:r>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&lt;</m:t>
                            </m:r>
                            <m:r>
                              <a:rPr lang="en-US" altLang="zh-CN" b="1" i="1" smtClean="0">
                                <a:latin typeface="Cambria Math" panose="02040503050406030204" pitchFamily="18" charset="0"/>
                              </a:rPr>
                              <m:t>𝟎</m:t>
                            </m:r>
                          </m:e>
                        </m:eqArr>
                      </m:e>
                    </m:d>
                  </m:oMath>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98356" y="5227034"/>
                <a:ext cx="7299819" cy="1053494"/>
              </a:xfrm>
              <a:prstGeom prst="rect">
                <a:avLst/>
              </a:prstGeom>
              <a:blipFill rotWithShape="0">
                <a:blip r:embed="rId7"/>
                <a:stretch>
                  <a:fillRect l="-15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6955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0" y="1700808"/>
                <a:ext cx="9036496" cy="4608511"/>
              </a:xfrm>
            </p:spPr>
            <p:txBody>
              <a:bodyPr/>
              <a:lstStyle/>
              <a:p>
                <a:pPr marL="0" indent="0">
                  <a:buNone/>
                </a:pPr>
                <a:r>
                  <a:rPr lang="zh-CN" altLang="en-US" dirty="0"/>
                  <a:t>复杂性：</a:t>
                </a:r>
                <a:endParaRPr lang="en-US" altLang="zh-CN" dirty="0"/>
              </a:p>
              <a:p>
                <a:pPr marL="0" indent="0">
                  <a:buNone/>
                </a:pPr>
                <a:r>
                  <a:rPr lang="en-US" altLang="zh-CN" dirty="0"/>
                  <a:t>1</a:t>
                </a:r>
                <a:r>
                  <a:rPr lang="zh-CN" altLang="en-US" dirty="0"/>
                  <a:t>）多孤立平衡态</a:t>
                </a:r>
                <a:r>
                  <a:rPr lang="en-US" altLang="zh-CN" dirty="0"/>
                  <a:t>(</a:t>
                </a:r>
                <a:r>
                  <a:rPr lang="zh-CN" altLang="en-US" dirty="0"/>
                  <a:t>又称零解、自然解、零点、奇点等</a:t>
                </a:r>
                <a:r>
                  <a:rPr lang="en-US" altLang="zh-CN" dirty="0"/>
                  <a:t>)</a:t>
                </a:r>
                <a:r>
                  <a:rPr lang="zh-CN" altLang="en-US" dirty="0"/>
                  <a:t>，即非线性代数方程组的解不止一组</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e>
                      </m:d>
                      <m:r>
                        <a:rPr lang="en-US" altLang="zh-CN" b="0" i="1" smtClean="0">
                          <a:latin typeface="Cambria Math" panose="02040503050406030204" pitchFamily="18" charset="0"/>
                        </a:rPr>
                        <m:t>=0,</m:t>
                      </m:r>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ea typeface="Cambria Math" panose="02040503050406030204" pitchFamily="18" charset="0"/>
                        </a:rPr>
                        <m:t>𝑛</m:t>
                      </m:r>
                    </m:oMath>
                  </m:oMathPara>
                </a14:m>
                <a:endParaRPr lang="en-US" altLang="zh-CN" dirty="0"/>
              </a:p>
              <a:p>
                <a:pPr marL="0" indent="0">
                  <a:buNone/>
                </a:pPr>
                <a:r>
                  <a:rPr lang="zh-CN" altLang="en-US" dirty="0"/>
                  <a:t>其状态可能收敛于几个稳态工作点之一，收敛于哪个工作点取决于系统的初始状态。</a:t>
                </a:r>
                <a:endParaRPr lang="en-US" altLang="zh-CN" dirty="0"/>
              </a:p>
              <a:p>
                <a:pPr marL="0" indent="0">
                  <a:buNone/>
                </a:pPr>
                <a:endParaRPr lang="en-US" altLang="zh-CN" dirty="0"/>
              </a:p>
              <a:p>
                <a:pPr marL="0" indent="0">
                  <a:buNone/>
                </a:pPr>
                <a:r>
                  <a:rPr lang="en-US" altLang="zh-CN" dirty="0">
                    <a:latin typeface="Times New Roman" panose="02020603050405020304" pitchFamily="18" charset="0"/>
                    <a:cs typeface="Times New Roman" panose="02020603050405020304" pitchFamily="18" charset="0"/>
                  </a:rPr>
                  <a:t>vs. </a:t>
                </a:r>
                <a:r>
                  <a:rPr lang="zh-CN" altLang="en-US" dirty="0"/>
                  <a:t>线性系统</a:t>
                </a:r>
                <a:r>
                  <a:rPr lang="en-US" altLang="zh-CN" dirty="0"/>
                  <a:t>(</a:t>
                </a:r>
                <a14:m>
                  <m:oMath xmlns:m="http://schemas.openxmlformats.org/officeDocument/2006/math">
                    <m:acc>
                      <m:accPr>
                        <m:chr m:val="̇"/>
                        <m:ctrlPr>
                          <a:rPr lang="zh-CN" altLang="en-US" b="1"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𝐴</m:t>
                    </m:r>
                    <m:r>
                      <a:rPr lang="en-US" altLang="zh-CN" b="1">
                        <a:latin typeface="Cambria Math" panose="02040503050406030204" pitchFamily="18" charset="0"/>
                      </a:rPr>
                      <m:t>𝐱</m:t>
                    </m:r>
                  </m:oMath>
                </a14:m>
                <a:r>
                  <a:rPr lang="en-US" altLang="zh-CN" dirty="0"/>
                  <a:t>)</a:t>
                </a:r>
                <a:r>
                  <a:rPr lang="zh-CN" altLang="en-US" dirty="0"/>
                  <a:t>孤立平衡态只有一个</a:t>
                </a:r>
                <a:r>
                  <a:rPr lang="en-US" altLang="zh-CN" dirty="0"/>
                  <a:t>(</a:t>
                </a:r>
                <a14:m>
                  <m:oMath xmlns:m="http://schemas.openxmlformats.org/officeDocument/2006/math">
                    <m:r>
                      <a:rPr lang="en-US" altLang="zh-CN" b="0" i="1" smtClean="0">
                        <a:latin typeface="Cambria Math" panose="02040503050406030204" pitchFamily="18" charset="0"/>
                      </a:rPr>
                      <m:t>𝐴</m:t>
                    </m:r>
                    <m:r>
                      <a:rPr lang="en-US" altLang="zh-CN" b="1" i="0" smtClean="0">
                        <a:latin typeface="Cambria Math" panose="02040503050406030204" pitchFamily="18" charset="0"/>
                      </a:rPr>
                      <m:t>𝐱</m:t>
                    </m:r>
                    <m:r>
                      <a:rPr lang="en-US" altLang="zh-CN" b="0" i="1" smtClean="0">
                        <a:latin typeface="Cambria Math" panose="02040503050406030204" pitchFamily="18" charset="0"/>
                      </a:rPr>
                      <m:t>=0,</m:t>
                    </m:r>
                    <m:r>
                      <a:rPr lang="en-US" altLang="zh-CN" b="1" i="0" smtClean="0">
                        <a:latin typeface="Cambria Math" panose="02040503050406030204" pitchFamily="18" charset="0"/>
                      </a:rPr>
                      <m:t>𝐱</m:t>
                    </m:r>
                    <m:r>
                      <a:rPr lang="en-US" altLang="zh-CN" b="0" i="1" smtClean="0">
                        <a:latin typeface="Cambria Math" panose="02040503050406030204" pitchFamily="18" charset="0"/>
                      </a:rPr>
                      <m:t>=0</m:t>
                    </m:r>
                  </m:oMath>
                </a14:m>
                <a:r>
                  <a:rPr lang="en-US" altLang="zh-CN" dirty="0"/>
                  <a:t>)</a:t>
                </a:r>
                <a:r>
                  <a:rPr lang="zh-CN" altLang="en-US" dirty="0"/>
                  <a:t>，只有一个吸引系统状态的稳态工作点，而与初始状态无关。</a:t>
                </a: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0" y="1700808"/>
                <a:ext cx="9036496" cy="4608511"/>
              </a:xfrm>
              <a:blipFill>
                <a:blip r:embed="rId2"/>
                <a:stretch>
                  <a:fillRect l="-1350" t="-1323" b="-5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0089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60</a:t>
            </a:fld>
            <a:endParaRPr lang="en-US" altLang="zh-CN"/>
          </a:p>
        </p:txBody>
      </p:sp>
      <mc:AlternateContent xmlns:mc="http://schemas.openxmlformats.org/markup-compatibility/2006" xmlns:a14="http://schemas.microsoft.com/office/drawing/2010/main">
        <mc:Choice Requires="a14">
          <p:sp>
            <p:nvSpPr>
              <p:cNvPr id="7" name="文本框 6"/>
              <p:cNvSpPr txBox="1"/>
              <p:nvPr/>
            </p:nvSpPr>
            <p:spPr>
              <a:xfrm>
                <a:off x="119093" y="1628800"/>
                <a:ext cx="5148064" cy="528606"/>
              </a:xfrm>
              <a:prstGeom prst="rect">
                <a:avLst/>
              </a:prstGeom>
              <a:noFill/>
            </p:spPr>
            <p:txBody>
              <a:bodyPr wrap="square" rtlCol="0">
                <a:spAutoFit/>
              </a:bodyPr>
              <a:lstStyle/>
              <a:p>
                <a:pPr marL="457200" indent="-457200">
                  <a:buFont typeface="Wingdings" panose="05000000000000000000" pitchFamily="2" charset="2"/>
                  <a:buChar char="n"/>
                </a:pPr>
                <a:r>
                  <a:rPr lang="zh-CN" altLang="en-US" dirty="0"/>
                  <a:t>变结构控制</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i="1" smtClean="0">
                            <a:latin typeface="Cambria Math" panose="02040503050406030204" pitchFamily="18" charset="0"/>
                            <a:ea typeface="Cambria Math" panose="02040503050406030204" pitchFamily="18" charset="0"/>
                          </a:rPr>
                          <m:t>±</m:t>
                        </m:r>
                      </m:sup>
                    </m:sSup>
                    <m:r>
                      <a:rPr lang="en-US" altLang="zh-CN" b="1" i="1" smtClean="0">
                        <a:latin typeface="Cambria Math" panose="02040503050406030204" pitchFamily="18" charset="0"/>
                      </a:rPr>
                      <m:t>(</m:t>
                    </m:r>
                    <m:r>
                      <a:rPr lang="en-US" altLang="zh-CN" b="1" i="0" smtClean="0">
                        <a:latin typeface="Cambria Math" panose="02040503050406030204" pitchFamily="18" charset="0"/>
                      </a:rPr>
                      <m:t>𝐱</m:t>
                    </m:r>
                    <m:r>
                      <a:rPr lang="en-US" altLang="zh-CN" b="1" i="1" smtClean="0">
                        <a:latin typeface="Cambria Math" panose="02040503050406030204" pitchFamily="18" charset="0"/>
                      </a:rPr>
                      <m:t>)</m:t>
                    </m:r>
                    <m:r>
                      <a:rPr lang="zh-CN" altLang="en-US" i="1">
                        <a:latin typeface="Cambria Math" panose="02040503050406030204" pitchFamily="18" charset="0"/>
                      </a:rPr>
                      <m:t>形式</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9093" y="1628800"/>
                <a:ext cx="5148064" cy="528606"/>
              </a:xfrm>
              <a:prstGeom prst="rect">
                <a:avLst/>
              </a:prstGeom>
              <a:blipFill rotWithShape="0">
                <a:blip r:embed="rId2"/>
                <a:stretch>
                  <a:fillRect l="-2133" t="-13793" b="-275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25391" y="2507497"/>
                <a:ext cx="9071009"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以等效控制为基础的形式，</a:t>
                </a:r>
                <a14:m>
                  <m:oMath xmlns:m="http://schemas.openxmlformats.org/officeDocument/2006/math">
                    <m:r>
                      <a:rPr lang="en-US" altLang="zh-CN" i="1">
                        <a:latin typeface="Cambria Math" panose="02040503050406030204" pitchFamily="18" charset="0"/>
                      </a:rPr>
                      <m:t>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𝒆</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𝒖</m:t>
                        </m:r>
                      </m:e>
                      <m:sub>
                        <m:r>
                          <a:rPr lang="en-US" altLang="zh-CN" b="1" i="1" smtClean="0">
                            <a:latin typeface="Cambria Math" panose="02040503050406030204" pitchFamily="18" charset="0"/>
                          </a:rPr>
                          <m:t>𝟎</m:t>
                        </m:r>
                      </m:sub>
                    </m:sSub>
                    <m:r>
                      <a:rPr lang="en-US" altLang="zh-CN" b="0">
                        <a:latin typeface="Cambria Math" panose="02040503050406030204" pitchFamily="18" charset="0"/>
                      </a:rPr>
                      <m:t>(</m:t>
                    </m:r>
                    <m:r>
                      <a:rPr lang="en-US" altLang="zh-CN">
                        <a:latin typeface="Cambria Math" panose="02040503050406030204" pitchFamily="18" charset="0"/>
                      </a:rPr>
                      <m:t>𝐱</m:t>
                    </m:r>
                    <m:r>
                      <a:rPr lang="en-US" altLang="zh-CN" b="0">
                        <a:latin typeface="Cambria Math" panose="02040503050406030204" pitchFamily="18" charset="0"/>
                      </a:rPr>
                      <m:t>)</m:t>
                    </m:r>
                    <m:r>
                      <m:rPr>
                        <m:sty m:val="p"/>
                      </m:rPr>
                      <a:rPr lang="en-US" altLang="zh-CN" b="0">
                        <a:latin typeface="Cambria Math" panose="02040503050406030204" pitchFamily="18" charset="0"/>
                      </a:rPr>
                      <m:t>sgn</m:t>
                    </m:r>
                    <m:r>
                      <a:rPr lang="en-US" altLang="zh-CN" i="1">
                        <a:latin typeface="Cambria Math" panose="02040503050406030204" pitchFamily="18" charset="0"/>
                      </a:rPr>
                      <m:t>𝒔</m:t>
                    </m:r>
                    <m:r>
                      <a:rPr lang="en-US" altLang="zh-CN" i="1">
                        <a:latin typeface="Cambria Math" panose="02040503050406030204" pitchFamily="18" charset="0"/>
                      </a:rPr>
                      <m:t>(</m:t>
                    </m:r>
                    <m:r>
                      <a:rPr lang="en-US" altLang="zh-CN">
                        <a:latin typeface="Cambria Math" panose="02040503050406030204" pitchFamily="18" charset="0"/>
                      </a:rPr>
                      <m:t>𝐱</m:t>
                    </m:r>
                    <m:r>
                      <a:rPr lang="en-US" altLang="zh-CN" i="1">
                        <a:latin typeface="Cambria Math" panose="02040503050406030204" pitchFamily="18" charset="0"/>
                      </a:rPr>
                      <m:t>)</m:t>
                    </m:r>
                  </m:oMath>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25391" y="2507497"/>
                <a:ext cx="9071009" cy="523220"/>
              </a:xfrm>
              <a:prstGeom prst="rect">
                <a:avLst/>
              </a:prstGeom>
              <a:blipFill rotWithShape="0">
                <a:blip r:embed="rId3"/>
                <a:stretch>
                  <a:fillRect l="-1210"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9093" y="3219426"/>
                <a:ext cx="7499169" cy="2073196"/>
              </a:xfrm>
              <a:prstGeom prst="rect">
                <a:avLst/>
              </a:prstGeom>
              <a:noFill/>
            </p:spPr>
            <p:txBody>
              <a:bodyPr wrap="none" rtlCol="0">
                <a:spAutoFit/>
              </a:bodyPr>
              <a:lstStyle/>
              <a:p>
                <a:pPr marL="457200" indent="-457200">
                  <a:buFont typeface="Arial" panose="020B0604020202020204" pitchFamily="34" charset="0"/>
                  <a:buChar char="•"/>
                </a:pPr>
                <a:r>
                  <a:rPr lang="zh-CN" altLang="en-US" dirty="0"/>
                  <a:t>逐项变结构的形式（逐项变增益线性反馈）</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zh-CN" altLang="en-US" b="1" i="1" smtClean="0">
                              <a:latin typeface="Cambria Math" panose="02040503050406030204" pitchFamily="18" charset="0"/>
                            </a:rPr>
                            <m:t>𝝍</m:t>
                          </m:r>
                        </m:e>
                        <m:sub>
                          <m:r>
                            <a:rPr lang="en-US" altLang="zh-CN" b="0" i="1" smtClean="0">
                              <a:latin typeface="Cambria Math" panose="02040503050406030204" pitchFamily="18" charset="0"/>
                            </a:rPr>
                            <m:t>𝑖</m:t>
                          </m:r>
                        </m:sub>
                      </m:sSub>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𝝍</m:t>
                          </m:r>
                        </m:e>
                        <m:sub>
                          <m:r>
                            <a:rPr lang="en-US" altLang="zh-CN" i="1">
                              <a:latin typeface="Cambria Math" panose="02040503050406030204" pitchFamily="18" charset="0"/>
                            </a:rPr>
                            <m:t>𝒊</m:t>
                          </m:r>
                        </m:sub>
                      </m:sSub>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𝜓</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𝜓</m:t>
                              </m:r>
                            </m:e>
                            <m:sub>
                              <m:r>
                                <a:rPr lang="en-US" altLang="zh-CN" b="0" i="1" smtClean="0">
                                  <a:latin typeface="Cambria Math" panose="02040503050406030204" pitchFamily="18" charset="0"/>
                                  <a:ea typeface="Cambria Math" panose="02040503050406030204" pitchFamily="18" charset="0"/>
                                </a:rPr>
                                <m:t>𝑖𝑛</m:t>
                              </m:r>
                            </m:sub>
                          </m:sSub>
                        </m:e>
                      </m:d>
                    </m:oMath>
                  </m:oMathPara>
                </a14:m>
                <a:endParaRPr lang="en-US" altLang="zh-CN" b="1" dirty="0"/>
              </a:p>
              <a:p>
                <a:pPr/>
                <a14:m>
                  <m:oMathPara xmlns:m="http://schemas.openxmlformats.org/officeDocument/2006/math">
                    <m:oMathParaPr>
                      <m:jc m:val="centerGroup"/>
                    </m:oMathParaPr>
                    <m:oMath xmlns:m="http://schemas.openxmlformats.org/officeDocument/2006/math">
                      <m:sSub>
                        <m:sSubPr>
                          <m:ctrlPr>
                            <a:rPr lang="en-US" altLang="zh-CN" b="0" i="1">
                              <a:latin typeface="Cambria Math" panose="02040503050406030204" pitchFamily="18" charset="0"/>
                              <a:ea typeface="Cambria Math" panose="02040503050406030204" pitchFamily="18" charset="0"/>
                            </a:rPr>
                          </m:ctrlPr>
                        </m:sSubPr>
                        <m:e>
                          <m:r>
                            <a:rPr lang="zh-CN" altLang="en-US" b="0" i="1">
                              <a:latin typeface="Cambria Math" panose="02040503050406030204" pitchFamily="18" charset="0"/>
                              <a:ea typeface="Cambria Math" panose="02040503050406030204" pitchFamily="18" charset="0"/>
                            </a:rPr>
                            <m:t>𝜓</m:t>
                          </m:r>
                        </m:e>
                        <m:sub>
                          <m:r>
                            <a:rPr lang="en-US" altLang="zh-CN" b="0"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eqArr>
                            <m:eqArrPr>
                              <m:ctrlPr>
                                <a:rPr lang="en-US" altLang="zh-CN" b="0" i="1" smtClean="0">
                                  <a:latin typeface="Cambria Math" panose="02040503050406030204" pitchFamily="18" charset="0"/>
                                  <a:ea typeface="Cambria Math" panose="02040503050406030204" pitchFamily="18" charset="0"/>
                                </a:rPr>
                              </m:ctrlPr>
                            </m:eqArrPr>
                            <m:e>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𝑖</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&gt;0</m:t>
                              </m:r>
                            </m:e>
                            <m:e>
                              <m:r>
                                <a:rPr lang="en-US" altLang="zh-CN" b="0" i="1" smtClean="0">
                                  <a:latin typeface="Cambria Math" panose="02040503050406030204" pitchFamily="18" charset="0"/>
                                  <a:ea typeface="Cambria Math" panose="02040503050406030204" pitchFamily="18" charset="0"/>
                                </a:rPr>
                                <m:t>&amp;</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smtClean="0">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𝑖</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&lt;0</m:t>
                              </m:r>
                            </m:e>
                          </m:eqArr>
                        </m:e>
                      </m:d>
                      <m:r>
                        <a:rPr lang="en-US" altLang="zh-CN" b="0" i="1" smtClean="0">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zh-CN" altLang="en-US" b="0" i="1">
                              <a:latin typeface="Cambria Math" panose="02040503050406030204" pitchFamily="18" charset="0"/>
                              <a:ea typeface="Cambria Math" panose="02040503050406030204" pitchFamily="18" charset="0"/>
                            </a:rPr>
                            <m:t>𝛼</m:t>
                          </m:r>
                        </m:e>
                        <m:sub>
                          <m:r>
                            <a:rPr lang="en-US" altLang="zh-CN" b="0" i="1">
                              <a:latin typeface="Cambria Math" panose="02040503050406030204" pitchFamily="18" charset="0"/>
                              <a:ea typeface="Cambria Math" panose="02040503050406030204" pitchFamily="18" charset="0"/>
                            </a:rPr>
                            <m:t>𝑖𝑗</m:t>
                          </m:r>
                        </m:sub>
                      </m:sSub>
                      <m:r>
                        <a:rPr lang="en-US" altLang="zh-CN" b="0" i="1" smtClean="0">
                          <a:latin typeface="Cambria Math" panose="02040503050406030204" pitchFamily="18" charset="0"/>
                          <a:ea typeface="Cambria Math" panose="02040503050406030204" pitchFamily="18" charset="0"/>
                        </a:rPr>
                        <m:t>&lt;</m:t>
                      </m:r>
                      <m:sSub>
                        <m:sSubPr>
                          <m:ctrlPr>
                            <a:rPr lang="en-US" altLang="zh-CN" b="0" i="1">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𝛽</m:t>
                          </m:r>
                        </m:e>
                        <m:sub>
                          <m:r>
                            <a:rPr lang="en-US" altLang="zh-CN" b="0" i="1">
                              <a:latin typeface="Cambria Math" panose="02040503050406030204" pitchFamily="18" charset="0"/>
                              <a:ea typeface="Cambria Math" panose="02040503050406030204" pitchFamily="18" charset="0"/>
                            </a:rPr>
                            <m:t>𝑖𝑗</m:t>
                          </m:r>
                        </m:sub>
                      </m:sSub>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19093" y="3219426"/>
                <a:ext cx="7499169" cy="2073196"/>
              </a:xfrm>
              <a:prstGeom prst="rect">
                <a:avLst/>
              </a:prstGeom>
              <a:blipFill rotWithShape="0">
                <a:blip r:embed="rId4"/>
                <a:stretch>
                  <a:fillRect l="-1463" t="-3824" r="-650"/>
                </a:stretch>
              </a:blipFill>
            </p:spPr>
            <p:txBody>
              <a:bodyPr/>
              <a:lstStyle/>
              <a:p>
                <a:r>
                  <a:rPr lang="zh-CN" altLang="en-US">
                    <a:noFill/>
                  </a:rPr>
                  <a:t> </a:t>
                </a:r>
              </a:p>
            </p:txBody>
          </p:sp>
        </mc:Fallback>
      </mc:AlternateContent>
      <p:sp>
        <p:nvSpPr>
          <p:cNvPr id="12" name="文本框 11"/>
          <p:cNvSpPr txBox="1"/>
          <p:nvPr/>
        </p:nvSpPr>
        <p:spPr>
          <a:xfrm>
            <a:off x="323528" y="5831422"/>
            <a:ext cx="2089033" cy="523220"/>
          </a:xfrm>
          <a:prstGeom prst="rect">
            <a:avLst/>
          </a:prstGeom>
          <a:noFill/>
        </p:spPr>
        <p:txBody>
          <a:bodyPr wrap="none" rtlCol="0">
            <a:spAutoFit/>
          </a:bodyPr>
          <a:lstStyle/>
          <a:p>
            <a:pPr marL="457200" indent="-457200">
              <a:buFont typeface="Arial" panose="020B0604020202020204" pitchFamily="34" charset="0"/>
              <a:buChar char="•"/>
            </a:pPr>
            <a:r>
              <a:rPr lang="zh-CN" altLang="en-US" dirty="0"/>
              <a:t>其他形式</a:t>
            </a:r>
          </a:p>
        </p:txBody>
      </p:sp>
    </p:spTree>
    <p:extLst>
      <p:ext uri="{BB962C8B-B14F-4D97-AF65-F5344CB8AC3E}">
        <p14:creationId xmlns:p14="http://schemas.microsoft.com/office/powerpoint/2010/main" val="1719656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控制的结构形式</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3312369"/>
              </a:xfrm>
            </p:spPr>
            <p:txBody>
              <a:bodyPr/>
              <a:lstStyle/>
              <a:p>
                <a:pPr>
                  <a:buFont typeface="Wingdings" panose="05000000000000000000" pitchFamily="2" charset="2"/>
                  <a:buChar char="n"/>
                </a:pPr>
                <a:r>
                  <a:rPr lang="zh-CN" altLang="en-US" dirty="0"/>
                  <a:t>原则：</a:t>
                </a:r>
                <a:endParaRPr lang="en-US" altLang="zh-CN" dirty="0"/>
              </a:p>
              <a:p>
                <a:r>
                  <a:rPr lang="en-US" altLang="zh-CN" dirty="0"/>
                  <a:t>1 </a:t>
                </a:r>
                <a:r>
                  <a:rPr lang="zh-CN" altLang="en-US" dirty="0"/>
                  <a:t>容易求解，即算出</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endParaRPr lang="en-US" altLang="zh-CN" dirty="0"/>
              </a:p>
              <a:p>
                <a:r>
                  <a:rPr lang="en-US" altLang="zh-CN" dirty="0"/>
                  <a:t>2 </a:t>
                </a:r>
                <a:r>
                  <a:rPr lang="zh-CN" altLang="en-US" dirty="0"/>
                  <a:t>形式简单，易于实现</a:t>
                </a:r>
                <a:endParaRPr lang="en-US" altLang="zh-CN" dirty="0"/>
              </a:p>
              <a:p>
                <a:r>
                  <a:rPr lang="en-US" altLang="zh-CN" dirty="0"/>
                  <a:t>3 </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r>
                  <a:rPr lang="zh-CN" altLang="en-US" dirty="0"/>
                  <a:t>的值要小，否则，虽然理论上</a:t>
                </a:r>
                <a14:m>
                  <m:oMath xmlns:m="http://schemas.openxmlformats.org/officeDocument/2006/math">
                    <m:sSup>
                      <m:sSupPr>
                        <m:ctrlPr>
                          <a:rPr lang="en-US" altLang="zh-CN" i="1">
                            <a:latin typeface="Cambria Math" panose="02040503050406030204" pitchFamily="18" charset="0"/>
                          </a:rPr>
                        </m:ctrlPr>
                      </m:sSupPr>
                      <m:e>
                        <m:r>
                          <a:rPr lang="en-US" altLang="zh-CN" b="1" i="1">
                            <a:latin typeface="Cambria Math" panose="02040503050406030204" pitchFamily="18" charset="0"/>
                          </a:rPr>
                          <m:t>𝒖</m:t>
                        </m:r>
                      </m:e>
                      <m:sup>
                        <m:r>
                          <a:rPr lang="en-US" altLang="zh-CN" i="1">
                            <a:latin typeface="Cambria Math" panose="02040503050406030204" pitchFamily="18" charset="0"/>
                            <a:ea typeface="Cambria Math" panose="02040503050406030204" pitchFamily="18" charset="0"/>
                          </a:rPr>
                          <m:t>±</m:t>
                        </m:r>
                      </m:sup>
                    </m:sSup>
                    <m:r>
                      <a:rPr lang="en-US" altLang="zh-CN" b="1" i="1">
                        <a:latin typeface="Cambria Math" panose="02040503050406030204" pitchFamily="18" charset="0"/>
                      </a:rPr>
                      <m:t>(</m:t>
                    </m:r>
                    <m:r>
                      <a:rPr lang="en-US" altLang="zh-CN" b="1">
                        <a:latin typeface="Cambria Math" panose="02040503050406030204" pitchFamily="18" charset="0"/>
                      </a:rPr>
                      <m:t>𝐱</m:t>
                    </m:r>
                    <m:r>
                      <a:rPr lang="en-US" altLang="zh-CN" b="1" i="1">
                        <a:latin typeface="Cambria Math" panose="02040503050406030204" pitchFamily="18" charset="0"/>
                      </a:rPr>
                      <m:t>)</m:t>
                    </m:r>
                  </m:oMath>
                </a14:m>
                <a:r>
                  <a:rPr lang="zh-CN" altLang="en-US" dirty="0"/>
                  <a:t>存在，但其值很大时，容易达到饱和，这样控制就不能实现，只能实现饱和变结构控制</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3312369"/>
              </a:xfrm>
              <a:blipFill rotWithShape="0">
                <a:blip r:embed="rId2"/>
                <a:stretch>
                  <a:fillRect l="-1333" t="-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479871" y="4649095"/>
                <a:ext cx="6184257" cy="2034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𝒖</m:t>
                      </m:r>
                      <m:r>
                        <a:rPr lang="en-US" altLang="zh-CN" b="1" i="1" smtClean="0">
                          <a:latin typeface="Cambria Math" panose="02040503050406030204" pitchFamily="18" charset="0"/>
                        </a:rPr>
                        <m:t>=</m:t>
                      </m:r>
                      <m:d>
                        <m:dPr>
                          <m:begChr m:val="{"/>
                          <m:endChr m:val=""/>
                          <m:ctrlPr>
                            <a:rPr lang="en-US" altLang="zh-CN" b="1" i="1" smtClean="0">
                              <a:latin typeface="Cambria Math" panose="02040503050406030204" pitchFamily="18" charset="0"/>
                            </a:rPr>
                          </m:ctrlPr>
                        </m:dPr>
                        <m:e>
                          <m:eqArr>
                            <m:eqArrPr>
                              <m:ctrlPr>
                                <a:rPr lang="en-US" altLang="zh-CN" b="1" i="1" smtClean="0">
                                  <a:latin typeface="Cambria Math" panose="02040503050406030204" pitchFamily="18" charset="0"/>
                                </a:rPr>
                              </m:ctrlPr>
                            </m:eqArrPr>
                            <m:e>
                              <m:m>
                                <m:mPr>
                                  <m:mcs>
                                    <m:mc>
                                      <m:mcPr>
                                        <m:count m:val="2"/>
                                        <m:mcJc m:val="center"/>
                                      </m:mcPr>
                                    </m:mc>
                                  </m:mcs>
                                  <m:ctrlPr>
                                    <a:rPr lang="en-US" altLang="zh-CN" b="1" i="1" smtClean="0">
                                      <a:latin typeface="Cambria Math" panose="02040503050406030204" pitchFamily="18" charset="0"/>
                                    </a:rPr>
                                  </m:ctrlPr>
                                </m:mPr>
                                <m:mr>
                                  <m:e>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1" i="1" smtClean="0">
                                            <a:latin typeface="Cambria Math" panose="02040503050406030204" pitchFamily="18" charset="0"/>
                                          </a:rPr>
                                          <m:t>+</m:t>
                                        </m:r>
                                      </m:sup>
                                    </m:sSup>
                                  </m:e>
                                  <m:e>
                                    <m:r>
                                      <a:rPr lang="en-US" altLang="zh-CN" b="1" i="1" smtClean="0">
                                        <a:latin typeface="Cambria Math" panose="02040503050406030204" pitchFamily="18" charset="0"/>
                                      </a:rPr>
                                      <m:t>𝒔</m:t>
                                    </m:r>
                                    <m:d>
                                      <m:dPr>
                                        <m:ctrlPr>
                                          <a:rPr lang="en-US" altLang="zh-CN" b="1" i="1" smtClean="0">
                                            <a:latin typeface="Cambria Math" panose="02040503050406030204" pitchFamily="18" charset="0"/>
                                          </a:rPr>
                                        </m:ctrlPr>
                                      </m:dPr>
                                      <m:e>
                                        <m:r>
                                          <a:rPr lang="zh-CN" altLang="en-US" b="1" i="0">
                                            <a:latin typeface="Cambria Math" panose="02040503050406030204" pitchFamily="18" charset="0"/>
                                          </a:rPr>
                                          <m:t>𝐱</m:t>
                                        </m:r>
                                      </m:e>
                                    </m:d>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1" i="1" smtClean="0">
                                        <a:latin typeface="Cambria Math" panose="02040503050406030204" pitchFamily="18" charset="0"/>
                                      </a:rPr>
                                      <m:t>&gt;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𝑲</m:t>
                                        </m:r>
                                      </m:e>
                                      <m:sup>
                                        <m:r>
                                          <a:rPr lang="en-US" altLang="zh-CN" b="1" i="1" smtClean="0">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i="1">
                                        <a:latin typeface="Cambria Math" panose="02040503050406030204" pitchFamily="18" charset="0"/>
                                      </a:rPr>
                                      <m:t>&gt;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&lt;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b="1" i="1" smtClean="0">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b="1" i="1" smtClean="0">
                                            <a:latin typeface="Cambria Math" panose="02040503050406030204" pitchFamily="18" charset="0"/>
                                          </a:rPr>
                                          <m:t>−</m:t>
                                        </m:r>
                                      </m:sup>
                                    </m:sSup>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e>
                                    <m:r>
                                      <a:rPr lang="en-US" altLang="zh-CN" i="1">
                                        <a:latin typeface="Cambria Math" panose="02040503050406030204" pitchFamily="18" charset="0"/>
                                      </a:rPr>
                                      <m:t>𝒔</m:t>
                                    </m:r>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i="1">
                                        <a:latin typeface="Cambria Math" panose="02040503050406030204" pitchFamily="18" charset="0"/>
                                      </a:rPr>
                                      <m:t>&lt;</m:t>
                                    </m:r>
                                    <m:r>
                                      <a:rPr lang="en-US" altLang="zh-CN" i="1">
                                        <a:latin typeface="Cambria Math" panose="02040503050406030204" pitchFamily="18" charset="0"/>
                                      </a:rPr>
                                      <m:t>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𝒖</m:t>
                                        </m:r>
                                      </m:e>
                                      <m:sup>
                                        <m:r>
                                          <a:rPr lang="en-US" altLang="zh-CN" i="1">
                                            <a:latin typeface="Cambria Math" panose="02040503050406030204" pitchFamily="18" charset="0"/>
                                          </a:rPr>
                                          <m:t>−</m:t>
                                        </m:r>
                                      </m:sup>
                                    </m:sSup>
                                    <m:d>
                                      <m:dPr>
                                        <m:ctrlPr>
                                          <a:rPr lang="en-US" altLang="zh-CN" i="1">
                                            <a:latin typeface="Cambria Math" panose="02040503050406030204" pitchFamily="18" charset="0"/>
                                          </a:rPr>
                                        </m:ctrlPr>
                                      </m:dPr>
                                      <m:e>
                                        <m:r>
                                          <a:rPr lang="en-US" altLang="zh-CN" b="1" i="0">
                                            <a:latin typeface="Cambria Math" panose="02040503050406030204" pitchFamily="18" charset="0"/>
                                          </a:rPr>
                                          <m:t>𝐱</m:t>
                                        </m:r>
                                      </m:e>
                                    </m:d>
                                    <m:r>
                                      <a:rPr lang="en-US" altLang="zh-CN" b="1" i="1" smtClean="0">
                                        <a:latin typeface="Cambria Math" panose="02040503050406030204" pitchFamily="18" charset="0"/>
                                      </a:rPr>
                                      <m:t>&lt;</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𝑲</m:t>
                                        </m:r>
                                      </m:e>
                                      <m:sup>
                                        <m:r>
                                          <a:rPr lang="en-US" altLang="zh-CN" i="1">
                                            <a:latin typeface="Cambria Math" panose="02040503050406030204" pitchFamily="18" charset="0"/>
                                          </a:rPr>
                                          <m:t>−</m:t>
                                        </m:r>
                                      </m:sup>
                                    </m:sSup>
                                  </m:e>
                                </m:mr>
                              </m:m>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79871" y="4649095"/>
                <a:ext cx="6184257" cy="2034788"/>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348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844824"/>
                <a:ext cx="9036495" cy="4281339"/>
              </a:xfrm>
            </p:spPr>
            <p:txBody>
              <a:bodyPr/>
              <a:lstStyle/>
              <a:p>
                <a:pPr marL="0" indent="0">
                  <a:buNone/>
                </a:pPr>
                <a:r>
                  <a:rPr lang="zh-CN" altLang="en-US" dirty="0"/>
                  <a:t>趋近条件</a:t>
                </a:r>
                <a14:m>
                  <m:oMath xmlns:m="http://schemas.openxmlformats.org/officeDocument/2006/math">
                    <m:r>
                      <a:rPr lang="en-US" altLang="zh-CN" i="1">
                        <a:latin typeface="Cambria Math" panose="02040503050406030204" pitchFamily="18" charset="0"/>
                      </a:rPr>
                      <m:t>𝑠</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&lt;0</m:t>
                    </m:r>
                  </m:oMath>
                </a14:m>
                <a:r>
                  <a:rPr lang="zh-CN" altLang="en-US" dirty="0"/>
                  <a:t>没有反映出运动是如何趋近切换面的，因此发展各种形式的趋近律，保证趋近运动的品质</a:t>
                </a:r>
                <a:endParaRPr lang="en-US" altLang="zh-CN" dirty="0"/>
              </a:p>
              <a:p>
                <a:pPr marL="0" indent="0">
                  <a:buNone/>
                </a:pPr>
                <a:r>
                  <a:rPr lang="zh-CN" altLang="en-US" dirty="0"/>
                  <a:t>常见形式：</a:t>
                </a:r>
                <a:endParaRPr lang="en-US" altLang="zh-CN" dirty="0"/>
              </a:p>
              <a:p>
                <a:r>
                  <a:rPr lang="zh-CN" altLang="en-US" dirty="0"/>
                  <a:t>等速趋近律  </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s</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en-US" altLang="zh-CN" dirty="0"/>
                  <a:t>,</a:t>
                </a:r>
                <a14:m>
                  <m:oMath xmlns:m="http://schemas.openxmlformats.org/officeDocument/2006/math">
                    <m:r>
                      <a:rPr lang="zh-CN" altLang="en-US" i="1" dirty="0">
                        <a:latin typeface="Cambria Math" panose="02040503050406030204" pitchFamily="18" charset="0"/>
                      </a:rPr>
                      <m:t>𝜖</m:t>
                    </m:r>
                    <m:r>
                      <a:rPr lang="en-US" altLang="zh-CN" i="1" dirty="0">
                        <a:latin typeface="Cambria Math" panose="02040503050406030204" pitchFamily="18" charset="0"/>
                      </a:rPr>
                      <m:t>&gt;0</m:t>
                    </m:r>
                  </m:oMath>
                </a14:m>
                <a:endParaRPr lang="en-US" altLang="zh-CN" dirty="0"/>
              </a:p>
              <a:p>
                <a:r>
                  <a:rPr lang="zh-CN" altLang="en-US" dirty="0"/>
                  <a:t>指数趋近律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𝑘𝑠</m:t>
                    </m:r>
                    <m:r>
                      <a:rPr lang="en-US" altLang="zh-CN" i="1">
                        <a:latin typeface="Cambria Math" panose="02040503050406030204" pitchFamily="18" charset="0"/>
                      </a:rPr>
                      <m:t>,</m:t>
                    </m:r>
                    <m:r>
                      <a:rPr lang="zh-CN" altLang="en-US" i="1">
                        <a:latin typeface="Cambria Math" panose="02040503050406030204" pitchFamily="18" charset="0"/>
                      </a:rPr>
                      <m:t>𝜖</m:t>
                    </m:r>
                    <m:r>
                      <a:rPr lang="en-US" altLang="zh-CN" i="1">
                        <a:latin typeface="Cambria Math" panose="02040503050406030204" pitchFamily="18" charset="0"/>
                      </a:rPr>
                      <m:t>&gt;0,</m:t>
                    </m:r>
                    <m:r>
                      <a:rPr lang="en-US" altLang="zh-CN" i="1">
                        <a:latin typeface="Cambria Math" panose="02040503050406030204" pitchFamily="18" charset="0"/>
                      </a:rPr>
                      <m:t>𝑘</m:t>
                    </m:r>
                    <m:r>
                      <a:rPr lang="en-US" altLang="zh-CN" i="1">
                        <a:latin typeface="Cambria Math" panose="02040503050406030204" pitchFamily="18" charset="0"/>
                      </a:rPr>
                      <m:t>&gt;0</m:t>
                    </m:r>
                  </m:oMath>
                </a14:m>
                <a:endParaRPr lang="en-US" altLang="zh-CN" dirty="0"/>
              </a:p>
              <a:p>
                <a:r>
                  <a:rPr lang="zh-CN" altLang="en-US" dirty="0"/>
                  <a:t>幂次趋近律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en-US" altLang="zh-CN" i="1">
                        <a:latin typeface="Cambria Math" panose="02040503050406030204" pitchFamily="18" charset="0"/>
                      </a:rPr>
                      <m:t>𝑘</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m:t>
                            </m:r>
                          </m:e>
                        </m:d>
                      </m:e>
                      <m:sup>
                        <m:r>
                          <a:rPr lang="zh-CN" altLang="en-US" i="1">
                            <a:latin typeface="Cambria Math" panose="02040503050406030204" pitchFamily="18" charset="0"/>
                          </a:rPr>
                          <m:t>𝛼</m:t>
                        </m:r>
                      </m:sup>
                    </m:sSup>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&gt;0,1&gt;</m:t>
                    </m:r>
                    <m:r>
                      <a:rPr lang="zh-CN" altLang="en-US" i="1">
                        <a:latin typeface="Cambria Math" panose="02040503050406030204" pitchFamily="18" charset="0"/>
                      </a:rPr>
                      <m:t>𝛼</m:t>
                    </m:r>
                    <m:r>
                      <a:rPr lang="en-US" altLang="zh-CN" i="1">
                        <a:latin typeface="Cambria Math" panose="02040503050406030204" pitchFamily="18" charset="0"/>
                      </a:rPr>
                      <m:t>&gt;0</m:t>
                    </m:r>
                  </m:oMath>
                </a14:m>
                <a:endParaRPr lang="en-US" altLang="zh-CN" dirty="0"/>
              </a:p>
              <a:p>
                <a:r>
                  <a:rPr lang="zh-CN" altLang="en-US" dirty="0"/>
                  <a:t>一般趋近律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endParaRPr lang="en-US" altLang="zh-CN" i="1" dirty="0"/>
              </a:p>
              <a:p>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844824"/>
                <a:ext cx="9036495" cy="4281339"/>
              </a:xfrm>
              <a:blipFill>
                <a:blip r:embed="rId2"/>
                <a:stretch>
                  <a:fillRect l="-1417" t="-1852" r="-11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0482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76651"/>
              </a:xfrm>
            </p:spPr>
            <p:txBody>
              <a:bodyPr/>
              <a:lstStyle/>
              <a:p>
                <a:pPr>
                  <a:buFont typeface="Wingdings" panose="05000000000000000000" pitchFamily="2" charset="2"/>
                  <a:buChar char="n"/>
                </a:pPr>
                <a:r>
                  <a:rPr lang="zh-CN" altLang="en-US" dirty="0">
                    <a:solidFill>
                      <a:srgbClr val="FF0000"/>
                    </a:solidFill>
                  </a:rPr>
                  <a:t>等速趋近律</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m:rPr>
                              <m:sty m:val="p"/>
                            </m:rPr>
                            <a:rPr lang="en-US" altLang="zh-CN" i="1">
                              <a:latin typeface="Cambria Math" panose="02040503050406030204" pitchFamily="18" charset="0"/>
                            </a:rPr>
                            <m:t>s</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i="1" dirty="0" smtClean="0">
                          <a:latin typeface="Cambria Math" panose="02040503050406030204" pitchFamily="18" charset="0"/>
                        </a:rPr>
                        <m:t>𝜖</m:t>
                      </m:r>
                      <m:r>
                        <a:rPr lang="en-US" altLang="zh-CN" b="0" i="1" dirty="0" smtClean="0">
                          <a:latin typeface="Cambria Math" panose="02040503050406030204" pitchFamily="18" charset="0"/>
                        </a:rPr>
                        <m:t>&gt;0</m:t>
                      </m:r>
                    </m:oMath>
                  </m:oMathPara>
                </a14:m>
                <a:endParaRPr lang="en-US" altLang="zh-CN" dirty="0"/>
              </a:p>
              <a:p>
                <a:pPr marL="0" indent="0">
                  <a:buNone/>
                </a:pPr>
                <a:r>
                  <a:rPr lang="zh-CN" altLang="en-US" dirty="0"/>
                  <a:t>向量形式</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𝑠</m:t>
                                  </m:r>
                                </m:e>
                                <m:sub>
                                  <m:r>
                                    <a:rPr lang="en-US" altLang="zh-CN" b="0" i="1" smtClean="0">
                                      <a:latin typeface="Cambria Math" panose="02040503050406030204" pitchFamily="18" charset="0"/>
                                      <a:ea typeface="Cambria Math" panose="02040503050406030204" pitchFamily="18" charset="0"/>
                                    </a:rPr>
                                    <m:t>𝑚</m:t>
                                  </m:r>
                                </m:sub>
                              </m:sSub>
                            </m:e>
                          </m:d>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zh-CN" altLang="en-US" i="1" dirty="0" smtClean="0">
                          <a:latin typeface="Cambria Math" panose="02040503050406030204" pitchFamily="18" charset="0"/>
                        </a:rPr>
                        <m:t>𝜖</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diag</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zh-CN" altLang="en-US" b="0" i="1" dirty="0" smtClean="0">
                                  <a:latin typeface="Cambria Math" panose="02040503050406030204" pitchFamily="18" charset="0"/>
                                  <a:ea typeface="Cambria Math" panose="02040503050406030204" pitchFamily="18" charset="0"/>
                                </a:rPr>
                                <m:t>𝜖</m:t>
                              </m:r>
                            </m:e>
                            <m:sub>
                              <m:r>
                                <a:rPr lang="en-US" altLang="zh-CN" b="0" i="1" dirty="0" smtClean="0">
                                  <a:latin typeface="Cambria Math" panose="02040503050406030204" pitchFamily="18" charset="0"/>
                                  <a:ea typeface="Cambria Math" panose="02040503050406030204" pitchFamily="18" charset="0"/>
                                </a:rPr>
                                <m:t>𝑚</m:t>
                              </m:r>
                            </m:sub>
                          </m:sSub>
                        </m:e>
                      </m:d>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𝜖</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&gt;0</m:t>
                      </m:r>
                    </m:oMath>
                  </m:oMathPara>
                </a14:m>
                <a:endParaRPr lang="en-US" altLang="zh-CN" dirty="0"/>
              </a:p>
              <a:p>
                <a:pPr marL="0" indent="0">
                  <a:buNone/>
                </a:pPr>
                <a:r>
                  <a:rPr lang="zh-CN" altLang="en-US" dirty="0"/>
                  <a:t>趋近速度为</a:t>
                </a:r>
                <a14:m>
                  <m:oMath xmlns:m="http://schemas.openxmlformats.org/officeDocument/2006/math">
                    <m:r>
                      <a:rPr lang="zh-CN" altLang="en-US" i="1" smtClean="0">
                        <a:latin typeface="Cambria Math" panose="02040503050406030204" pitchFamily="18" charset="0"/>
                      </a:rPr>
                      <m:t>𝜖</m:t>
                    </m:r>
                    <m:r>
                      <a:rPr lang="en-US" altLang="zh-CN" b="0" i="1" smtClean="0">
                        <a:latin typeface="Cambria Math" panose="02040503050406030204" pitchFamily="18" charset="0"/>
                      </a:rPr>
                      <m:t>:</m:t>
                    </m:r>
                  </m:oMath>
                </a14:m>
                <a:endParaRPr lang="en-US" altLang="zh-CN" b="0" dirty="0"/>
              </a:p>
              <a:p>
                <a:r>
                  <a:rPr lang="zh-CN" altLang="en-US" dirty="0"/>
                  <a:t>如果</a:t>
                </a:r>
                <a14:m>
                  <m:oMath xmlns:m="http://schemas.openxmlformats.org/officeDocument/2006/math">
                    <m:r>
                      <a:rPr lang="zh-CN" altLang="en-US" i="1">
                        <a:latin typeface="Cambria Math" panose="02040503050406030204" pitchFamily="18" charset="0"/>
                      </a:rPr>
                      <m:t>𝜖</m:t>
                    </m:r>
                  </m:oMath>
                </a14:m>
                <a:r>
                  <a:rPr lang="zh-CN" altLang="en-US" dirty="0"/>
                  <a:t>甚小，则趋近速度很慢，即正常运动是慢速的，调节过程太慢；</a:t>
                </a:r>
                <a:endParaRPr lang="en-US" altLang="zh-CN" dirty="0"/>
              </a:p>
              <a:p>
                <a:r>
                  <a:rPr lang="zh-CN" altLang="en-US" dirty="0"/>
                  <a:t>反之如果</a:t>
                </a:r>
                <a14:m>
                  <m:oMath xmlns:m="http://schemas.openxmlformats.org/officeDocument/2006/math">
                    <m:r>
                      <a:rPr lang="zh-CN" altLang="en-US" i="1">
                        <a:latin typeface="Cambria Math" panose="02040503050406030204" pitchFamily="18" charset="0"/>
                      </a:rPr>
                      <m:t>𝜖</m:t>
                    </m:r>
                  </m:oMath>
                </a14:m>
                <a:r>
                  <a:rPr lang="zh-CN" altLang="en-US" dirty="0"/>
                  <a:t>较大，则到达切换面时，系统具有较大速度，将引起较大的抖动。</a:t>
                </a:r>
                <a:endParaRPr lang="en-US" altLang="zh-CN" dirty="0"/>
              </a:p>
              <a:p>
                <a:r>
                  <a:rPr lang="zh-CN" altLang="en-US" dirty="0">
                    <a:solidFill>
                      <a:srgbClr val="FF0000"/>
                    </a:solidFill>
                  </a:rPr>
                  <a:t>趋近规律简单，控制量</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𝑢</m:t>
                        </m:r>
                      </m:e>
                      <m:sup>
                        <m:r>
                          <a:rPr lang="en-US" altLang="zh-CN" i="1">
                            <a:solidFill>
                              <a:srgbClr val="FF0000"/>
                            </a:solidFill>
                            <a:latin typeface="Cambria Math" panose="02040503050406030204" pitchFamily="18" charset="0"/>
                            <a:ea typeface="Cambria Math" panose="02040503050406030204" pitchFamily="18" charset="0"/>
                          </a:rPr>
                          <m:t>±</m:t>
                        </m:r>
                      </m:sup>
                    </m:sSup>
                    <m:r>
                      <a:rPr lang="en-US" altLang="zh-CN" i="1">
                        <a:solidFill>
                          <a:srgbClr val="FF0000"/>
                        </a:solidFill>
                        <a:latin typeface="Cambria Math" panose="02040503050406030204" pitchFamily="18" charset="0"/>
                      </a:rPr>
                      <m:t>(</m:t>
                    </m:r>
                    <m:r>
                      <a:rPr lang="en-US" altLang="zh-CN" b="1">
                        <a:solidFill>
                          <a:srgbClr val="FF0000"/>
                        </a:solidFill>
                        <a:latin typeface="Cambria Math" panose="02040503050406030204" pitchFamily="18" charset="0"/>
                      </a:rPr>
                      <m:t>𝐱</m:t>
                    </m:r>
                    <m:r>
                      <a:rPr lang="en-US" altLang="zh-CN" i="1">
                        <a:solidFill>
                          <a:srgbClr val="FF0000"/>
                        </a:solidFill>
                        <a:latin typeface="Cambria Math" panose="02040503050406030204" pitchFamily="18" charset="0"/>
                      </a:rPr>
                      <m:t>)</m:t>
                    </m:r>
                  </m:oMath>
                </a14:m>
                <a:r>
                  <a:rPr lang="zh-CN" altLang="en-US" dirty="0">
                    <a:solidFill>
                      <a:srgbClr val="FF0000"/>
                    </a:solidFill>
                  </a:rPr>
                  <a:t>容易求得，但品质不好</a:t>
                </a:r>
                <a:endParaRPr lang="en-US" altLang="zh-CN" dirty="0">
                  <a:solidFill>
                    <a:srgbClr val="FF0000"/>
                  </a:solidFill>
                </a:endParaRPr>
              </a:p>
              <a:p>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76651"/>
              </a:xfrm>
              <a:blipFill>
                <a:blip r:embed="rId2"/>
                <a:stretch>
                  <a:fillRect l="-1399" t="-1375" b="-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0223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397573"/>
              </a:xfrm>
            </p:spPr>
            <p:txBody>
              <a:bodyPr/>
              <a:lstStyle/>
              <a:p>
                <a:pPr marL="0" indent="0">
                  <a:buNone/>
                </a:pP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&gt;0</m:t>
                    </m:r>
                  </m:oMath>
                </a14:m>
                <a:r>
                  <a:rPr lang="zh-CN" altLang="en-US" dirty="0"/>
                  <a:t>时，</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oMath>
                </a14:m>
                <a:r>
                  <a:rPr lang="en-US" altLang="zh-CN" dirty="0"/>
                  <a:t>,</a:t>
                </a:r>
                <a:r>
                  <a:rPr lang="zh-CN" altLang="en-US" dirty="0"/>
                  <a:t>因而</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m:oMathPara>
                </a14:m>
                <a:endParaRPr lang="en-US" altLang="zh-CN" dirty="0"/>
              </a:p>
              <a:p>
                <a:pPr marL="0" indent="0">
                  <a:buNone/>
                </a:pPr>
                <a:r>
                  <a:rPr lang="zh-CN" altLang="en-US" dirty="0"/>
                  <a:t>当</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num>
                        <m:den>
                          <m:r>
                            <a:rPr lang="zh-CN" altLang="en-US" b="0" i="1" smtClean="0">
                              <a:latin typeface="Cambria Math" panose="02040503050406030204" pitchFamily="18" charset="0"/>
                            </a:rPr>
                            <m:t>𝜖</m:t>
                          </m:r>
                        </m:den>
                      </m:f>
                      <m:r>
                        <a:rPr lang="en-US" altLang="zh-CN" b="0" i="1"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smtClean="0">
                          <a:latin typeface="Cambria Math" panose="02040503050406030204" pitchFamily="18" charset="0"/>
                        </a:rPr>
                        <m:t>=</m:t>
                      </m:r>
                      <m:r>
                        <a:rPr lang="en-US" altLang="zh-CN" b="0" i="0" smtClean="0">
                          <a:latin typeface="Cambria Math" panose="02040503050406030204" pitchFamily="18" charset="0"/>
                        </a:rPr>
                        <m:t>0</m:t>
                      </m:r>
                    </m:oMath>
                  </m:oMathPara>
                </a14:m>
                <a:endParaRPr lang="en-US" altLang="zh-CN" dirty="0"/>
              </a:p>
              <a:p>
                <a:pPr marL="0" indent="0">
                  <a:buNone/>
                </a:pP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&lt;0</m:t>
                    </m:r>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0</m:t>
                                  </m:r>
                                </m:sub>
                              </m:sSub>
                            </m:e>
                          </m:d>
                        </m:num>
                        <m:den>
                          <m:r>
                            <a:rPr lang="zh-CN" altLang="en-US" i="1">
                              <a:latin typeface="Cambria Math" panose="02040503050406030204" pitchFamily="18" charset="0"/>
                            </a:rPr>
                            <m:t>𝜖</m:t>
                          </m:r>
                        </m:den>
                      </m:f>
                      <m:r>
                        <a:rPr lang="en-US" altLang="zh-CN" b="0" i="0" smtClean="0">
                          <a:latin typeface="Cambria Math" panose="02040503050406030204" pitchFamily="18" charset="0"/>
                        </a:rPr>
                        <m:t>,</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a:latin typeface="Cambria Math" panose="02040503050406030204" pitchFamily="18" charset="0"/>
                        </a:rPr>
                        <m:t>0</m:t>
                      </m:r>
                    </m:oMath>
                  </m:oMathPara>
                </a14:m>
                <a:endParaRPr lang="en-US" altLang="zh-CN" dirty="0"/>
              </a:p>
              <a:p>
                <a:pPr marL="0" indent="0">
                  <a:buNone/>
                </a:pPr>
                <a:r>
                  <a:rPr lang="zh-CN" altLang="en-US" dirty="0"/>
                  <a:t>此时系统实现滑动模运动的时间与系统</a:t>
                </a:r>
                <a14:m>
                  <m:oMath xmlns:m="http://schemas.openxmlformats.org/officeDocument/2006/math">
                    <m:r>
                      <a:rPr lang="zh-CN" altLang="en-US" i="1">
                        <a:latin typeface="Cambria Math" panose="02040503050406030204" pitchFamily="18" charset="0"/>
                      </a:rPr>
                      <m:t>𝜖</m:t>
                    </m:r>
                  </m:oMath>
                </a14:m>
                <a:r>
                  <a:rPr lang="zh-CN" altLang="en-US" dirty="0"/>
                  <a:t>成反比</a:t>
                </a:r>
                <a:endParaRPr lang="en-US" altLang="zh-CN" dirty="0">
                  <a:solidFill>
                    <a:srgbClr val="FF0000"/>
                  </a:solidFill>
                </a:endParaRPr>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397573"/>
              </a:xfrm>
              <a:blipFill>
                <a:blip r:embed="rId2"/>
                <a:stretch>
                  <a:fillRect l="-1399" t="-1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4836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435281" cy="5241776"/>
              </a:xfrm>
            </p:spPr>
            <p:txBody>
              <a:bodyPr/>
              <a:lstStyle/>
              <a:p>
                <a:pPr>
                  <a:buFont typeface="Wingdings" panose="05000000000000000000" pitchFamily="2" charset="2"/>
                  <a:buChar char="n"/>
                </a:pPr>
                <a:r>
                  <a:rPr lang="zh-CN" altLang="en-US" dirty="0">
                    <a:solidFill>
                      <a:srgbClr val="FF0000"/>
                    </a:solidFill>
                  </a:rPr>
                  <a:t>指数趋近律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𝑘𝑠</m:t>
                      </m:r>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a:rPr lang="en-US" altLang="zh-CN" b="0" i="1" smtClean="0">
                          <a:latin typeface="Cambria Math" panose="02040503050406030204" pitchFamily="18" charset="0"/>
                        </a:rPr>
                        <m:t>&gt;0,</m:t>
                      </m:r>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𝜖</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𝜖</m:t>
                              </m:r>
                            </m:num>
                            <m:den>
                              <m:r>
                                <a:rPr lang="en-US" altLang="zh-CN" b="0" i="1" smtClean="0">
                                  <a:latin typeface="Cambria Math" panose="02040503050406030204" pitchFamily="18" charset="0"/>
                                </a:rPr>
                                <m:t>𝑘</m:t>
                              </m:r>
                            </m:den>
                          </m:f>
                        </m:e>
                      </m:d>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𝑘𝑡</m:t>
                          </m:r>
                        </m:sup>
                      </m:sSup>
                    </m:oMath>
                  </m:oMathPara>
                </a14:m>
                <a:endParaRPr lang="en-US" altLang="zh-CN" b="0" i="1"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r>
                        <a:rPr lang="en-US" altLang="zh-CN" b="0" i="1" smtClean="0">
                          <a:latin typeface="Cambria Math" panose="02040503050406030204" pitchFamily="18" charset="0"/>
                        </a:rPr>
                        <m:t>&lt;</m:t>
                      </m:r>
                      <m:r>
                        <a:rPr lang="en-US" altLang="zh-CN" i="1">
                          <a:latin typeface="Cambria Math" panose="02040503050406030204" pitchFamily="18" charset="0"/>
                        </a:rPr>
                        <m:t>0⇒</m:t>
                      </m:r>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𝑘𝑡</m:t>
                          </m:r>
                        </m:sup>
                      </m:sSup>
                    </m:oMath>
                  </m:oMathPara>
                </a14:m>
                <a:endParaRPr lang="en-US" altLang="zh-CN" sz="3200" i="1"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𝜖</m:t>
                              </m:r>
                            </m:num>
                            <m:den>
                              <m:r>
                                <a:rPr lang="en-US" altLang="zh-CN" i="1">
                                  <a:latin typeface="Cambria Math" panose="02040503050406030204" pitchFamily="18" charset="0"/>
                                </a:rPr>
                                <m:t>𝑘</m:t>
                              </m:r>
                            </m:den>
                          </m:f>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e>
                      </m:d>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𝑘𝑡</m:t>
                          </m:r>
                        </m:sup>
                      </m:sSup>
                    </m:oMath>
                  </m:oMathPara>
                </a14:m>
                <a:endParaRPr lang="en-US" altLang="zh-CN" i="1" dirty="0"/>
              </a:p>
              <a:p>
                <a:pPr marL="0" indent="0">
                  <a:buNone/>
                </a:pPr>
                <a:r>
                  <a:rPr lang="zh-CN" altLang="en-US" dirty="0"/>
                  <a:t>趋近时间：</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𝑘</m:t>
                          </m:r>
                        </m:den>
                      </m:f>
                      <m:r>
                        <a:rPr lang="en-US" altLang="zh-CN" b="0" i="1" smtClean="0">
                          <a:latin typeface="Cambria Math" panose="02040503050406030204" pitchFamily="18" charset="0"/>
                        </a:rPr>
                        <m:t>𝑙𝑛</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𝑘𝑠</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num>
                        <m:den>
                          <m:r>
                            <a:rPr lang="zh-CN" altLang="en-US" b="0" i="1" smtClean="0">
                              <a:latin typeface="Cambria Math" panose="02040503050406030204" pitchFamily="18" charset="0"/>
                            </a:rPr>
                            <m:t>𝜖</m:t>
                          </m:r>
                        </m:den>
                      </m:f>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435281" cy="5241776"/>
              </a:xfrm>
              <a:blipFill rotWithShape="0">
                <a:blip r:embed="rId2"/>
                <a:stretch>
                  <a:fillRect l="-1445"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444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241776"/>
              </a:xfrm>
            </p:spPr>
            <p:txBody>
              <a:bodyPr/>
              <a:lstStyle/>
              <a:p>
                <a:r>
                  <a:rPr lang="zh-CN" altLang="en-US" dirty="0"/>
                  <a:t>为了减小抖动，可以减少到达</a:t>
                </a:r>
                <a14:m>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=0</m:t>
                    </m:r>
                    <m:r>
                      <a:rPr lang="zh-CN" altLang="en-US" i="1">
                        <a:latin typeface="Cambria Math" panose="02040503050406030204" pitchFamily="18" charset="0"/>
                      </a:rPr>
                      <m:t>时</m:t>
                    </m:r>
                  </m:oMath>
                </a14:m>
                <a:r>
                  <a:rPr lang="zh-CN" altLang="en-US" dirty="0"/>
                  <a:t>的速度</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zh-CN" altLang="en-US" i="1">
                        <a:latin typeface="Cambria Math" panose="02040503050406030204" pitchFamily="18" charset="0"/>
                      </a:rPr>
                      <m:t>𝜖</m:t>
                    </m:r>
                  </m:oMath>
                </a14:m>
                <a:r>
                  <a:rPr lang="zh-CN" altLang="en-US" dirty="0"/>
                  <a:t>。，即减小</a:t>
                </a:r>
                <a14:m>
                  <m:oMath xmlns:m="http://schemas.openxmlformats.org/officeDocument/2006/math">
                    <m:r>
                      <a:rPr lang="zh-CN" altLang="en-US" i="1" dirty="0">
                        <a:latin typeface="Cambria Math" panose="02040503050406030204" pitchFamily="18" charset="0"/>
                      </a:rPr>
                      <m:t>𝜖</m:t>
                    </m:r>
                  </m:oMath>
                </a14:m>
                <a:r>
                  <a:rPr lang="zh-CN" altLang="en-US" dirty="0"/>
                  <a:t>增大</a:t>
                </a:r>
                <a14:m>
                  <m:oMath xmlns:m="http://schemas.openxmlformats.org/officeDocument/2006/math">
                    <m:r>
                      <a:rPr lang="en-US" altLang="zh-CN" i="1" dirty="0">
                        <a:latin typeface="Cambria Math" panose="02040503050406030204" pitchFamily="18" charset="0"/>
                      </a:rPr>
                      <m:t>𝑘</m:t>
                    </m:r>
                  </m:oMath>
                </a14:m>
                <a:r>
                  <a:rPr lang="zh-CN" altLang="en-US" dirty="0"/>
                  <a:t>可以加速趋近过程</a:t>
                </a:r>
                <a:r>
                  <a:rPr lang="en-US" altLang="zh-CN" dirty="0"/>
                  <a:t>,</a:t>
                </a:r>
                <a:r>
                  <a:rPr lang="zh-CN" altLang="en-US" dirty="0"/>
                  <a:t>趋近过程变快，引起的抖动却可以大大削溺</a:t>
                </a:r>
                <a:endParaRPr lang="en-US" altLang="zh-CN" dirty="0"/>
              </a:p>
              <a:p>
                <a:endParaRPr lang="en-US" altLang="zh-CN" dirty="0"/>
              </a:p>
              <a:p>
                <a:r>
                  <a:rPr lang="zh-CN" altLang="en-US" dirty="0"/>
                  <a:t>若</a:t>
                </a:r>
                <a14:m>
                  <m:oMath xmlns:m="http://schemas.openxmlformats.org/officeDocument/2006/math">
                    <m:r>
                      <a:rPr lang="zh-CN" altLang="en-US" i="1">
                        <a:latin typeface="Cambria Math" panose="02040503050406030204" pitchFamily="18" charset="0"/>
                      </a:rPr>
                      <m:t>𝜖</m:t>
                    </m:r>
                    <m:r>
                      <a:rPr lang="en-US" altLang="zh-CN" i="1">
                        <a:latin typeface="Cambria Math" panose="02040503050406030204" pitchFamily="18" charset="0"/>
                      </a:rPr>
                      <m:t>=0,</m:t>
                    </m:r>
                  </m:oMath>
                </a14:m>
                <a:r>
                  <a:rPr lang="zh-CN" altLang="en-US" dirty="0"/>
                  <a:t>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𝑠</m:t>
                        </m:r>
                      </m:e>
                    </m:acc>
                    <m:r>
                      <a:rPr lang="en-US" altLang="zh-CN" i="1">
                        <a:latin typeface="Cambria Math" panose="02040503050406030204" pitchFamily="18" charset="0"/>
                      </a:rPr>
                      <m:t>=−</m:t>
                    </m:r>
                    <m:r>
                      <a:rPr lang="en-US" altLang="zh-CN" i="1">
                        <a:latin typeface="Cambria Math" panose="02040503050406030204" pitchFamily="18" charset="0"/>
                      </a:rPr>
                      <m:t>𝑘𝑠</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lim>
                        </m:limLow>
                      </m:fName>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e>
                    </m:func>
                    <m:r>
                      <a:rPr lang="en-US" altLang="zh-CN" i="1">
                        <a:latin typeface="Cambria Math" panose="02040503050406030204" pitchFamily="18" charset="0"/>
                      </a:rPr>
                      <m:t>=0,</m:t>
                    </m:r>
                  </m:oMath>
                </a14:m>
                <a:r>
                  <a:rPr lang="zh-CN" altLang="en-US" dirty="0"/>
                  <a:t>到达时间为无穷大</a:t>
                </a:r>
                <a:endParaRPr lang="en-US" altLang="zh-CN" dirty="0"/>
              </a:p>
              <a:p>
                <a:endParaRPr lang="en-US" altLang="zh-CN" dirty="0"/>
              </a:p>
              <a:p>
                <a14:m>
                  <m:oMath xmlns:m="http://schemas.openxmlformats.org/officeDocument/2006/math">
                    <m:r>
                      <a:rPr lang="en-US" altLang="zh-CN" i="1">
                        <a:latin typeface="Cambria Math" panose="02040503050406030204" pitchFamily="18" charset="0"/>
                      </a:rPr>
                      <m:t>−</m:t>
                    </m:r>
                    <m:r>
                      <a:rPr lang="zh-CN" altLang="en-US" i="1">
                        <a:latin typeface="Cambria Math" panose="02040503050406030204" pitchFamily="18" charset="0"/>
                      </a:rPr>
                      <m:t>𝜖</m:t>
                    </m:r>
                    <m:r>
                      <m:rPr>
                        <m:sty m:val="p"/>
                      </m:rPr>
                      <a:rPr lang="en-US" altLang="zh-CN">
                        <a:latin typeface="Cambria Math" panose="02040503050406030204" pitchFamily="18" charset="0"/>
                      </a:rPr>
                      <m:t>sgn</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zh-CN" altLang="en-US" i="1">
                        <a:latin typeface="Cambria Math" panose="02040503050406030204" pitchFamily="18" charset="0"/>
                      </a:rPr>
                      <m:t>保证</m:t>
                    </m:r>
                  </m:oMath>
                </a14:m>
                <a:r>
                  <a:rPr lang="zh-CN" altLang="en-US" dirty="0"/>
                  <a:t>有限时间到达</a:t>
                </a:r>
                <a:endParaRPr lang="en-US" altLang="zh-CN" dirty="0"/>
              </a:p>
              <a:p>
                <a:endParaRPr lang="en-US" altLang="zh-CN" dirty="0"/>
              </a:p>
              <a:p>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𝑘𝑠</m:t>
                    </m:r>
                  </m:oMath>
                </a14:m>
                <a:r>
                  <a:rPr lang="zh-CN" altLang="en-US" dirty="0"/>
                  <a:t>弥补趋近时间长的缺点</a:t>
                </a:r>
                <a:r>
                  <a:rPr lang="en-US" altLang="zh-CN" dirty="0"/>
                  <a:t>(</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&gt;0</m:t>
                    </m:r>
                    <m:r>
                      <a:rPr lang="zh-CN" altLang="en-US" i="1">
                        <a:latin typeface="Cambria Math" panose="02040503050406030204" pitchFamily="18" charset="0"/>
                      </a:rPr>
                      <m:t>且</m:t>
                    </m:r>
                  </m:oMath>
                </a14:m>
                <a:r>
                  <a:rPr lang="zh-CN" altLang="en-US" dirty="0"/>
                  <a:t>很大时，其是很大的负数项，加速趋近于</a:t>
                </a:r>
                <a:r>
                  <a:rPr lang="en-US" altLang="zh-CN" dirty="0"/>
                  <a:t>0</a:t>
                </a:r>
                <a:r>
                  <a:rPr lang="zh-CN" altLang="en-US" dirty="0"/>
                  <a:t>的过程</a:t>
                </a:r>
                <a:r>
                  <a:rPr lang="en-US" altLang="zh-CN" dirty="0"/>
                  <a:t>)</a:t>
                </a:r>
              </a:p>
              <a:p>
                <a:pPr marL="0" indent="0">
                  <a:buNone/>
                </a:pPr>
                <a:endParaRPr lang="en-US" altLang="zh-CN" dirty="0"/>
              </a:p>
              <a:p>
                <a:pPr marL="0" indent="0">
                  <a:buNone/>
                </a:pPr>
                <a:endParaRPr lang="en-US" altLang="zh-CN"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241776"/>
              </a:xfrm>
              <a:blipFill>
                <a:blip r:embed="rId2"/>
                <a:stretch>
                  <a:fillRect l="-1259" t="-15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9735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5241776"/>
              </a:xfrm>
            </p:spPr>
            <p:txBody>
              <a:bodyPr/>
              <a:lstStyle/>
              <a:p>
                <a:pPr>
                  <a:buFont typeface="Wingdings" panose="05000000000000000000" pitchFamily="2" charset="2"/>
                  <a:buChar char="n"/>
                </a:pPr>
                <a:r>
                  <a:rPr lang="zh-CN" altLang="en-US" dirty="0">
                    <a:solidFill>
                      <a:srgbClr val="FF0000"/>
                    </a:solidFill>
                  </a:rPr>
                  <a:t>幂次趋近律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sup>
                          <m:r>
                            <a:rPr lang="zh-CN" altLang="en-US" b="0" i="1" smtClean="0">
                              <a:latin typeface="Cambria Math" panose="02040503050406030204" pitchFamily="18" charset="0"/>
                            </a:rPr>
                            <m:t>𝛼</m:t>
                          </m:r>
                        </m:sup>
                      </m:sSup>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&gt;0,1&gt;</m:t>
                      </m:r>
                      <m:r>
                        <a:rPr lang="zh-CN" altLang="en-US" b="0" i="1" smtClean="0">
                          <a:latin typeface="Cambria Math" panose="02040503050406030204" pitchFamily="18" charset="0"/>
                        </a:rPr>
                        <m:t>𝛼</m:t>
                      </m:r>
                      <m:r>
                        <a:rPr lang="en-US" altLang="zh-CN" b="0" i="1" smtClean="0">
                          <a:latin typeface="Cambria Math" panose="02040503050406030204" pitchFamily="18" charset="0"/>
                        </a:rPr>
                        <m:t>&gt;0</m:t>
                      </m:r>
                    </m:oMath>
                  </m:oMathPara>
                </a14:m>
                <a:endParaRPr lang="en-US" altLang="zh-CN" dirty="0"/>
              </a:p>
              <a:p>
                <a:pPr marL="0" indent="0">
                  <a:buNone/>
                </a:pPr>
                <a:r>
                  <a:rPr lang="zh-CN" altLang="en-US" dirty="0"/>
                  <a:t>特别地，取</a:t>
                </a:r>
                <a14:m>
                  <m:oMath xmlns:m="http://schemas.openxmlformats.org/officeDocument/2006/math">
                    <m:r>
                      <a:rPr lang="zh-CN" altLang="en-US" i="1" smtClean="0">
                        <a:latin typeface="Cambria Math" panose="02040503050406030204" pitchFamily="18" charset="0"/>
                      </a:rPr>
                      <m:t>𝛼</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𝑠</m:t>
                        </m:r>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ad>
                      <m:radPr>
                        <m:degHide m:val="on"/>
                        <m:ctrlPr>
                          <a:rPr lang="en-US" altLang="zh-CN" b="0" i="1" dirty="0" smtClean="0">
                            <a:latin typeface="Cambria Math" panose="02040503050406030204" pitchFamily="18" charset="0"/>
                          </a:rPr>
                        </m:ctrlPr>
                      </m:radPr>
                      <m:deg/>
                      <m:e>
                        <m:r>
                          <a:rPr lang="en-US" altLang="zh-CN" b="0" i="1" dirty="0" smtClean="0">
                            <a:latin typeface="Cambria Math" panose="02040503050406030204" pitchFamily="18" charset="0"/>
                          </a:rPr>
                          <m:t>𝑠</m:t>
                        </m:r>
                      </m:e>
                    </m:rad>
                    <m:r>
                      <m:rPr>
                        <m:sty m:val="p"/>
                      </m:rPr>
                      <a:rPr lang="en-US" altLang="zh-CN" b="0" i="0" dirty="0" smtClean="0">
                        <a:latin typeface="Cambria Math" panose="02040503050406030204" pitchFamily="18" charset="0"/>
                      </a:rPr>
                      <m:t>sgn</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𝑠</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r>
                      <a:rPr lang="en-US" altLang="zh-CN" b="0" i="1" dirty="0" smtClean="0">
                        <a:latin typeface="Cambria Math" panose="02040503050406030204" pitchFamily="18" charset="0"/>
                      </a:rPr>
                      <m:t>&gt;0</m:t>
                    </m:r>
                  </m:oMath>
                </a14:m>
                <a:endParaRPr lang="en-US" altLang="zh-CN" dirty="0"/>
              </a:p>
              <a:p>
                <a:pPr marL="0" indent="0">
                  <a:buNone/>
                </a:pPr>
                <a:endParaRPr lang="en-US" altLang="zh-CN" dirty="0"/>
              </a:p>
              <a:p>
                <a:pPr marL="0" indent="0">
                  <a:buNone/>
                </a:pPr>
                <a:r>
                  <a:rPr lang="zh-CN" altLang="en-US" dirty="0"/>
                  <a:t>考虑趋近律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m:t>
                        </m:r>
                      </m:e>
                      <m:sup>
                        <m:r>
                          <a:rPr lang="zh-CN" altLang="en-US" b="0" i="1" smtClean="0">
                            <a:latin typeface="Cambria Math" panose="02040503050406030204" pitchFamily="18" charset="0"/>
                          </a:rPr>
                          <m:t>𝛼</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&gt;0,</m:t>
                    </m:r>
                    <m:r>
                      <a:rPr lang="zh-CN" altLang="en-US" b="0" i="1" smtClean="0">
                        <a:latin typeface="Cambria Math" panose="02040503050406030204" pitchFamily="18" charset="0"/>
                      </a:rPr>
                      <m:t>𝛼</m:t>
                    </m:r>
                    <m:r>
                      <a:rPr lang="en-US" altLang="zh-CN" b="0" i="1" smtClean="0">
                        <a:latin typeface="Cambria Math" panose="02040503050406030204" pitchFamily="18" charset="0"/>
                      </a:rPr>
                      <m:t>&gt;0,</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&gt;0</m:t>
                    </m:r>
                  </m:oMath>
                </a14:m>
                <a:endParaRPr lang="en-US" altLang="zh-CN" dirty="0"/>
              </a:p>
              <a:p>
                <a:pPr marL="0" indent="0">
                  <a:buNone/>
                </a:pPr>
                <a:r>
                  <a:rPr lang="zh-CN" altLang="en-US" dirty="0"/>
                  <a:t>积分得</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1−</m:t>
                          </m:r>
                          <m:r>
                            <a:rPr lang="zh-CN" altLang="en-US" b="0" i="1" smtClean="0">
                              <a:latin typeface="Cambria Math" panose="02040503050406030204" pitchFamily="18" charset="0"/>
                            </a:rPr>
                            <m:t>𝛼</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𝛼</m:t>
                          </m:r>
                        </m:e>
                      </m:d>
                      <m:r>
                        <a:rPr lang="en-US" altLang="zh-CN" b="0" i="1" smtClean="0">
                          <a:latin typeface="Cambria Math" panose="02040503050406030204" pitchFamily="18" charset="0"/>
                        </a:rPr>
                        <m:t>𝑘𝑡</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1−</m:t>
                          </m:r>
                          <m:r>
                            <a:rPr lang="zh-CN" altLang="en-US" b="0" i="1" smtClean="0">
                              <a:latin typeface="Cambria Math" panose="02040503050406030204" pitchFamily="18" charset="0"/>
                            </a:rPr>
                            <m:t>𝛼</m:t>
                          </m:r>
                        </m:sup>
                      </m:sSubSup>
                    </m:oMath>
                  </m:oMathPara>
                </a14:m>
                <a:endParaRPr lang="en-US" altLang="zh-CN" dirty="0"/>
              </a:p>
              <a:p>
                <a:pPr marL="0" indent="0">
                  <a:buNone/>
                </a:pPr>
                <a:r>
                  <a:rPr lang="zh-CN" altLang="en-US" dirty="0"/>
                  <a:t>到达时间：</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0</m:t>
                              </m:r>
                            </m:sub>
                            <m:sup>
                              <m:r>
                                <a:rPr lang="en-US" altLang="zh-CN" i="1">
                                  <a:latin typeface="Cambria Math" panose="02040503050406030204" pitchFamily="18" charset="0"/>
                                </a:rPr>
                                <m:t>1−</m:t>
                              </m:r>
                              <m:r>
                                <a:rPr lang="zh-CN" altLang="en-US" i="1">
                                  <a:latin typeface="Cambria Math" panose="02040503050406030204" pitchFamily="18" charset="0"/>
                                </a:rPr>
                                <m:t>𝛼</m:t>
                              </m:r>
                            </m:sup>
                          </m:sSubSup>
                        </m:num>
                        <m:den>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zh-CN" altLang="en-US" b="0" i="1" smtClean="0">
                                  <a:latin typeface="Cambria Math" panose="02040503050406030204" pitchFamily="18" charset="0"/>
                                </a:rPr>
                                <m:t>𝛼</m:t>
                              </m:r>
                            </m:e>
                          </m:d>
                          <m:r>
                            <a:rPr lang="en-US" altLang="zh-CN" b="0" i="1" smtClean="0">
                              <a:latin typeface="Cambria Math" panose="02040503050406030204" pitchFamily="18" charset="0"/>
                            </a:rPr>
                            <m:t>𝑘</m:t>
                          </m:r>
                        </m:den>
                      </m:f>
                    </m:oMath>
                  </m:oMathPara>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5241776"/>
              </a:xfrm>
              <a:blipFill rotWithShape="0">
                <a:blip r:embed="rId2"/>
                <a:stretch>
                  <a:fillRect l="-1399" t="-1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1883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趋近律</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479699"/>
                <a:ext cx="8712969" cy="4876651"/>
              </a:xfrm>
            </p:spPr>
            <p:txBody>
              <a:bodyPr/>
              <a:lstStyle/>
              <a:p>
                <a:pPr>
                  <a:buFont typeface="Wingdings" panose="05000000000000000000" pitchFamily="2" charset="2"/>
                  <a:buChar char="n"/>
                </a:pPr>
                <a:r>
                  <a:rPr lang="zh-CN" altLang="en-US" dirty="0">
                    <a:solidFill>
                      <a:srgbClr val="FF0000"/>
                    </a:solidFill>
                  </a:rPr>
                  <a:t>一般趋近律 </a:t>
                </a:r>
                <a:endParaRPr lang="en-US" altLang="zh-CN" dirty="0">
                  <a:solidFill>
                    <a:srgbClr val="FF0000"/>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i="1"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m:t>
                      </m:r>
                      <m:r>
                        <a:rPr lang="en-US" altLang="zh-CN" b="0" i="1" smtClean="0">
                          <a:latin typeface="Cambria Math" panose="02040503050406030204" pitchFamily="18" charset="0"/>
                        </a:rPr>
                        <m:t>𝑠𝑓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&gt;0,</m:t>
                      </m:r>
                      <m:r>
                        <a:rPr lang="zh-CN" altLang="en-US" i="1">
                          <a:latin typeface="Cambria Math" panose="02040503050406030204" pitchFamily="18" charset="0"/>
                        </a:rPr>
                        <m:t>当</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≠0</m:t>
                      </m:r>
                    </m:oMath>
                  </m:oMathPara>
                </a14:m>
                <a:endParaRPr lang="en-US" altLang="zh-CN" i="1" dirty="0"/>
              </a:p>
              <a:p>
                <a:pPr marL="0" indent="0">
                  <a:buNone/>
                </a:pPr>
                <a:r>
                  <a:rPr lang="zh-CN" altLang="en-US" dirty="0"/>
                  <a:t>当</a:t>
                </a:r>
                <a14:m>
                  <m:oMath xmlns:m="http://schemas.openxmlformats.org/officeDocument/2006/math">
                    <m:r>
                      <m:rPr>
                        <m:sty m:val="p"/>
                      </m:rPr>
                      <a:rPr lang="zh-CN" altLang="en-US" i="0" smtClean="0">
                        <a:latin typeface="Cambria Math" panose="02040503050406030204" pitchFamily="18" charset="0"/>
                      </a:rPr>
                      <m:t>ϵ</m:t>
                    </m:r>
                    <m:r>
                      <a:rPr lang="zh-CN" altLang="en-US" i="0">
                        <a:latin typeface="Cambria Math" panose="02040503050406030204" pitchFamily="18" charset="0"/>
                      </a:rPr>
                      <m:t>及</m:t>
                    </m:r>
                  </m:oMath>
                </a14:m>
                <a:r>
                  <a:rPr lang="zh-CN" altLang="en-US" dirty="0"/>
                  <a:t>函数</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oMath>
                </a14:m>
                <a:r>
                  <a:rPr lang="zh-CN" altLang="en-US" dirty="0"/>
                  <a:t>取值不同时，可以得到以上各种趋近律</a:t>
                </a:r>
                <a:endParaRPr lang="en-US" altLang="zh-CN" dirty="0"/>
              </a:p>
              <a:p>
                <a:pPr marL="0" indent="0">
                  <a:buNone/>
                </a:pPr>
                <a:endParaRPr lang="en-US" altLang="zh-CN"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479699"/>
                <a:ext cx="8712969" cy="4876651"/>
              </a:xfrm>
              <a:blipFill>
                <a:blip r:embed="rId2"/>
                <a:stretch>
                  <a:fillRect l="-1399" t="-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848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抖振及削弱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69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56792"/>
                <a:ext cx="5616625" cy="3168352"/>
              </a:xfrm>
            </p:spPr>
            <p:txBody>
              <a:bodyPr/>
              <a:lstStyle/>
              <a:p>
                <a:pPr>
                  <a:buFont typeface="Wingdings" panose="05000000000000000000" pitchFamily="2" charset="2"/>
                  <a:buChar char="n"/>
                </a:pPr>
                <a:r>
                  <a:rPr lang="zh-CN" altLang="en-US" sz="2400" dirty="0"/>
                  <a:t>抖振现象</a:t>
                </a:r>
                <a:endParaRPr lang="en-US" altLang="zh-CN" sz="2400" dirty="0"/>
              </a:p>
              <a:p>
                <a:pPr marL="0" indent="0">
                  <a:buNone/>
                </a:pPr>
                <a:r>
                  <a:rPr lang="en-US" altLang="zh-CN" sz="2400" dirty="0"/>
                  <a:t>  </a:t>
                </a:r>
                <a:r>
                  <a:rPr lang="zh-CN" altLang="en-US" sz="2400" dirty="0"/>
                  <a:t>系统的结构变化体现在控制的变化</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𝑢</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𝑢</m:t>
                          </m:r>
                        </m:e>
                        <m:sup>
                          <m:r>
                            <a:rPr lang="en-US" altLang="zh-CN" sz="2400" b="0" i="1" smtClean="0">
                              <a:latin typeface="Cambria Math" panose="02040503050406030204" pitchFamily="18" charset="0"/>
                              <a:ea typeface="Cambria Math" panose="02040503050406030204" pitchFamily="18" charset="0"/>
                            </a:rPr>
                            <m:t>−</m:t>
                          </m:r>
                        </m:sup>
                      </m:sSup>
                      <m:r>
                        <a:rPr lang="en-US" altLang="zh-CN" sz="2400" b="0" i="1" smtClean="0">
                          <a:latin typeface="Cambria Math" panose="02040503050406030204" pitchFamily="18" charset="0"/>
                          <a:ea typeface="Cambria Math" panose="02040503050406030204" pitchFamily="18" charset="0"/>
                        </a:rPr>
                        <m:t>(</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marL="0" indent="0">
                  <a:buNone/>
                </a:pPr>
                <a:r>
                  <a:rPr lang="zh-CN" altLang="en-US" sz="2400" dirty="0"/>
                  <a:t>实际系统中，由于惯性的存在，滑动模态在光滑的运动上叠加上一个自振</a:t>
                </a:r>
                <a:endParaRPr lang="en-US" altLang="zh-CN" sz="2400" dirty="0"/>
              </a:p>
              <a:p>
                <a:pPr marL="0" indent="0" algn="ctr">
                  <a:buNone/>
                </a:pPr>
                <a:r>
                  <a:rPr lang="zh-CN" altLang="en-US" sz="2400" dirty="0">
                    <a:solidFill>
                      <a:srgbClr val="FF0000"/>
                    </a:solidFill>
                    <a:latin typeface="微软雅黑" panose="020B0503020204020204" pitchFamily="34" charset="-122"/>
                    <a:ea typeface="微软雅黑" panose="020B0503020204020204" pitchFamily="34" charset="-122"/>
                  </a:rPr>
                  <a:t>光滑运动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自振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400" dirty="0">
                    <a:solidFill>
                      <a:srgbClr val="FF0000"/>
                    </a:solidFill>
                    <a:latin typeface="微软雅黑" panose="020B0503020204020204" pitchFamily="34" charset="-122"/>
                    <a:ea typeface="微软雅黑" panose="020B0503020204020204" pitchFamily="34" charset="-122"/>
                  </a:rPr>
                  <a:t>实际滑动运动</a:t>
                </a:r>
                <a:endParaRPr lang="en-US" altLang="zh-CN" sz="2000" dirty="0">
                  <a:solidFill>
                    <a:srgbClr val="FF0000"/>
                  </a:solidFill>
                  <a:latin typeface="微软雅黑" panose="020B0503020204020204" pitchFamily="34" charset="-122"/>
                  <a:ea typeface="微软雅黑" panose="020B0503020204020204" pitchFamily="34" charset="-122"/>
                </a:endParaRPr>
              </a:p>
              <a:p>
                <a:pPr marL="0" indent="0">
                  <a:buNone/>
                </a:pPr>
                <a:r>
                  <a:rPr lang="zh-CN" altLang="en-US" sz="2400" dirty="0">
                    <a:solidFill>
                      <a:srgbClr val="FF0000"/>
                    </a:solidFill>
                    <a:latin typeface="微软雅黑" panose="020B0503020204020204" pitchFamily="34" charset="-122"/>
                    <a:ea typeface="微软雅黑" panose="020B0503020204020204" pitchFamily="34" charset="-122"/>
                  </a:rPr>
                  <a:t>        突出缺点，严重影响实用性！</a:t>
                </a:r>
                <a:endParaRPr lang="en-US" altLang="zh-CN" sz="2400" dirty="0">
                  <a:solidFill>
                    <a:srgbClr val="FF0000"/>
                  </a:solidFill>
                  <a:latin typeface="微软雅黑" panose="020B0503020204020204" pitchFamily="34" charset="-122"/>
                  <a:ea typeface="微软雅黑" panose="020B0503020204020204" pitchFamily="34" charset="-122"/>
                </a:endParaRPr>
              </a:p>
              <a:p>
                <a:pPr marL="0" indent="0">
                  <a:buNone/>
                </a:pPr>
                <a:endParaRPr lang="en-US" altLang="zh-CN"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56792"/>
                <a:ext cx="5616625" cy="3168352"/>
              </a:xfrm>
              <a:blipFill>
                <a:blip r:embed="rId2"/>
                <a:stretch>
                  <a:fillRect l="-1737" t="-1538"/>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664753" y="4522699"/>
            <a:ext cx="2756250" cy="2211000"/>
          </a:xfrm>
          <a:prstGeom prst="rect">
            <a:avLst/>
          </a:prstGeom>
        </p:spPr>
      </p:pic>
      <p:pic>
        <p:nvPicPr>
          <p:cNvPr id="8" name="图片 7"/>
          <p:cNvPicPr>
            <a:picLocks noChangeAspect="1"/>
          </p:cNvPicPr>
          <p:nvPr/>
        </p:nvPicPr>
        <p:blipFill>
          <a:blip r:embed="rId4">
            <a:lum contrast="40000"/>
          </a:blip>
          <a:stretch>
            <a:fillRect/>
          </a:stretch>
        </p:blipFill>
        <p:spPr>
          <a:xfrm>
            <a:off x="6186749" y="4522699"/>
            <a:ext cx="2866500" cy="2161500"/>
          </a:xfrm>
          <a:prstGeom prst="rect">
            <a:avLst/>
          </a:prstGeom>
        </p:spPr>
      </p:pic>
      <p:sp>
        <p:nvSpPr>
          <p:cNvPr id="9" name="文本框 8"/>
          <p:cNvSpPr txBox="1"/>
          <p:nvPr/>
        </p:nvSpPr>
        <p:spPr>
          <a:xfrm>
            <a:off x="329225" y="4666886"/>
            <a:ext cx="1627369" cy="523220"/>
          </a:xfrm>
          <a:prstGeom prst="rect">
            <a:avLst/>
          </a:prstGeom>
          <a:noFill/>
        </p:spPr>
        <p:txBody>
          <a:bodyPr wrap="none" rtlCol="0">
            <a:spAutoFit/>
          </a:bodyPr>
          <a:lstStyle/>
          <a:p>
            <a:r>
              <a:rPr lang="zh-CN" altLang="en-US" dirty="0"/>
              <a:t>理想运动</a:t>
            </a:r>
          </a:p>
        </p:txBody>
      </p:sp>
      <p:sp>
        <p:nvSpPr>
          <p:cNvPr id="10" name="文本框 9"/>
          <p:cNvSpPr txBox="1"/>
          <p:nvPr/>
        </p:nvSpPr>
        <p:spPr>
          <a:xfrm>
            <a:off x="6806314" y="4315753"/>
            <a:ext cx="1627369" cy="523220"/>
          </a:xfrm>
          <a:prstGeom prst="rect">
            <a:avLst/>
          </a:prstGeom>
          <a:noFill/>
        </p:spPr>
        <p:txBody>
          <a:bodyPr wrap="none" rtlCol="0">
            <a:spAutoFit/>
          </a:bodyPr>
          <a:lstStyle/>
          <a:p>
            <a:r>
              <a:rPr lang="zh-CN" altLang="en-US" dirty="0"/>
              <a:t>实际运动</a:t>
            </a:r>
          </a:p>
        </p:txBody>
      </p:sp>
      <p:pic>
        <p:nvPicPr>
          <p:cNvPr id="11" name="图片 10"/>
          <p:cNvPicPr>
            <a:picLocks noChangeAspect="1"/>
          </p:cNvPicPr>
          <p:nvPr/>
        </p:nvPicPr>
        <p:blipFill>
          <a:blip r:embed="rId5"/>
          <a:stretch>
            <a:fillRect/>
          </a:stretch>
        </p:blipFill>
        <p:spPr>
          <a:xfrm>
            <a:off x="5591461" y="1404808"/>
            <a:ext cx="3505695" cy="2888500"/>
          </a:xfrm>
          <a:prstGeom prst="rect">
            <a:avLst/>
          </a:prstGeom>
        </p:spPr>
      </p:pic>
      <p:pic>
        <p:nvPicPr>
          <p:cNvPr id="13" name="图片 12"/>
          <p:cNvPicPr>
            <a:picLocks noChangeAspect="1"/>
          </p:cNvPicPr>
          <p:nvPr/>
        </p:nvPicPr>
        <p:blipFill>
          <a:blip r:embed="rId6">
            <a:lum bright="20000" contrast="40000"/>
          </a:blip>
          <a:stretch>
            <a:fillRect/>
          </a:stretch>
        </p:blipFill>
        <p:spPr>
          <a:xfrm>
            <a:off x="3805349" y="4687282"/>
            <a:ext cx="2381400" cy="2024000"/>
          </a:xfrm>
          <a:prstGeom prst="rect">
            <a:avLst/>
          </a:prstGeom>
        </p:spPr>
      </p:pic>
    </p:spTree>
    <p:extLst>
      <p:ext uri="{BB962C8B-B14F-4D97-AF65-F5344CB8AC3E}">
        <p14:creationId xmlns:p14="http://schemas.microsoft.com/office/powerpoint/2010/main" val="402189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6497" y="1623836"/>
                <a:ext cx="8229600" cy="3528392"/>
              </a:xfrm>
            </p:spPr>
            <p:txBody>
              <a:bodyPr/>
              <a:lstStyle/>
              <a:p>
                <a:pPr marL="0" indent="0">
                  <a:buNone/>
                </a:pPr>
                <a:r>
                  <a:rPr lang="en-US" altLang="zh-CN" dirty="0"/>
                  <a:t>2</a:t>
                </a:r>
                <a:r>
                  <a:rPr lang="zh-CN" altLang="en-US" dirty="0"/>
                  <a:t>）线性系统中初始状态</a:t>
                </a:r>
                <a14:m>
                  <m:oMath xmlns:m="http://schemas.openxmlformats.org/officeDocument/2006/math">
                    <m:sSub>
                      <m:sSubPr>
                        <m:ctrlPr>
                          <a:rPr lang="en-US" altLang="zh-CN" i="1" smtClean="0">
                            <a:latin typeface="Cambria Math" panose="02040503050406030204" pitchFamily="18" charset="0"/>
                          </a:rPr>
                        </m:ctrlPr>
                      </m:sSubPr>
                      <m:e>
                        <m:r>
                          <a:rPr lang="en-US" altLang="zh-CN" b="1" i="0" smtClean="0">
                            <a:latin typeface="Cambria Math" panose="02040503050406030204" pitchFamily="18" charset="0"/>
                          </a:rPr>
                          <m:t>𝐱</m:t>
                        </m:r>
                      </m:e>
                      <m:sub>
                        <m:r>
                          <a:rPr lang="en-US" altLang="zh-CN" b="0" i="1" smtClean="0">
                            <a:latin typeface="Cambria Math" panose="02040503050406030204" pitchFamily="18" charset="0"/>
                          </a:rPr>
                          <m:t>0</m:t>
                        </m:r>
                      </m:sub>
                    </m:sSub>
                  </m:oMath>
                </a14:m>
                <a:r>
                  <a:rPr lang="zh-CN" altLang="en-US" dirty="0"/>
                  <a:t>放大时，解的类型不变且与</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oMath>
                </a14:m>
                <a:r>
                  <a:rPr lang="zh-CN" altLang="en-US" dirty="0"/>
                  <a:t>成正比；而非线性系统中，放大初始状态可能引起解的类型的变化</a:t>
                </a:r>
                <a:endParaRPr lang="en-US" altLang="zh-CN" dirty="0"/>
              </a:p>
              <a:p>
                <a:pPr marL="0" indent="0">
                  <a:buNone/>
                </a:pPr>
                <a:r>
                  <a:rPr lang="zh-CN" altLang="en-US" dirty="0"/>
                  <a:t>线性系统的解</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1" i="0" smtClean="0">
                              <a:latin typeface="Cambria Math" panose="02040503050406030204" pitchFamily="18" charset="0"/>
                            </a:rPr>
                            <m:t>𝐀</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up>
                      </m:sSup>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a:rPr lang="en-US" altLang="zh-CN" i="1">
                              <a:latin typeface="Cambria Math" panose="02040503050406030204" pitchFamily="18" charset="0"/>
                            </a:rPr>
                            <m:t>0</m:t>
                          </m:r>
                        </m:sub>
                      </m:sSub>
                    </m:oMath>
                  </m:oMathPara>
                </a14:m>
                <a:endParaRPr lang="en-US" altLang="zh-CN" dirty="0"/>
              </a:p>
              <a:p>
                <a:pPr marL="0" indent="0">
                  <a:buNone/>
                </a:pPr>
                <a:r>
                  <a:rPr lang="zh-CN" altLang="en-US" dirty="0"/>
                  <a:t>线性系统</a:t>
                </a:r>
                <a:endParaRPr lang="en-US" altLang="zh-CN" dirty="0"/>
              </a:p>
              <a:p>
                <a:pPr marL="0" indent="0">
                  <a:buNone/>
                </a:pPr>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6497" y="1623836"/>
                <a:ext cx="8229600" cy="3528392"/>
              </a:xfrm>
              <a:blipFill rotWithShape="0">
                <a:blip r:embed="rId2"/>
                <a:stretch>
                  <a:fillRect l="-1556" t="-2073" r="-1037"/>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123728" y="4518215"/>
            <a:ext cx="2422664" cy="2320911"/>
          </a:xfrm>
          <a:prstGeom prst="rect">
            <a:avLst/>
          </a:prstGeom>
        </p:spPr>
      </p:pic>
      <p:pic>
        <p:nvPicPr>
          <p:cNvPr id="8" name="图片 7"/>
          <p:cNvPicPr>
            <a:picLocks noChangeAspect="1"/>
          </p:cNvPicPr>
          <p:nvPr/>
        </p:nvPicPr>
        <p:blipFill>
          <a:blip r:embed="rId4">
            <a:lum contrast="40000"/>
          </a:blip>
          <a:stretch>
            <a:fillRect/>
          </a:stretch>
        </p:blipFill>
        <p:spPr>
          <a:xfrm>
            <a:off x="5738234" y="4501670"/>
            <a:ext cx="2822400" cy="2354000"/>
          </a:xfrm>
          <a:prstGeom prst="rect">
            <a:avLst/>
          </a:prstGeom>
        </p:spPr>
      </p:pic>
    </p:spTree>
    <p:extLst>
      <p:ext uri="{BB962C8B-B14F-4D97-AF65-F5344CB8AC3E}">
        <p14:creationId xmlns:p14="http://schemas.microsoft.com/office/powerpoint/2010/main" val="586744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6"/>
          <p:cNvSpPr>
            <a:spLocks noChangeArrowheads="1"/>
          </p:cNvSpPr>
          <p:nvPr/>
        </p:nvSpPr>
        <p:spPr bwMode="auto">
          <a:xfrm>
            <a:off x="251227" y="1657036"/>
            <a:ext cx="2966174"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zh-CN" altLang="en-US" sz="2400" dirty="0"/>
              <a:t>抖振问题产生的原因</a:t>
            </a:r>
          </a:p>
        </p:txBody>
      </p:sp>
      <p:sp>
        <p:nvSpPr>
          <p:cNvPr id="25605" name="Rectangle 7"/>
          <p:cNvSpPr>
            <a:spLocks noChangeArrowheads="1"/>
          </p:cNvSpPr>
          <p:nvPr/>
        </p:nvSpPr>
        <p:spPr bwMode="auto">
          <a:xfrm>
            <a:off x="348896" y="2120882"/>
            <a:ext cx="8799502" cy="1941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en-US" altLang="zh-CN" sz="2400" b="0" dirty="0"/>
              <a:t>1. </a:t>
            </a:r>
            <a:r>
              <a:rPr lang="zh-CN" altLang="en-US" sz="2400" b="0" dirty="0"/>
              <a:t>时间滞后（控制作用对状态准确变化有滞后）      惯性滞后</a:t>
            </a:r>
          </a:p>
          <a:p>
            <a:r>
              <a:rPr lang="en-US" altLang="zh-CN" sz="2400" b="0" dirty="0"/>
              <a:t>2. </a:t>
            </a:r>
            <a:r>
              <a:rPr lang="zh-CN" altLang="en-US" sz="2400" b="0" dirty="0"/>
              <a:t>空间滞后（状态空间中的状态量变化死区）           惯性滞后</a:t>
            </a:r>
          </a:p>
          <a:p>
            <a:r>
              <a:rPr lang="en-US" altLang="zh-CN" sz="2400" b="0" dirty="0"/>
              <a:t>3. </a:t>
            </a:r>
            <a:r>
              <a:rPr lang="zh-CN" altLang="en-US" sz="2400" b="0" dirty="0"/>
              <a:t>固定空间滞后（元器件本身静特性具有滞后空间，结构性的）</a:t>
            </a:r>
          </a:p>
          <a:p>
            <a:r>
              <a:rPr lang="en-US" altLang="zh-CN" sz="2400" b="0" dirty="0"/>
              <a:t>4. </a:t>
            </a:r>
            <a:r>
              <a:rPr lang="zh-CN" altLang="en-US" sz="2400" b="0" dirty="0"/>
              <a:t>离散时间系统本身造成的抖振</a:t>
            </a:r>
            <a:r>
              <a:rPr lang="zh-CN" altLang="en-US" sz="2400" dirty="0"/>
              <a:t> </a:t>
            </a:r>
            <a:endParaRPr lang="en-US" altLang="zh-CN" sz="2400" dirty="0"/>
          </a:p>
          <a:p>
            <a:r>
              <a:rPr lang="en-US" altLang="zh-CN" sz="2400" b="0" dirty="0"/>
              <a:t>5. </a:t>
            </a:r>
            <a:r>
              <a:rPr lang="zh-CN" altLang="en-US" sz="2400" b="0" dirty="0"/>
              <a:t>未建模动力学影响</a:t>
            </a:r>
          </a:p>
        </p:txBody>
      </p:sp>
      <p:sp>
        <p:nvSpPr>
          <p:cNvPr id="9" name="Rectangle 5"/>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dirty="0"/>
              <a:t>抖振及削弱</a:t>
            </a:r>
          </a:p>
        </p:txBody>
      </p:sp>
      <p:sp>
        <p:nvSpPr>
          <p:cNvPr id="4" name="文本占位符 3"/>
          <p:cNvSpPr>
            <a:spLocks noGrp="1"/>
          </p:cNvSpPr>
          <p:nvPr>
            <p:ph type="body" sz="quarter" idx="13"/>
          </p:nvPr>
        </p:nvSpPr>
        <p:spPr/>
        <p:txBody>
          <a:bodyPr/>
          <a:lstStyle/>
          <a:p>
            <a:r>
              <a:rPr lang="zh-CN" altLang="en-US" dirty="0"/>
              <a:t>滑模变结构控制</a:t>
            </a:r>
          </a:p>
        </p:txBody>
      </p:sp>
      <p:sp>
        <p:nvSpPr>
          <p:cNvPr id="5" name="文本占位符 4"/>
          <p:cNvSpPr>
            <a:spLocks noGrp="1"/>
          </p:cNvSpPr>
          <p:nvPr>
            <p:ph type="body" sz="quarter" idx="14"/>
          </p:nvPr>
        </p:nvSpPr>
        <p:spPr/>
        <p:txBody>
          <a:bodyPr/>
          <a:lstStyle/>
          <a:p>
            <a:r>
              <a:rPr lang="zh-CN" altLang="en-US" dirty="0"/>
              <a:t>基本原理</a:t>
            </a:r>
          </a:p>
        </p:txBody>
      </p:sp>
      <p:sp>
        <p:nvSpPr>
          <p:cNvPr id="3" name="矩形 2"/>
          <p:cNvSpPr/>
          <p:nvPr/>
        </p:nvSpPr>
        <p:spPr>
          <a:xfrm>
            <a:off x="338830" y="4221088"/>
            <a:ext cx="8640961" cy="1200329"/>
          </a:xfrm>
          <a:prstGeom prst="rect">
            <a:avLst/>
          </a:prstGeom>
        </p:spPr>
        <p:txBody>
          <a:bodyPr wrap="square">
            <a:spAutoFit/>
          </a:bodyPr>
          <a:lstStyle/>
          <a:p>
            <a:r>
              <a:rPr lang="zh-CN" altLang="en-US" sz="2400" dirty="0"/>
              <a:t>直观解释：当系统的轨迹到达切换面时，其速度是有限大，</a:t>
            </a:r>
            <a:r>
              <a:rPr lang="zh-CN" altLang="en-US" sz="2400" dirty="0">
                <a:solidFill>
                  <a:srgbClr val="FF0000"/>
                </a:solidFill>
              </a:rPr>
              <a:t>惯性使运动点穿越切换面</a:t>
            </a:r>
            <a:r>
              <a:rPr lang="zh-CN" altLang="en-US" sz="2400" dirty="0"/>
              <a:t>，从而最终形成抖振，叠加在理想的滑动模态上。</a:t>
            </a:r>
            <a:endParaRPr lang="zh-CN" altLang="en-US" sz="2400" dirty="0">
              <a:solidFill>
                <a:srgbClr val="FF0000"/>
              </a:solidFill>
            </a:endParaRPr>
          </a:p>
        </p:txBody>
      </p:sp>
    </p:spTree>
    <p:extLst>
      <p:ext uri="{BB962C8B-B14F-4D97-AF65-F5344CB8AC3E}">
        <p14:creationId xmlns:p14="http://schemas.microsoft.com/office/powerpoint/2010/main" val="818223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抖振及削弱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71</a:t>
            </a:fld>
            <a:endParaRPr lang="en-US" altLang="zh-CN"/>
          </a:p>
        </p:txBody>
      </p:sp>
      <p:sp>
        <p:nvSpPr>
          <p:cNvPr id="6" name="内容占位符 5"/>
          <p:cNvSpPr>
            <a:spLocks noGrp="1"/>
          </p:cNvSpPr>
          <p:nvPr>
            <p:ph sz="half" idx="1"/>
          </p:nvPr>
        </p:nvSpPr>
        <p:spPr>
          <a:xfrm>
            <a:off x="395536" y="1556792"/>
            <a:ext cx="8229600" cy="4104456"/>
          </a:xfrm>
        </p:spPr>
        <p:txBody>
          <a:bodyPr/>
          <a:lstStyle/>
          <a:p>
            <a:pPr>
              <a:buFont typeface="Wingdings" panose="05000000000000000000" pitchFamily="2" charset="2"/>
              <a:buChar char="n"/>
            </a:pPr>
            <a:r>
              <a:rPr lang="zh-CN" altLang="en-US" dirty="0"/>
              <a:t>抖振的危害：</a:t>
            </a:r>
            <a:endParaRPr lang="en-US" altLang="zh-CN" dirty="0"/>
          </a:p>
          <a:p>
            <a:r>
              <a:rPr lang="en-US" altLang="zh-CN" dirty="0"/>
              <a:t>1</a:t>
            </a:r>
            <a:r>
              <a:rPr lang="zh-CN" altLang="en-US" dirty="0"/>
              <a:t>、给系统带来误差</a:t>
            </a:r>
            <a:endParaRPr lang="en-US" altLang="zh-CN" dirty="0"/>
          </a:p>
          <a:p>
            <a:r>
              <a:rPr lang="en-US" altLang="zh-CN" dirty="0"/>
              <a:t>2</a:t>
            </a:r>
            <a:r>
              <a:rPr lang="zh-CN" altLang="en-US" dirty="0"/>
              <a:t>、不停消耗能量</a:t>
            </a:r>
            <a:endParaRPr lang="en-US" altLang="zh-CN" dirty="0"/>
          </a:p>
          <a:p>
            <a:r>
              <a:rPr lang="en-US" altLang="zh-CN" dirty="0"/>
              <a:t>3</a:t>
            </a:r>
            <a:r>
              <a:rPr lang="zh-CN" altLang="en-US" dirty="0"/>
              <a:t>、可能激发起系统振荡：激发寄生动态，出现异步激励、组合振荡等</a:t>
            </a:r>
            <a:endParaRPr lang="en-US" altLang="zh-CN" dirty="0"/>
          </a:p>
          <a:p>
            <a:endParaRPr lang="en-US" altLang="zh-CN" dirty="0"/>
          </a:p>
          <a:p>
            <a:r>
              <a:rPr lang="zh-CN" altLang="en-US" dirty="0"/>
              <a:t>抖振形态的平衡态尤为有害，如刀具的抖振彻底破坏了切削的光滑度。</a:t>
            </a:r>
            <a:endParaRPr lang="en-US" altLang="zh-CN" dirty="0"/>
          </a:p>
          <a:p>
            <a:endParaRPr lang="zh-CN" altLang="en-US" dirty="0"/>
          </a:p>
        </p:txBody>
      </p:sp>
      <p:sp>
        <p:nvSpPr>
          <p:cNvPr id="7" name="文本框 6"/>
          <p:cNvSpPr txBox="1"/>
          <p:nvPr/>
        </p:nvSpPr>
        <p:spPr>
          <a:xfrm>
            <a:off x="465046" y="5642726"/>
            <a:ext cx="7037504" cy="954107"/>
          </a:xfrm>
          <a:prstGeom prst="rect">
            <a:avLst/>
          </a:prstGeom>
          <a:noFill/>
        </p:spPr>
        <p:txBody>
          <a:bodyPr wrap="none" rtlCol="0">
            <a:spAutoFit/>
          </a:bodyPr>
          <a:lstStyle/>
          <a:p>
            <a:r>
              <a:rPr lang="zh-CN" altLang="en-US" dirty="0">
                <a:solidFill>
                  <a:srgbClr val="FF0000"/>
                </a:solidFill>
              </a:rPr>
              <a:t>如果抖振不能消除或减弱到允许范围之内，</a:t>
            </a:r>
            <a:endParaRPr lang="en-US" altLang="zh-CN" dirty="0">
              <a:solidFill>
                <a:srgbClr val="FF0000"/>
              </a:solidFill>
            </a:endParaRPr>
          </a:p>
          <a:p>
            <a:r>
              <a:rPr lang="zh-CN" altLang="en-US" dirty="0">
                <a:solidFill>
                  <a:srgbClr val="FF0000"/>
                </a:solidFill>
              </a:rPr>
              <a:t>变结构控制是不能应用的</a:t>
            </a:r>
            <a:r>
              <a:rPr lang="en-US" altLang="zh-CN" dirty="0">
                <a:solidFill>
                  <a:srgbClr val="FF0000"/>
                </a:solidFill>
              </a:rPr>
              <a:t>  </a:t>
            </a:r>
            <a:endParaRPr lang="zh-CN" altLang="en-US" dirty="0"/>
          </a:p>
        </p:txBody>
      </p:sp>
    </p:spTree>
    <p:extLst>
      <p:ext uri="{BB962C8B-B14F-4D97-AF65-F5344CB8AC3E}">
        <p14:creationId xmlns:p14="http://schemas.microsoft.com/office/powerpoint/2010/main" val="3918644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07504" y="1597954"/>
                <a:ext cx="6048672" cy="5123522"/>
              </a:xfrm>
            </p:spPr>
            <p:txBody>
              <a:bodyPr/>
              <a:lstStyle/>
              <a:p>
                <a:pPr>
                  <a:buFont typeface="Wingdings" panose="05000000000000000000" pitchFamily="2" charset="2"/>
                  <a:buChar char="n"/>
                </a:pPr>
                <a:r>
                  <a:rPr lang="zh-CN" altLang="en-US" dirty="0"/>
                  <a:t>抖振的原因：</a:t>
                </a:r>
                <a:endParaRPr lang="en-US" altLang="zh-CN" dirty="0"/>
              </a:p>
              <a:p>
                <a:r>
                  <a:rPr lang="zh-CN" altLang="en-US" sz="2400" dirty="0"/>
                  <a:t>惯性引起滞后：切换突变只是理论上的，实际上，惯性必然引起一个滞后的变化</a:t>
                </a:r>
                <a:endParaRPr lang="en-US" altLang="zh-CN" sz="2400" dirty="0"/>
              </a:p>
              <a:p>
                <a:r>
                  <a:rPr lang="zh-CN" altLang="en-US" sz="2400" dirty="0"/>
                  <a:t>空间滞后</a:t>
                </a:r>
                <a:endParaRPr lang="en-US" altLang="zh-CN" sz="2400" dirty="0"/>
              </a:p>
              <a:p>
                <a:pPr marL="0" indent="0">
                  <a:buNone/>
                </a:pPr>
                <a:r>
                  <a:rPr lang="zh-CN" altLang="en-US" sz="2400" dirty="0"/>
                  <a:t>开关模型</a:t>
                </a:r>
                <a14:m>
                  <m:oMath xmlns:m="http://schemas.openxmlformats.org/officeDocument/2006/math">
                    <m:r>
                      <a:rPr lang="en-US" altLang="zh-CN" sz="2400" i="1" smtClean="0">
                        <a:latin typeface="Cambria Math" panose="02040503050406030204" pitchFamily="18" charset="0"/>
                      </a:rPr>
                      <m:t>𝑓</m:t>
                    </m:r>
                    <m:r>
                      <a:rPr lang="en-US" altLang="zh-CN" sz="2400" i="1" smtClean="0">
                        <a:latin typeface="Cambria Math" panose="02040503050406030204" pitchFamily="18" charset="0"/>
                      </a:rPr>
                      <m:t>=</m:t>
                    </m:r>
                    <m:r>
                      <m:rPr>
                        <m:sty m:val="p"/>
                      </m:rPr>
                      <a:rPr lang="en-US" altLang="zh-CN" sz="2400" i="0">
                        <a:latin typeface="Cambria Math" panose="02040503050406030204" pitchFamily="18" charset="0"/>
                      </a:rPr>
                      <m:t>s</m:t>
                    </m:r>
                    <m:r>
                      <m:rPr>
                        <m:sty m:val="p"/>
                      </m:rPr>
                      <a:rPr lang="en-US" altLang="zh-CN" sz="2400" b="0" i="0" smtClean="0">
                        <a:latin typeface="Cambria Math" panose="02040503050406030204" pitchFamily="18" charset="0"/>
                      </a:rPr>
                      <m:t>gn</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&gt;0</m:t>
                            </m:r>
                          </m:e>
                          <m:e>
                            <m:r>
                              <a:rPr lang="en-US" altLang="zh-CN" sz="2400" i="1" smtClean="0">
                                <a:latin typeface="Cambria Math" panose="02040503050406030204" pitchFamily="18" charset="0"/>
                              </a:rPr>
                              <m:t>&amp;</m:t>
                            </m:r>
                            <m:r>
                              <a:rPr lang="en-US" altLang="zh-CN" sz="2400" b="0" i="1" smtClean="0">
                                <a:latin typeface="Cambria Math" panose="02040503050406030204" pitchFamily="18" charset="0"/>
                              </a:rPr>
                              <m:t>−1</m:t>
                            </m:r>
                            <m:r>
                              <a:rPr lang="en-US" altLang="zh-CN" sz="240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&lt;0</m:t>
                            </m:r>
                          </m:e>
                        </m:eqArr>
                      </m:e>
                    </m:d>
                  </m:oMath>
                </a14:m>
                <a:endParaRPr lang="en-US" altLang="zh-CN" sz="2400" dirty="0"/>
              </a:p>
              <a:p>
                <a:pPr marL="0" indent="0">
                  <a:buNone/>
                </a:pPr>
                <a:r>
                  <a:rPr lang="zh-CN" altLang="en-US" sz="2400" dirty="0"/>
                  <a:t>引入空间滞后</a:t>
                </a:r>
                <a14:m>
                  <m:oMath xmlns:m="http://schemas.openxmlformats.org/officeDocument/2006/math">
                    <m:r>
                      <a:rPr lang="zh-CN" altLang="en-US" sz="2400" i="1" smtClean="0">
                        <a:latin typeface="Cambria Math" panose="02040503050406030204" pitchFamily="18" charset="0"/>
                      </a:rPr>
                      <m:t>∆</m:t>
                    </m:r>
                    <m:r>
                      <a:rPr lang="zh-CN" altLang="en-US" sz="2400" i="1">
                        <a:latin typeface="Cambria Math" panose="02040503050406030204" pitchFamily="18" charset="0"/>
                      </a:rPr>
                      <m:t>，</m:t>
                    </m:r>
                  </m:oMath>
                </a14:m>
                <a:r>
                  <a:rPr lang="zh-CN" altLang="en-US" sz="2400" dirty="0"/>
                  <a:t>得到切换关系</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=+1,</m:t>
                      </m:r>
                      <m:r>
                        <a:rPr lang="en-US" altLang="zh-CN" sz="2400" b="0" i="0" smtClean="0">
                          <a:latin typeface="Cambria Math" panose="02040503050406030204" pitchFamily="18" charset="0"/>
                          <a:ea typeface="Cambria Math" panose="02040503050406030204" pitchFamily="18" charset="0"/>
                        </a:rPr>
                        <m:t> </m:t>
                      </m:r>
                      <m:r>
                        <m:rPr>
                          <m:sty m:val="p"/>
                        </m:rPr>
                        <a:rPr lang="en-US" altLang="zh-CN" sz="2400" b="0" i="0" smtClean="0">
                          <a:latin typeface="Cambria Math" panose="02040503050406030204" pitchFamily="18" charset="0"/>
                          <a:ea typeface="Cambria Math" panose="02040503050406030204" pitchFamily="18" charset="0"/>
                        </a:rPr>
                        <m:t>if</m:t>
                      </m:r>
                      <m:r>
                        <a:rPr lang="en-US" altLang="zh-CN" sz="2400" b="0" i="0"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𝑠</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1" i="0" smtClean="0">
                              <a:latin typeface="Cambria Math" panose="02040503050406030204" pitchFamily="18" charset="0"/>
                              <a:ea typeface="Cambria Math" panose="02040503050406030204" pitchFamily="18" charset="0"/>
                            </a:rPr>
                            <m:t>𝐱</m:t>
                          </m:r>
                        </m:e>
                      </m:d>
                      <m:r>
                        <a:rPr lang="en-US" altLang="zh-CN" sz="2400" b="0" i="1" smtClean="0">
                          <a:latin typeface="Cambria Math" panose="02040503050406030204" pitchFamily="18" charset="0"/>
                          <a:ea typeface="Cambria Math" panose="02040503050406030204" pitchFamily="18" charset="0"/>
                        </a:rPr>
                        <m:t>=+∆</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m:oMathPara>
                </a14:m>
                <a:endParaRPr lang="en-US" altLang="zh-CN" sz="2400" dirty="0"/>
              </a:p>
              <a:p>
                <a:pPr marL="0" indent="0">
                  <a:buNone/>
                </a:pPr>
                <a:endParaRPr lang="en-US" altLang="zh-CN" sz="2400"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07504" y="1597954"/>
                <a:ext cx="6048672" cy="5123522"/>
              </a:xfrm>
              <a:blipFill>
                <a:blip r:embed="rId2"/>
                <a:stretch>
                  <a:fillRect l="-1815" t="-1189" r="-907"/>
                </a:stretch>
              </a:blipFill>
            </p:spPr>
            <p:txBody>
              <a:bodyPr/>
              <a:lstStyle/>
              <a:p>
                <a:r>
                  <a:rPr lang="zh-CN" altLang="en-US">
                    <a:noFill/>
                  </a:rPr>
                  <a:t> </a:t>
                </a:r>
              </a:p>
            </p:txBody>
          </p:sp>
        </mc:Fallback>
      </mc:AlternateContent>
      <p:cxnSp>
        <p:nvCxnSpPr>
          <p:cNvPr id="7" name="直接箭头连接符 6"/>
          <p:cNvCxnSpPr/>
          <p:nvPr/>
        </p:nvCxnSpPr>
        <p:spPr>
          <a:xfrm>
            <a:off x="6111513" y="4018837"/>
            <a:ext cx="24112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7226657" y="2650685"/>
            <a:ext cx="90500" cy="288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794609" y="3226749"/>
            <a:ext cx="1450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111513" y="4810925"/>
            <a:ext cx="1547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794609" y="3226749"/>
            <a:ext cx="0" cy="1584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658705" y="3226749"/>
            <a:ext cx="0" cy="1584176"/>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p:cNvSpPr txBox="1"/>
              <p:nvPr/>
            </p:nvSpPr>
            <p:spPr>
              <a:xfrm>
                <a:off x="8040496" y="4018837"/>
                <a:ext cx="4539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oMath>
                  </m:oMathPara>
                </a14:m>
                <a:endParaRPr lang="zh-CN" altLang="en-US"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040496" y="4018837"/>
                <a:ext cx="453970"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397697" y="2584499"/>
                <a:ext cx="3834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f</m:t>
                      </m:r>
                    </m:oMath>
                  </m:oMathPara>
                </a14:m>
                <a:endParaRPr lang="zh-CN" altLang="en-US"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7397697" y="2584499"/>
                <a:ext cx="383438"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7605785" y="3493522"/>
                <a:ext cx="4876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7605785" y="3493522"/>
                <a:ext cx="487633"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6111513" y="3466001"/>
                <a:ext cx="7553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zh-CN" altLang="en-US" i="1" smtClean="0">
                          <a:latin typeface="Cambria Math" panose="02040503050406030204" pitchFamily="18" charset="0"/>
                        </a:rPr>
                        <m:t>∆</m:t>
                      </m:r>
                    </m:oMath>
                  </m:oMathPara>
                </a14:m>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6111513" y="3466001"/>
                <a:ext cx="755335"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101048" y="5924357"/>
                <a:ext cx="6373861" cy="916148"/>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Hys</m:t>
                          </m:r>
                        </m:e>
                        <m:sup>
                          <m:r>
                            <a:rPr lang="en-US" altLang="zh-CN" sz="2400" b="0" i="1" smtClean="0">
                              <a:latin typeface="Cambria Math" panose="02040503050406030204" pitchFamily="18" charset="0"/>
                              <a:ea typeface="Cambria Math" panose="02040503050406030204" pitchFamily="18" charset="0"/>
                            </a:rPr>
                            <m:t>∆</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−&amp;1,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𝑠</m:t>
                                  </m:r>
                                </m:e>
                              </m:d>
                              <m:r>
                                <a:rPr lang="en-US" altLang="zh-CN" sz="2400" b="0" i="1" smtClean="0">
                                  <a:latin typeface="Cambria Math" panose="02040503050406030204" pitchFamily="18" charset="0"/>
                                  <a:ea typeface="Cambria Math" panose="02040503050406030204" pitchFamily="18" charset="0"/>
                                </a:rPr>
                                <m:t>&lt;∆,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&gt;0</m:t>
                              </m:r>
                            </m:e>
                            <m:e>
                              <m:r>
                                <a:rPr lang="en-US" altLang="zh-CN" sz="2400" b="0" i="1" smtClean="0">
                                  <a:latin typeface="Cambria Math" panose="02040503050406030204" pitchFamily="18" charset="0"/>
                                </a:rPr>
                                <m:t>+1,  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𝑠</m:t>
                                  </m:r>
                                </m:e>
                              </m:d>
                              <m:r>
                                <a:rPr lang="en-US" altLang="zh-CN" sz="2400" b="0" i="1" smtClean="0">
                                  <a:latin typeface="Cambria Math" panose="02040503050406030204" pitchFamily="18" charset="0"/>
                                  <a:ea typeface="Cambria Math" panose="02040503050406030204" pitchFamily="18" charset="0"/>
                                </a:rPr>
                                <m:t>&lt;∆,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&lt;0</m:t>
                              </m:r>
                            </m:e>
                          </m:eqArr>
                        </m:e>
                      </m:d>
                    </m:oMath>
                  </m:oMathPara>
                </a14:m>
                <a:endParaRPr lang="zh-CN" altLang="en-US" sz="2400" b="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101048" y="5924357"/>
                <a:ext cx="6373861" cy="916148"/>
              </a:xfrm>
              <a:prstGeom prst="rect">
                <a:avLst/>
              </a:prstGeom>
              <a:blipFill rotWithShape="0">
                <a:blip r:embed="rId7"/>
                <a:stretch>
                  <a:fillRect/>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957520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520279"/>
              </a:xfrm>
            </p:spPr>
            <p:txBody>
              <a:bodyPr/>
              <a:lstStyle/>
              <a:p>
                <a:r>
                  <a:rPr lang="zh-CN" altLang="en-US" sz="2400" dirty="0"/>
                  <a:t>时间滞后模型：</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r>
                            <a:rPr lang="en-US" altLang="zh-CN" sz="2400" b="1" i="0"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𝑐</m:t>
                          </m:r>
                          <m:r>
                            <a:rPr lang="en-US" altLang="zh-CN" sz="2400" b="1" i="0" smtClean="0">
                              <a:latin typeface="Cambria Math" panose="02040503050406030204" pitchFamily="18" charset="0"/>
                              <a:ea typeface="Cambria Math" panose="02040503050406030204" pitchFamily="18" charset="0"/>
                            </a:rPr>
                            <m:t>)</m:t>
                          </m:r>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𝑓</m:t>
                      </m:r>
                      <m:r>
                        <a:rPr lang="en-US" altLang="zh-CN" sz="2400" i="1">
                          <a:latin typeface="Cambria Math" panose="02040503050406030204" pitchFamily="18" charset="0"/>
                        </a:rPr>
                        <m:t>=+1→</m:t>
                      </m:r>
                      <m:r>
                        <a:rPr lang="en-US" altLang="zh-CN" sz="2400" i="1">
                          <a:latin typeface="Cambria Math" panose="02040503050406030204" pitchFamily="18" charset="0"/>
                          <a:ea typeface="Cambria Math" panose="02040503050406030204" pitchFamily="18" charset="0"/>
                        </a:rPr>
                        <m:t>𝑓</m:t>
                      </m:r>
                      <m:r>
                        <a:rPr lang="en-US" altLang="zh-CN" sz="2400" i="1">
                          <a:latin typeface="Cambria Math" panose="02040503050406030204" pitchFamily="18" charset="0"/>
                          <a:ea typeface="Cambria Math" panose="02040503050406030204" pitchFamily="18" charset="0"/>
                        </a:rPr>
                        <m:t>=−1,</m:t>
                      </m:r>
                      <m:r>
                        <a:rPr lang="en-US" altLang="zh-CN" sz="2400">
                          <a:latin typeface="Cambria Math" panose="02040503050406030204" pitchFamily="18" charset="0"/>
                          <a:ea typeface="Cambria Math" panose="02040503050406030204" pitchFamily="18" charset="0"/>
                        </a:rPr>
                        <m:t> </m:t>
                      </m:r>
                      <m:r>
                        <m:rPr>
                          <m:sty m:val="p"/>
                        </m:rPr>
                        <a:rPr lang="en-US" altLang="zh-CN" sz="2400">
                          <a:latin typeface="Cambria Math" panose="02040503050406030204" pitchFamily="18" charset="0"/>
                          <a:ea typeface="Cambria Math" panose="02040503050406030204" pitchFamily="18" charset="0"/>
                        </a:rPr>
                        <m:t>if</m:t>
                      </m:r>
                      <m:r>
                        <a:rPr lang="en-US" altLang="zh-CN" sz="2400">
                          <a:latin typeface="Cambria Math" panose="02040503050406030204" pitchFamily="18" charset="0"/>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𝑠</m:t>
                      </m:r>
                      <m:d>
                        <m:dPr>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𝑐</m:t>
                              </m:r>
                            </m:e>
                          </m:d>
                        </m:e>
                      </m:d>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oMath>
                  </m:oMathPara>
                </a14:m>
                <a:endParaRPr lang="en-US" altLang="zh-CN" sz="2400" dirty="0"/>
              </a:p>
              <a:p>
                <a:pPr marL="0" indent="0">
                  <a:buNone/>
                </a:pP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oMath>
                </a14:m>
                <a:r>
                  <a:rPr lang="zh-CN" altLang="en-US" sz="2400" dirty="0"/>
                  <a:t>是到达切换面的时刻满足</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e>
                          </m:d>
                        </m:e>
                      </m:d>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𝑠</m:t>
                          </m:r>
                        </m:e>
                      </m:acc>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Sub>
                            </m:e>
                          </m:d>
                        </m:e>
                      </m:d>
                      <m:r>
                        <a:rPr lang="en-US" altLang="zh-CN" sz="2400" b="0" i="1" smtClean="0">
                          <a:latin typeface="Cambria Math" panose="02040503050406030204" pitchFamily="18" charset="0"/>
                        </a:rPr>
                        <m:t>&gt;0</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𝑠</m:t>
                      </m:r>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e>
                          </m:d>
                        </m:e>
                      </m:d>
                      <m:r>
                        <a:rPr lang="en-US" altLang="zh-CN" sz="2400" i="1">
                          <a:latin typeface="Cambria Math" panose="02040503050406030204" pitchFamily="18" charset="0"/>
                        </a:rPr>
                        <m:t>=0 </m:t>
                      </m:r>
                      <m:r>
                        <a:rPr lang="en-US" altLang="zh-CN" sz="2400" i="1">
                          <a:latin typeface="Cambria Math" panose="02040503050406030204" pitchFamily="18" charset="0"/>
                        </a:rPr>
                        <m:t>𝑖𝑓</m:t>
                      </m:r>
                      <m:r>
                        <a:rPr lang="en-US" altLang="zh-CN" sz="2400" i="1">
                          <a:latin typeface="Cambria Math" panose="02040503050406030204" pitchFamily="18" charset="0"/>
                        </a:rPr>
                        <m:t> </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𝑠</m:t>
                          </m:r>
                        </m:e>
                      </m:acc>
                      <m:d>
                        <m:dPr>
                          <m:begChr m:val="["/>
                          <m:endChr m:val="]"/>
                          <m:ctrlPr>
                            <a:rPr lang="en-US" altLang="zh-CN" sz="2400" i="1">
                              <a:latin typeface="Cambria Math" panose="02040503050406030204" pitchFamily="18" charset="0"/>
                              <a:ea typeface="Cambria Math" panose="02040503050406030204" pitchFamily="18" charset="0"/>
                            </a:rPr>
                          </m:ctrlPr>
                        </m:dPr>
                        <m:e>
                          <m:r>
                            <a:rPr lang="en-US" altLang="zh-CN" sz="2400" b="1">
                              <a:latin typeface="Cambria Math" panose="02040503050406030204" pitchFamily="18" charset="0"/>
                              <a:ea typeface="Cambria Math" panose="02040503050406030204" pitchFamily="18" charset="0"/>
                            </a:rPr>
                            <m:t>𝐱</m:t>
                          </m:r>
                          <m:d>
                            <m:dPr>
                              <m:ctrlPr>
                                <a:rPr lang="en-US" altLang="zh-CN" sz="2400" b="1" i="1">
                                  <a:latin typeface="Cambria Math" panose="02040503050406030204" pitchFamily="18" charset="0"/>
                                  <a:ea typeface="Cambria Math" panose="02040503050406030204" pitchFamily="18" charset="0"/>
                                </a:rPr>
                              </m:ctrlPr>
                            </m:dPr>
                            <m:e>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0</m:t>
                                  </m:r>
                                </m:sub>
                                <m:sup>
                                  <m:r>
                                    <a:rPr lang="en-US" altLang="zh-CN" sz="2400" i="1">
                                      <a:latin typeface="Cambria Math" panose="02040503050406030204" pitchFamily="18" charset="0"/>
                                      <a:ea typeface="Cambria Math" panose="02040503050406030204" pitchFamily="18" charset="0"/>
                                    </a:rPr>
                                    <m:t>′</m:t>
                                  </m:r>
                                </m:sup>
                              </m:sSubSup>
                            </m:e>
                          </m:d>
                        </m:e>
                      </m:d>
                      <m:r>
                        <a:rPr lang="en-US" altLang="zh-CN" sz="2400" b="0" i="1" smtClean="0">
                          <a:latin typeface="Cambria Math" panose="02040503050406030204" pitchFamily="18" charset="0"/>
                          <a:ea typeface="Cambria Math" panose="02040503050406030204" pitchFamily="18" charset="0"/>
                        </a:rPr>
                        <m:t>&lt;</m:t>
                      </m:r>
                      <m:r>
                        <a:rPr lang="en-US" altLang="zh-CN" sz="2400" i="1">
                          <a:latin typeface="Cambria Math" panose="02040503050406030204" pitchFamily="18" charset="0"/>
                        </a:rPr>
                        <m:t>0</m:t>
                      </m:r>
                    </m:oMath>
                  </m:oMathPara>
                </a14:m>
                <a:endParaRPr lang="zh-CN" altLang="en-US" sz="240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520279"/>
              </a:xfrm>
              <a:blipFill rotWithShape="0">
                <a:blip r:embed="rId2"/>
                <a:stretch>
                  <a:fillRect l="-963" t="-1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755576" y="4509121"/>
                <a:ext cx="7165872" cy="916148"/>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Hys</m:t>
                          </m:r>
                        </m:e>
                        <m:sup>
                          <m:r>
                            <a:rPr lang="zh-CN" altLang="en-US" sz="2400" b="0" i="1" smtClean="0">
                              <a:latin typeface="Cambria Math" panose="02040503050406030204" pitchFamily="18" charset="0"/>
                              <a:ea typeface="Cambria Math" panose="02040503050406030204" pitchFamily="18" charset="0"/>
                            </a:rPr>
                            <m:t>𝜏</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−&amp;1,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&lt;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0</m:t>
                                  </m:r>
                                </m:sub>
                              </m:sSub>
                              <m:r>
                                <a:rPr lang="en-US" altLang="zh-CN" sz="2400" b="0" i="1">
                                  <a:latin typeface="Cambria Math" panose="02040503050406030204" pitchFamily="18" charset="0"/>
                                </a:rPr>
                                <m:t>+</m:t>
                              </m:r>
                              <m:r>
                                <a:rPr lang="zh-CN" altLang="en-US" sz="2400" b="0" i="1" smtClean="0">
                                  <a:latin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 </m:t>
                              </m:r>
                              <m:r>
                                <m:rPr>
                                  <m:sty m:val="p"/>
                                </m:rPr>
                                <a:rPr lang="en-US" altLang="zh-CN" sz="2400" b="0" i="0" smtClean="0">
                                  <a:latin typeface="Cambria Math" panose="02040503050406030204" pitchFamily="18" charset="0"/>
                                  <a:ea typeface="Cambria Math" panose="02040503050406030204" pitchFamily="18" charset="0"/>
                                </a:rPr>
                                <m:t>or</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&gt;</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b="0" i="1" smtClean="0">
                                      <a:latin typeface="Cambria Math" panose="02040503050406030204" pitchFamily="18" charset="0"/>
                                      <a:ea typeface="Cambria Math" panose="02040503050406030204" pitchFamily="18" charset="0"/>
                                    </a:rPr>
                                    <m:t>0</m:t>
                                  </m:r>
                                </m:sub>
                                <m:sup>
                                  <m:r>
                                    <a:rPr lang="en-US" altLang="zh-CN" sz="2400" b="0" i="1" smtClean="0">
                                      <a:latin typeface="Cambria Math" panose="02040503050406030204" pitchFamily="18" charset="0"/>
                                      <a:ea typeface="Cambria Math" panose="02040503050406030204" pitchFamily="18" charset="0"/>
                                    </a:rPr>
                                    <m:t>′</m:t>
                                  </m:r>
                                </m:sup>
                              </m:sSubSup>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&lt;0</m:t>
                              </m:r>
                            </m:e>
                            <m:e>
                              <m:r>
                                <a:rPr lang="en-US" altLang="zh-CN" sz="2400" b="0" i="1" smtClean="0">
                                  <a:latin typeface="Cambria Math" panose="02040503050406030204" pitchFamily="18" charset="0"/>
                                </a:rPr>
                                <m:t>+1,  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a:latin typeface="Cambria Math" panose="02040503050406030204" pitchFamily="18" charset="0"/>
                                </a:rPr>
                                <m:t>𝑡</m:t>
                              </m:r>
                              <m:r>
                                <a:rPr lang="en-US" altLang="zh-CN" sz="2400" b="0" i="1">
                                  <a:latin typeface="Cambria Math" panose="02040503050406030204" pitchFamily="18" charset="0"/>
                                </a:rPr>
                                <m:t>&lt;</m:t>
                              </m:r>
                              <m:sSubSup>
                                <m:sSubSupPr>
                                  <m:ctrlPr>
                                    <a:rPr lang="en-US" altLang="zh-CN" sz="2400" b="0" i="1">
                                      <a:latin typeface="Cambria Math" panose="02040503050406030204" pitchFamily="18" charset="0"/>
                                      <a:ea typeface="Cambria Math" panose="02040503050406030204" pitchFamily="18" charset="0"/>
                                    </a:rPr>
                                  </m:ctrlPr>
                                </m:sSubSupPr>
                                <m:e>
                                  <m:r>
                                    <a:rPr lang="en-US" altLang="zh-CN" sz="2400" b="0" i="1">
                                      <a:latin typeface="Cambria Math" panose="02040503050406030204" pitchFamily="18" charset="0"/>
                                      <a:ea typeface="Cambria Math" panose="02040503050406030204" pitchFamily="18" charset="0"/>
                                    </a:rPr>
                                    <m:t>𝑡</m:t>
                                  </m:r>
                                </m:e>
                                <m:sub>
                                  <m:r>
                                    <a:rPr lang="en-US" altLang="zh-CN" sz="2400" b="0" i="1">
                                      <a:latin typeface="Cambria Math" panose="02040503050406030204" pitchFamily="18" charset="0"/>
                                      <a:ea typeface="Cambria Math" panose="02040503050406030204" pitchFamily="18" charset="0"/>
                                    </a:rPr>
                                    <m:t>0</m:t>
                                  </m:r>
                                </m:sub>
                                <m:sup>
                                  <m:r>
                                    <a:rPr lang="en-US" altLang="zh-CN" sz="2400" b="0" i="1">
                                      <a:latin typeface="Cambria Math" panose="02040503050406030204" pitchFamily="18" charset="0"/>
                                      <a:ea typeface="Cambria Math" panose="02040503050406030204" pitchFamily="18" charset="0"/>
                                    </a:rPr>
                                    <m:t>′</m:t>
                                  </m:r>
                                </m:sup>
                              </m:sSubSup>
                              <m:r>
                                <a:rPr lang="en-US" altLang="zh-CN" sz="2400" b="0" i="1">
                                  <a:latin typeface="Cambria Math" panose="02040503050406030204" pitchFamily="18" charset="0"/>
                                </a:rPr>
                                <m:t>+</m:t>
                              </m:r>
                              <m:r>
                                <a:rPr lang="zh-CN" altLang="en-US" sz="2400" b="0" i="1">
                                  <a:latin typeface="Cambria Math" panose="02040503050406030204" pitchFamily="18" charset="0"/>
                                </a:rPr>
                                <m:t>𝜏</m:t>
                              </m:r>
                              <m:r>
                                <a:rPr lang="en-US" altLang="zh-CN" sz="2400" b="0" i="1">
                                  <a:latin typeface="Cambria Math" panose="02040503050406030204" pitchFamily="18" charset="0"/>
                                  <a:ea typeface="Cambria Math" panose="02040503050406030204" pitchFamily="18" charset="0"/>
                                </a:rPr>
                                <m:t> </m:t>
                              </m:r>
                              <m:r>
                                <m:rPr>
                                  <m:sty m:val="p"/>
                                </m:rPr>
                                <a:rPr lang="en-US" altLang="zh-CN" sz="2400" b="0">
                                  <a:latin typeface="Cambria Math" panose="02040503050406030204" pitchFamily="18" charset="0"/>
                                  <a:ea typeface="Cambria Math" panose="02040503050406030204" pitchFamily="18" charset="0"/>
                                </a:rPr>
                                <m:t>or</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𝑡</m:t>
                              </m:r>
                              <m:r>
                                <a:rPr lang="en-US" altLang="zh-CN" sz="2400" b="0" i="1">
                                  <a:latin typeface="Cambria Math" panose="02040503050406030204" pitchFamily="18" charset="0"/>
                                  <a:ea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𝑡</m:t>
                                  </m:r>
                                </m:e>
                                <m:sub>
                                  <m:r>
                                    <a:rPr lang="en-US" altLang="zh-CN" sz="2400" b="0" i="1">
                                      <a:latin typeface="Cambria Math" panose="02040503050406030204" pitchFamily="18" charset="0"/>
                                    </a:rPr>
                                    <m:t>0</m:t>
                                  </m:r>
                                </m:sub>
                              </m:sSub>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𝜏</m:t>
                              </m:r>
                              <m:r>
                                <a:rPr lang="en-US" altLang="zh-CN" sz="2400" b="0" i="1" smtClean="0">
                                  <a:latin typeface="Cambria Math" panose="02040503050406030204" pitchFamily="18" charset="0"/>
                                  <a:ea typeface="Cambria Math" panose="02040503050406030204" pitchFamily="18" charset="0"/>
                                </a:rPr>
                                <m:t>,</m:t>
                              </m:r>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𝑠</m:t>
                                  </m:r>
                                </m:e>
                              </m:acc>
                              <m:r>
                                <a:rPr lang="en-US" altLang="zh-CN" sz="2400" b="0" i="1" smtClean="0">
                                  <a:latin typeface="Cambria Math" panose="02040503050406030204" pitchFamily="18" charset="0"/>
                                </a:rPr>
                                <m:t>&gt;0</m:t>
                              </m:r>
                            </m:e>
                          </m:eqArr>
                        </m:e>
                      </m:d>
                    </m:oMath>
                  </m:oMathPara>
                </a14:m>
                <a:endParaRPr lang="zh-CN" altLang="en-US" sz="2400" b="0" dirty="0"/>
              </a:p>
            </p:txBody>
          </p:sp>
        </mc:Choice>
        <mc:Fallback xmlns="">
          <p:sp>
            <p:nvSpPr>
              <p:cNvPr id="7" name="文本框 6"/>
              <p:cNvSpPr txBox="1">
                <a:spLocks noRot="1" noChangeAspect="1" noMove="1" noResize="1" noEditPoints="1" noAdjustHandles="1" noChangeArrowheads="1" noChangeShapeType="1" noTextEdit="1"/>
              </p:cNvSpPr>
              <p:nvPr/>
            </p:nvSpPr>
            <p:spPr>
              <a:xfrm>
                <a:off x="755576" y="4509121"/>
                <a:ext cx="7165872" cy="916148"/>
              </a:xfrm>
              <a:prstGeom prst="rect">
                <a:avLst/>
              </a:prstGeom>
              <a:blipFill rotWithShape="0">
                <a:blip r:embed="rId3"/>
                <a:stretch>
                  <a:fillRect/>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66271" y="5894685"/>
                <a:ext cx="5981894" cy="461665"/>
              </a:xfrm>
              <a:prstGeom prst="rect">
                <a:avLst/>
              </a:prstGeom>
              <a:noFill/>
            </p:spPr>
            <p:txBody>
              <a:bodyPr wrap="none" rtlCol="0">
                <a:spAutoFit/>
              </a:bodyPr>
              <a:lstStyle/>
              <a:p>
                <a14:m>
                  <m:oMath xmlns:m="http://schemas.openxmlformats.org/officeDocument/2006/math">
                    <m:r>
                      <a:rPr lang="en-US" altLang="zh-CN" sz="2400" b="0" i="1" dirty="0" smtClean="0">
                        <a:latin typeface="Cambria Math" panose="02040503050406030204" pitchFamily="18" charset="0"/>
                      </a:rPr>
                      <m:t>𝑠</m:t>
                    </m:r>
                    <m:r>
                      <a:rPr lang="en-US" altLang="zh-CN" sz="2400" b="0" i="1" dirty="0" smtClean="0">
                        <a:latin typeface="Cambria Math" panose="02040503050406030204" pitchFamily="18" charset="0"/>
                      </a:rPr>
                      <m:t>=0</m:t>
                    </m:r>
                  </m:oMath>
                </a14:m>
                <a:r>
                  <a:rPr lang="zh-CN" altLang="en-US" sz="2400" b="0" dirty="0"/>
                  <a:t>附近多值性：</a:t>
                </a:r>
                <a:r>
                  <a:rPr lang="en-US" altLang="zh-CN" sz="2400" b="0" dirty="0"/>
                  <a:t> </a:t>
                </a:r>
                <a14:m>
                  <m:oMath xmlns:m="http://schemas.openxmlformats.org/officeDocument/2006/math">
                    <m:r>
                      <a:rPr lang="en-US" altLang="zh-CN" sz="2400" b="0" i="1" smtClean="0">
                        <a:latin typeface="Cambria Math" panose="02040503050406030204" pitchFamily="18" charset="0"/>
                      </a:rPr>
                      <m:t>𝐻𝑦𝑠</m:t>
                    </m:r>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0</m:t>
                        </m:r>
                      </m:e>
                    </m:d>
                    <m:r>
                      <a:rPr lang="en-US" altLang="zh-CN" sz="2400" b="0" i="0"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oMath>
                </a14:m>
                <a:r>
                  <a:rPr lang="zh-CN" altLang="en-US" sz="2400" b="0" dirty="0"/>
                  <a:t>  出现自振</a:t>
                </a:r>
              </a:p>
            </p:txBody>
          </p:sp>
        </mc:Choice>
        <mc:Fallback xmlns="">
          <p:sp>
            <p:nvSpPr>
              <p:cNvPr id="8" name="文本框 7"/>
              <p:cNvSpPr txBox="1">
                <a:spLocks noRot="1" noChangeAspect="1" noMove="1" noResize="1" noEditPoints="1" noAdjustHandles="1" noChangeArrowheads="1" noChangeShapeType="1" noTextEdit="1"/>
              </p:cNvSpPr>
              <p:nvPr/>
            </p:nvSpPr>
            <p:spPr>
              <a:xfrm>
                <a:off x="766271" y="5894685"/>
                <a:ext cx="5981894" cy="461665"/>
              </a:xfrm>
              <a:prstGeom prst="rect">
                <a:avLst/>
              </a:prstGeom>
              <a:blipFill rotWithShape="0">
                <a:blip r:embed="rId4"/>
                <a:stretch>
                  <a:fillRect t="-14474" r="-51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0337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45697" y="1657253"/>
                <a:ext cx="4846383" cy="1843755"/>
              </a:xfrm>
            </p:spPr>
            <p:txBody>
              <a:bodyPr/>
              <a:lstStyle/>
              <a:p>
                <a:r>
                  <a:rPr lang="zh-CN" altLang="en-US" dirty="0"/>
                  <a:t>二阶线性系统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Hys</m:t>
                          </m:r>
                        </m:e>
                        <m:sup>
                          <m:r>
                            <a:rPr lang="en-US" altLang="zh-CN" b="0" i="1" smtClean="0">
                              <a:latin typeface="Cambria Math" panose="02040503050406030204" pitchFamily="18" charset="0"/>
                              <a:ea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𝑜𝑟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Hys</m:t>
                          </m:r>
                        </m:e>
                        <m:sup>
                          <m:r>
                            <a:rPr lang="zh-CN" altLang="en-US" b="0" i="1" smtClean="0">
                              <a:latin typeface="Cambria Math" panose="02040503050406030204" pitchFamily="18" charset="0"/>
                            </a:rPr>
                            <m:t>𝜏</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b="0" i="1" smtClean="0">
                          <a:latin typeface="Cambria Math" panose="02040503050406030204" pitchFamily="18" charset="0"/>
                        </a:rPr>
                        <m:t>𝛽</m:t>
                      </m:r>
                      <m:r>
                        <a:rPr lang="en-US" altLang="zh-CN" b="0" i="1" smtClean="0">
                          <a:latin typeface="Cambria Math" panose="02040503050406030204" pitchFamily="18" charset="0"/>
                        </a:rPr>
                        <m:t>𝑦</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45697" y="1657253"/>
                <a:ext cx="4846383" cy="1843755"/>
              </a:xfrm>
              <a:blipFill rotWithShape="0">
                <a:blip r:embed="rId2"/>
                <a:stretch>
                  <a:fillRect l="-2264" t="-3642"/>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179512" y="3503975"/>
            <a:ext cx="4233600" cy="3217500"/>
          </a:xfrm>
          <a:prstGeom prst="rect">
            <a:avLst/>
          </a:prstGeom>
        </p:spPr>
      </p:pic>
      <p:pic>
        <p:nvPicPr>
          <p:cNvPr id="8" name="图片 7"/>
          <p:cNvPicPr>
            <a:picLocks noChangeAspect="1"/>
          </p:cNvPicPr>
          <p:nvPr/>
        </p:nvPicPr>
        <p:blipFill>
          <a:blip r:embed="rId4">
            <a:lum contrast="40000"/>
          </a:blip>
          <a:stretch>
            <a:fillRect/>
          </a:stretch>
        </p:blipFill>
        <p:spPr>
          <a:xfrm>
            <a:off x="5409813" y="2315975"/>
            <a:ext cx="3528000" cy="4405500"/>
          </a:xfrm>
          <a:prstGeom prst="rect">
            <a:avLst/>
          </a:prstGeom>
        </p:spPr>
      </p:pic>
    </p:spTree>
    <p:extLst>
      <p:ext uri="{BB962C8B-B14F-4D97-AF65-F5344CB8AC3E}">
        <p14:creationId xmlns:p14="http://schemas.microsoft.com/office/powerpoint/2010/main" val="1580621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14514" y="1628800"/>
                <a:ext cx="8435280" cy="4319202"/>
              </a:xfrm>
            </p:spPr>
            <p:txBody>
              <a:bodyPr/>
              <a:lstStyle/>
              <a:p>
                <a:pPr marL="0" indent="0">
                  <a:buNone/>
                </a:pPr>
                <a:r>
                  <a:rPr lang="zh-CN" altLang="en-US" sz="2400" dirty="0"/>
                  <a:t>一个容易引起混淆的情况：</a:t>
                </a:r>
                <a:endParaRPr lang="en-US" altLang="zh-CN" sz="2400" dirty="0"/>
              </a:p>
              <a:p>
                <a:r>
                  <a:rPr lang="zh-CN" altLang="en-US" sz="2400" dirty="0"/>
                  <a:t>区分理想模型（理论模型、数学模型、抽象模型）和实际对象（真实系统）的根本不同</a:t>
                </a:r>
                <a:endParaRPr lang="en-US" altLang="zh-CN" sz="2400" dirty="0"/>
              </a:p>
              <a:p>
                <a:r>
                  <a:rPr lang="zh-CN" altLang="en-US" sz="2400" dirty="0"/>
                  <a:t>考虑二阶系统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t>用趋近律方法从</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𝑐𝑦</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m:rPr>
                          <m:sty m:val="p"/>
                        </m:rPr>
                        <a:rPr lang="en-US" altLang="zh-CN" sz="2400" b="0" i="0" smtClean="0">
                          <a:latin typeface="Cambria Math" panose="02040503050406030204" pitchFamily="18" charset="0"/>
                        </a:rPr>
                        <m:t>sgn</m:t>
                      </m:r>
                      <m:r>
                        <a:rPr lang="en-US" altLang="zh-CN" sz="2400" i="1">
                          <a:latin typeface="Cambria Math" panose="02040503050406030204" pitchFamily="18" charset="0"/>
                        </a:rPr>
                        <m:t>𝑠</m:t>
                      </m:r>
                      <m:r>
                        <a:rPr lang="en-US" altLang="zh-CN" sz="2400" b="0" i="1" smtClean="0">
                          <a:latin typeface="Cambria Math" panose="02040503050406030204" pitchFamily="18" charset="0"/>
                        </a:rPr>
                        <m:t>−</m:t>
                      </m:r>
                      <m:r>
                        <a:rPr lang="en-US" altLang="zh-CN" sz="2400" i="1">
                          <a:latin typeface="Cambria Math" panose="02040503050406030204" pitchFamily="18" charset="0"/>
                        </a:rPr>
                        <m:t>𝑘𝑠</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&gt;0,</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&gt;0</m:t>
                      </m:r>
                    </m:oMath>
                  </m:oMathPara>
                </a14:m>
                <a:endParaRPr lang="en-US" altLang="zh-CN" sz="2400" b="0" i="1" dirty="0"/>
              </a:p>
              <a:p>
                <a:pPr marL="0" indent="0">
                  <a:buNone/>
                </a:pPr>
                <a:r>
                  <a:rPr lang="zh-CN" altLang="en-US" sz="2400" dirty="0"/>
                  <a:t>解出控制</a:t>
                </a:r>
                <a14:m>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𝑘𝑐</m:t>
                        </m:r>
                      </m:e>
                    </m:d>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i="1">
                        <a:latin typeface="Cambria Math" panose="02040503050406030204" pitchFamily="18" charset="0"/>
                      </a:rPr>
                      <m:t>𝜀</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r>
                      <a:rPr lang="en-US" altLang="zh-CN" sz="2400" b="0" i="1" smtClean="0">
                        <a:latin typeface="Cambria Math" panose="02040503050406030204" pitchFamily="18" charset="0"/>
                      </a:rPr>
                      <m:t>]</m:t>
                    </m:r>
                  </m:oMath>
                </a14:m>
                <a:endParaRPr lang="en-US" altLang="zh-CN" sz="2400" dirty="0"/>
              </a:p>
              <a:p>
                <a:pPr marL="0" indent="0">
                  <a:buNone/>
                </a:pPr>
                <a:r>
                  <a:rPr lang="zh-CN" altLang="en-US" sz="2400" dirty="0"/>
                  <a:t>得到变结构系统：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𝑥</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𝑘𝑐𝑥</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zh-CN" altLang="en-US" sz="2400" i="1">
                          <a:latin typeface="Cambria Math" panose="02040503050406030204" pitchFamily="18" charset="0"/>
                        </a:rPr>
                        <m:t>𝜀</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oMath>
                  </m:oMathPara>
                </a14:m>
                <a:endParaRPr lang="en-US" altLang="zh-CN" sz="2400" dirty="0"/>
              </a:p>
              <a:p>
                <a:pPr marL="0" indent="0">
                  <a:buNone/>
                </a:pPr>
                <a:endParaRPr lang="en-US" altLang="zh-CN" b="0"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14514" y="1628800"/>
                <a:ext cx="8435280" cy="4319202"/>
              </a:xfrm>
              <a:blipFill>
                <a:blip r:embed="rId2"/>
                <a:stretch>
                  <a:fillRect l="-1084" t="-1128"/>
                </a:stretch>
              </a:blipFill>
            </p:spPr>
            <p:txBody>
              <a:bodyPr/>
              <a:lstStyle/>
              <a:p>
                <a:r>
                  <a:rPr lang="zh-CN" altLang="en-US">
                    <a:noFill/>
                  </a:rPr>
                  <a:t> </a:t>
                </a:r>
              </a:p>
            </p:txBody>
          </p:sp>
        </mc:Fallback>
      </mc:AlternateContent>
      <p:sp>
        <p:nvSpPr>
          <p:cNvPr id="7" name="文本框 6"/>
          <p:cNvSpPr txBox="1"/>
          <p:nvPr/>
        </p:nvSpPr>
        <p:spPr>
          <a:xfrm>
            <a:off x="1319075" y="6019472"/>
            <a:ext cx="5594801" cy="523220"/>
          </a:xfrm>
          <a:prstGeom prst="rect">
            <a:avLst/>
          </a:prstGeom>
          <a:noFill/>
        </p:spPr>
        <p:txBody>
          <a:bodyPr wrap="none" rtlCol="0">
            <a:spAutoFit/>
          </a:bodyPr>
          <a:lstStyle/>
          <a:p>
            <a:r>
              <a:rPr lang="zh-CN" altLang="en-US" dirty="0"/>
              <a:t>真实对象的数学模型，没有抖振！</a:t>
            </a:r>
          </a:p>
        </p:txBody>
      </p:sp>
    </p:spTree>
    <p:extLst>
      <p:ext uri="{BB962C8B-B14F-4D97-AF65-F5344CB8AC3E}">
        <p14:creationId xmlns:p14="http://schemas.microsoft.com/office/powerpoint/2010/main" val="11938358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4"/>
                <a:ext cx="6275040" cy="3816424"/>
              </a:xfrm>
            </p:spPr>
            <p:txBody>
              <a:bodyPr/>
              <a:lstStyle/>
              <a:p>
                <a:r>
                  <a:rPr lang="zh-CN" altLang="en-US" dirty="0"/>
                  <a:t>由于滞后不可避免，因此实际上</a:t>
                </a:r>
                <a:endParaRPr lang="en-US" altLang="zh-CN" dirty="0"/>
              </a:p>
              <a:p>
                <a:pPr marL="0" indent="0">
                  <a:buNone/>
                </a:pPr>
                <a14:m>
                  <m:oMath xmlns:m="http://schemas.openxmlformats.org/officeDocument/2006/math">
                    <m:r>
                      <m:rPr>
                        <m:sty m:val="p"/>
                      </m:rPr>
                      <a:rPr lang="en-US" altLang="zh-CN">
                        <a:latin typeface="Cambria Math" panose="02040503050406030204" pitchFamily="18" charset="0"/>
                      </a:rPr>
                      <m:t>sgn</m:t>
                    </m:r>
                    <m:r>
                      <a:rPr lang="en-US" altLang="zh-CN" i="1">
                        <a:latin typeface="Cambria Math" panose="02040503050406030204" pitchFamily="18" charset="0"/>
                      </a:rPr>
                      <m:t>𝑠</m:t>
                    </m:r>
                  </m:oMath>
                </a14:m>
                <a:r>
                  <a:rPr lang="zh-CN" altLang="en-US" dirty="0"/>
                  <a:t>变为</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smtClean="0">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zh-CN" altLang="en-US" dirty="0"/>
                  <a:t>或</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𝜏</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endParaRPr lang="en-US" altLang="zh-CN" dirty="0"/>
              </a:p>
              <a:p>
                <a:pPr marL="0" indent="0">
                  <a:buNone/>
                </a:pPr>
                <a14:m>
                  <m:oMath xmlns:m="http://schemas.openxmlformats.org/officeDocument/2006/math">
                    <m:r>
                      <m:rPr>
                        <m:sty m:val="p"/>
                      </m:rPr>
                      <a:rPr lang="en-US" altLang="zh-CN" b="0" i="0" smtClean="0">
                        <a:latin typeface="Cambria Math" panose="02040503050406030204" pitchFamily="18" charset="0"/>
                      </a:rPr>
                      <m:t>sat</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oMath>
                </a14:m>
                <a:r>
                  <a:rPr lang="zh-CN" altLang="en-US" dirty="0"/>
                  <a:t>变成</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r>
                      <m:rPr>
                        <m:sty m:val="p"/>
                      </m:rPr>
                      <a:rPr lang="en-US" altLang="zh-CN" i="1" smtClean="0">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zh-CN" altLang="en-US" dirty="0"/>
                  <a:t>或</a:t>
                </a:r>
                <a14:m>
                  <m:oMath xmlns:m="http://schemas.openxmlformats.org/officeDocument/2006/math">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𝜏</m:t>
                        </m:r>
                      </m:sup>
                    </m:sSup>
                    <m:r>
                      <m:rPr>
                        <m:sty m:val="p"/>
                      </m:rPr>
                      <a:rPr lang="en-US" altLang="zh-CN" i="1">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endParaRPr lang="en-US" altLang="zh-CN" dirty="0"/>
              </a:p>
              <a:p>
                <a:pPr marL="0" indent="0">
                  <a:buNone/>
                </a:pPr>
                <a:r>
                  <a:rPr lang="zh-CN" altLang="en-US" dirty="0"/>
                  <a:t>实际系统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𝑘𝑐𝑥</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𝜀</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en-US" altLang="zh-CN" dirty="0"/>
              </a:p>
              <a:p>
                <a:pPr marL="0" indent="0">
                  <a:buNone/>
                </a:pPr>
                <a:r>
                  <a:rPr lang="zh-CN" altLang="en-US" dirty="0"/>
                  <a:t>必然出现抖动</a:t>
                </a: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4"/>
                <a:ext cx="6275040" cy="3816424"/>
              </a:xfrm>
              <a:blipFill>
                <a:blip r:embed="rId2"/>
                <a:stretch>
                  <a:fillRect l="-1944" t="-1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27501" y="5248764"/>
                <a:ext cx="3334438" cy="1472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smtClean="0">
                          <a:latin typeface="Cambria Math" panose="02040503050406030204" pitchFamily="18" charset="0"/>
                        </a:rPr>
                        <m:t>sat</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𝑠</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m:t>
                                    </m:r>
                                  </m:e>
                                </m:mr>
                              </m:m>
                            </m:e>
                            <m:e>
                              <m:m>
                                <m:mPr>
                                  <m:mcs>
                                    <m:mc>
                                      <m:mcPr>
                                        <m:count m:val="2"/>
                                        <m:mcJc m:val="center"/>
                                      </m:mcPr>
                                    </m:mc>
                                  </m:mcs>
                                  <m:ctrlPr>
                                    <a:rPr lang="en-US" altLang="zh-CN" sz="2400" b="0" i="1" smtClean="0">
                                      <a:latin typeface="Cambria Math" panose="02040503050406030204" pitchFamily="18" charset="0"/>
                                    </a:rPr>
                                  </m:ctrlPr>
                                </m:mPr>
                                <m:m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m:t>
                                        </m:r>
                                      </m:den>
                                    </m:f>
                                  </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&lt;</m:t>
                                    </m:r>
                                    <m:r>
                                      <a:rPr lang="en-US" altLang="zh-CN" sz="2400" b="0" i="1" smtClean="0">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&lt;−∆</m:t>
                                    </m:r>
                                  </m:e>
                                </m:mr>
                              </m:m>
                            </m:e>
                          </m:eqAr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927501" y="5248764"/>
                <a:ext cx="3334438" cy="1472711"/>
              </a:xfrm>
              <a:prstGeom prst="rect">
                <a:avLst/>
              </a:prstGeom>
              <a:blipFill rotWithShape="0">
                <a:blip r:embed="rId3"/>
                <a:stretch>
                  <a:fillRect/>
                </a:stretch>
              </a:blipFill>
            </p:spPr>
            <p:txBody>
              <a:bodyPr/>
              <a:lstStyle/>
              <a:p>
                <a:r>
                  <a:rPr lang="zh-CN" altLang="en-US">
                    <a:noFill/>
                  </a:rPr>
                  <a:t> </a:t>
                </a:r>
              </a:p>
            </p:txBody>
          </p:sp>
        </mc:Fallback>
      </mc:AlternateContent>
      <p:cxnSp>
        <p:nvCxnSpPr>
          <p:cNvPr id="9" name="直接箭头连接符 8"/>
          <p:cNvCxnSpPr/>
          <p:nvPr/>
        </p:nvCxnSpPr>
        <p:spPr>
          <a:xfrm>
            <a:off x="6732240" y="4149080"/>
            <a:ext cx="2411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7956376" y="2420888"/>
            <a:ext cx="0" cy="3384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32240" y="4941168"/>
            <a:ext cx="7920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460432" y="3212976"/>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7524328" y="3212976"/>
            <a:ext cx="936104" cy="172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24328" y="4149080"/>
            <a:ext cx="0" cy="792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468838" y="3284984"/>
            <a:ext cx="0" cy="7920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262825" y="2348880"/>
            <a:ext cx="623889" cy="523220"/>
          </a:xfrm>
          <a:prstGeom prst="rect">
            <a:avLst/>
          </a:prstGeom>
          <a:noFill/>
        </p:spPr>
        <p:txBody>
          <a:bodyPr wrap="none" rtlCol="0">
            <a:spAutoFit/>
          </a:bodyPr>
          <a:lstStyle/>
          <a:p>
            <a:r>
              <a:rPr lang="en-US" altLang="zh-CN" dirty="0"/>
              <a:t>sat</a:t>
            </a:r>
            <a:endParaRPr lang="zh-CN" altLang="en-US" dirty="0"/>
          </a:p>
        </p:txBody>
      </p:sp>
      <p:sp>
        <p:nvSpPr>
          <p:cNvPr id="22" name="文本框 21"/>
          <p:cNvSpPr txBox="1"/>
          <p:nvPr/>
        </p:nvSpPr>
        <p:spPr>
          <a:xfrm>
            <a:off x="8826940" y="4201925"/>
            <a:ext cx="324128" cy="523220"/>
          </a:xfrm>
          <a:prstGeom prst="rect">
            <a:avLst/>
          </a:prstGeom>
          <a:noFill/>
        </p:spPr>
        <p:txBody>
          <a:bodyPr wrap="none" rtlCol="0">
            <a:spAutoFit/>
          </a:bodyPr>
          <a:lstStyle/>
          <a:p>
            <a:r>
              <a:rPr lang="en-US" altLang="zh-CN" dirty="0"/>
              <a:t>s</a:t>
            </a:r>
            <a:endParaRPr lang="zh-CN" altLang="en-US" dirty="0"/>
          </a:p>
        </p:txBody>
      </p:sp>
      <mc:AlternateContent xmlns:mc="http://schemas.openxmlformats.org/markup-compatibility/2006" xmlns:a14="http://schemas.microsoft.com/office/drawing/2010/main">
        <mc:Choice Requires="a14">
          <p:sp>
            <p:nvSpPr>
              <p:cNvPr id="23" name="文本框 22"/>
              <p:cNvSpPr txBox="1"/>
              <p:nvPr/>
            </p:nvSpPr>
            <p:spPr>
              <a:xfrm>
                <a:off x="8224826" y="4116123"/>
                <a:ext cx="4876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8224826" y="4116123"/>
                <a:ext cx="487633"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764790" y="4065887"/>
                <a:ext cx="75533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m:t>
                      </m:r>
                      <m:r>
                        <a:rPr lang="zh-CN" altLang="en-US" i="1" smtClean="0">
                          <a:latin typeface="Cambria Math" panose="02040503050406030204" pitchFamily="18" charset="0"/>
                        </a:rPr>
                        <m:t>∆</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764790" y="4065887"/>
                <a:ext cx="755335"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501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611560" y="1680177"/>
            <a:ext cx="3413412"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r>
              <a:rPr lang="zh-CN" altLang="en-US" sz="2800" dirty="0"/>
              <a:t>抖振问题的削弱方法</a:t>
            </a:r>
          </a:p>
        </p:txBody>
      </p:sp>
      <p:sp>
        <p:nvSpPr>
          <p:cNvPr id="4" name="Rectangle 9"/>
          <p:cNvSpPr>
            <a:spLocks noChangeArrowheads="1"/>
          </p:cNvSpPr>
          <p:nvPr/>
        </p:nvSpPr>
        <p:spPr bwMode="auto">
          <a:xfrm>
            <a:off x="481446" y="2348880"/>
            <a:ext cx="8507288" cy="403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pPr marL="457200" indent="-457200">
              <a:spcBef>
                <a:spcPts val="600"/>
              </a:spcBef>
              <a:buAutoNum type="arabicPeriod"/>
            </a:pPr>
            <a:r>
              <a:rPr lang="zh-CN" altLang="en-US" sz="2400" b="0" dirty="0"/>
              <a:t>准滑动模态方法（系统运动轨迹被限制在边界层）</a:t>
            </a:r>
            <a:endParaRPr lang="en-US" altLang="zh-CN" sz="2400" b="0" dirty="0"/>
          </a:p>
          <a:p>
            <a:pPr>
              <a:spcBef>
                <a:spcPts val="600"/>
              </a:spcBef>
            </a:pPr>
            <a:r>
              <a:rPr lang="zh-CN" altLang="en-US" sz="2400" dirty="0">
                <a:solidFill>
                  <a:srgbClr val="FF0000"/>
                </a:solidFill>
              </a:rPr>
              <a:t>采用饱和函数代替切换函数</a:t>
            </a:r>
            <a:r>
              <a:rPr lang="zh-CN" altLang="en-US" sz="2400" dirty="0"/>
              <a:t>，即在边界层外采用正常的滑</a:t>
            </a:r>
          </a:p>
          <a:p>
            <a:pPr>
              <a:spcBef>
                <a:spcPts val="600"/>
              </a:spcBef>
            </a:pPr>
            <a:r>
              <a:rPr lang="zh-CN" altLang="en-US" sz="2400" dirty="0"/>
              <a:t>模控制，在边界层内为连续状态的反馈控制，有效地避免</a:t>
            </a:r>
            <a:endParaRPr lang="en-US" altLang="zh-CN" sz="2400" dirty="0"/>
          </a:p>
          <a:p>
            <a:pPr>
              <a:spcBef>
                <a:spcPts val="600"/>
              </a:spcBef>
            </a:pPr>
            <a:r>
              <a:rPr lang="zh-CN" altLang="en-US" sz="2400" dirty="0"/>
              <a:t>或削弱了抖振。</a:t>
            </a:r>
            <a:endParaRPr lang="zh-CN" altLang="en-US" sz="2400" b="0" dirty="0"/>
          </a:p>
          <a:p>
            <a:pPr indent="66675">
              <a:spcBef>
                <a:spcPts val="600"/>
              </a:spcBef>
            </a:pPr>
            <a:r>
              <a:rPr lang="en-US" altLang="zh-CN" sz="2400" b="0" dirty="0"/>
              <a:t>2. </a:t>
            </a:r>
            <a:r>
              <a:rPr lang="zh-CN" altLang="en-US" sz="2400" b="0" dirty="0"/>
              <a:t>趋近律方法（保证动态品质、减弱控制信号抖振）</a:t>
            </a:r>
            <a:endParaRPr lang="en-US" altLang="zh-CN" sz="2400" b="0" dirty="0"/>
          </a:p>
          <a:p>
            <a:pPr indent="66675">
              <a:spcBef>
                <a:spcPts val="600"/>
              </a:spcBef>
            </a:pPr>
            <a:r>
              <a:rPr lang="en-US" altLang="zh-CN" sz="2400" b="0" dirty="0"/>
              <a:t>3.</a:t>
            </a:r>
            <a:r>
              <a:rPr lang="zh-CN" altLang="en-US" sz="2400" b="0" dirty="0"/>
              <a:t>滤波方法（通过采用滤波器，对控制信号进行平滑滤波）</a:t>
            </a:r>
          </a:p>
          <a:p>
            <a:pPr indent="66675">
              <a:spcBef>
                <a:spcPts val="600"/>
              </a:spcBef>
            </a:pPr>
            <a:r>
              <a:rPr lang="en-US" altLang="zh-CN" sz="2400" b="0" dirty="0"/>
              <a:t>4. </a:t>
            </a:r>
            <a:r>
              <a:rPr lang="zh-CN" altLang="en-US" sz="2400" b="0" dirty="0"/>
              <a:t>观测器方法（补偿不确定项和外界干扰）</a:t>
            </a:r>
          </a:p>
          <a:p>
            <a:pPr indent="66675">
              <a:spcBef>
                <a:spcPts val="600"/>
              </a:spcBef>
            </a:pPr>
            <a:r>
              <a:rPr lang="en-US" altLang="zh-CN" sz="2400" b="0" dirty="0"/>
              <a:t>5. </a:t>
            </a:r>
            <a:r>
              <a:rPr lang="zh-CN" altLang="en-US" sz="2400" b="0" dirty="0"/>
              <a:t>动态滑模方法（高阶滑模）</a:t>
            </a:r>
          </a:p>
          <a:p>
            <a:pPr indent="66675">
              <a:spcBef>
                <a:spcPts val="600"/>
              </a:spcBef>
            </a:pPr>
            <a:r>
              <a:rPr lang="en-US" altLang="zh-CN" sz="2400" b="0" dirty="0"/>
              <a:t>6. </a:t>
            </a:r>
            <a:r>
              <a:rPr lang="zh-CN" altLang="en-US" sz="2400" b="0" dirty="0"/>
              <a:t>智能控制方法</a:t>
            </a:r>
          </a:p>
        </p:txBody>
      </p:sp>
      <p:sp>
        <p:nvSpPr>
          <p:cNvPr id="2" name="标题 1"/>
          <p:cNvSpPr>
            <a:spLocks noGrp="1"/>
          </p:cNvSpPr>
          <p:nvPr>
            <p:ph type="title"/>
          </p:nvPr>
        </p:nvSpPr>
        <p:spPr/>
        <p:txBody>
          <a:bodyPr/>
          <a:lstStyle/>
          <a:p>
            <a:r>
              <a:rPr lang="zh-CN" altLang="en-US" dirty="0"/>
              <a:t>抖振削弱</a:t>
            </a:r>
          </a:p>
        </p:txBody>
      </p:sp>
      <p:sp>
        <p:nvSpPr>
          <p:cNvPr id="6" name="文本占位符 5"/>
          <p:cNvSpPr>
            <a:spLocks noGrp="1"/>
          </p:cNvSpPr>
          <p:nvPr>
            <p:ph type="body" sz="quarter" idx="13"/>
          </p:nvPr>
        </p:nvSpPr>
        <p:spPr/>
        <p:txBody>
          <a:bodyPr/>
          <a:lstStyle/>
          <a:p>
            <a:r>
              <a:rPr lang="zh-CN" altLang="en-US" dirty="0"/>
              <a:t>滑模变结构控制</a:t>
            </a:r>
          </a:p>
        </p:txBody>
      </p:sp>
      <p:sp>
        <p:nvSpPr>
          <p:cNvPr id="7" name="文本占位符 6"/>
          <p:cNvSpPr>
            <a:spLocks noGrp="1"/>
          </p:cNvSpPr>
          <p:nvPr>
            <p:ph type="body" sz="quarter" idx="14"/>
          </p:nvPr>
        </p:nvSpPr>
        <p:spPr/>
        <p:txBody>
          <a:bodyPr/>
          <a:lstStyle/>
          <a:p>
            <a:r>
              <a:rPr lang="zh-CN" altLang="en-US" dirty="0"/>
              <a:t>基本原理</a:t>
            </a:r>
          </a:p>
        </p:txBody>
      </p:sp>
    </p:spTree>
    <p:extLst>
      <p:ext uri="{BB962C8B-B14F-4D97-AF65-F5344CB8AC3E}">
        <p14:creationId xmlns:p14="http://schemas.microsoft.com/office/powerpoint/2010/main" val="3843060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消弱抖振的方法</a:t>
                </a:r>
                <a:r>
                  <a:rPr lang="en-US" altLang="zh-CN" sz="2400" dirty="0"/>
                  <a:t>—</a:t>
                </a:r>
                <a:r>
                  <a:rPr lang="zh-CN" altLang="en-US" sz="2400" dirty="0"/>
                  <a:t>准滑动模态方法</a:t>
                </a:r>
                <a:r>
                  <a:rPr lang="en-US" altLang="zh-CN" sz="2400" dirty="0"/>
                  <a:t>(</a:t>
                </a:r>
                <a:r>
                  <a:rPr lang="zh-CN" altLang="en-US" sz="2400" dirty="0"/>
                  <a:t>连续化法、边界层法</a:t>
                </a:r>
                <a:r>
                  <a:rPr lang="en-US" altLang="zh-CN" sz="2400" dirty="0"/>
                  <a:t>)</a:t>
                </a:r>
              </a:p>
              <a:p>
                <a:r>
                  <a:rPr lang="en-US" altLang="zh-CN" sz="2400" dirty="0"/>
                  <a:t>1</a:t>
                </a:r>
                <a:r>
                  <a:rPr lang="zh-CN" altLang="en-US" sz="2400" dirty="0"/>
                  <a:t>、对理想继电型切换</a:t>
                </a:r>
                <a14:m>
                  <m:oMath xmlns:m="http://schemas.openxmlformats.org/officeDocument/2006/math">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oMath>
                </a14:m>
                <a:r>
                  <a:rPr lang="zh-CN" altLang="en-US" sz="2400" dirty="0"/>
                  <a:t>，引入线性段，使之变成饱和型特性</a:t>
                </a:r>
                <a14:m>
                  <m:oMath xmlns:m="http://schemas.openxmlformats.org/officeDocument/2006/math">
                    <m:r>
                      <m:rPr>
                        <m:sty m:val="p"/>
                      </m:rPr>
                      <a:rPr lang="en-US" altLang="zh-CN" sz="2400">
                        <a:latin typeface="Cambria Math" panose="02040503050406030204" pitchFamily="18" charset="0"/>
                      </a:rPr>
                      <m:t>sat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oMath>
                </a14:m>
                <a:endParaRPr lang="en-US" altLang="zh-CN" sz="2400" dirty="0"/>
              </a:p>
              <a:p>
                <a:pPr marL="0" indent="0">
                  <a:buNone/>
                </a:pPr>
                <a:r>
                  <a:rPr lang="zh-CN" altLang="en-US" sz="2400" dirty="0"/>
                  <a:t>如已得到理想控制结构</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&gt;0</m:t>
                              </m:r>
                            </m:e>
                            <m:e>
                              <m:r>
                                <a:rPr lang="en-US" altLang="zh-CN" sz="2400" i="1">
                                  <a:latin typeface="Cambria Math" panose="02040503050406030204" pitchFamily="18" charset="0"/>
                                </a:rPr>
                                <m:t>&amp;</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&lt;0</m:t>
                              </m:r>
                            </m:e>
                          </m:eqArr>
                        </m:e>
                      </m:d>
                    </m:oMath>
                  </m:oMathPara>
                </a14:m>
                <a:endParaRPr lang="en-US" altLang="zh-CN" dirty="0"/>
              </a:p>
              <a:p>
                <a:pPr marL="0" indent="0">
                  <a:buNone/>
                </a:pPr>
                <a:r>
                  <a:rPr lang="zh-CN" altLang="en-US" dirty="0"/>
                  <a:t>将</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oMath>
                </a14:m>
                <a:r>
                  <a:rPr lang="zh-CN" altLang="en-US" dirty="0"/>
                  <a:t>写为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m:rPr>
                        <m:sty m:val="p"/>
                      </m:rPr>
                      <a:rPr lang="en-US" altLang="zh-CN">
                        <a:latin typeface="Cambria Math" panose="02040503050406030204" pitchFamily="18" charset="0"/>
                      </a:rPr>
                      <m:t>sgn</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2</m:t>
                          </m:r>
                        </m:den>
                      </m:f>
                      <m:d>
                        <m:dPr>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b="0" i="1" smtClean="0">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2</m:t>
                          </m:r>
                        </m:den>
                      </m:f>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m:t>
                              </m:r>
                            </m:sup>
                          </m:sSubSup>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e>
                      </m:d>
                    </m:oMath>
                  </m:oMathPara>
                </a14:m>
                <a:endParaRPr lang="en-US" altLang="zh-CN" dirty="0"/>
              </a:p>
              <a:p>
                <a:pPr marL="0" indent="0">
                  <a:buNone/>
                </a:pPr>
                <a:r>
                  <a:rPr lang="zh-CN" altLang="en-US" dirty="0"/>
                  <a:t>连续化后为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b="1">
                        <a:latin typeface="Cambria Math" panose="02040503050406030204" pitchFamily="18" charset="0"/>
                      </a:rPr>
                      <m:t>𝐱</m:t>
                    </m:r>
                    <m:r>
                      <a:rPr lang="en-US" altLang="zh-CN" i="1">
                        <a:latin typeface="Cambria Math" panose="02040503050406030204" pitchFamily="18" charset="0"/>
                      </a:rPr>
                      <m:t>)</m:t>
                    </m:r>
                    <m:r>
                      <m:rPr>
                        <m:sty m:val="p"/>
                      </m:rPr>
                      <a:rPr lang="en-US" altLang="zh-CN">
                        <a:latin typeface="Cambria Math" panose="02040503050406030204" pitchFamily="18" charset="0"/>
                      </a:rPr>
                      <m:t>s</m:t>
                    </m:r>
                    <m:r>
                      <m:rPr>
                        <m:sty m:val="p"/>
                      </m:rPr>
                      <a:rPr lang="en-US" altLang="zh-CN" i="1">
                        <a:latin typeface="Cambria Math" panose="02040503050406030204" pitchFamily="18" charset="0"/>
                      </a:rPr>
                      <m:t>at</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a:latin typeface="Cambria Math" panose="02040503050406030204" pitchFamily="18" charset="0"/>
                      </a:rPr>
                      <m:t>)</m:t>
                    </m:r>
                  </m:oMath>
                </a14:m>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2"/>
                <a:stretch>
                  <a:fillRect l="-1399" t="-1067"/>
                </a:stretch>
              </a:blipFill>
            </p:spPr>
            <p:txBody>
              <a:bodyPr/>
              <a:lstStyle/>
              <a:p>
                <a:r>
                  <a:rPr lang="zh-CN" altLang="en-US">
                    <a:noFill/>
                  </a:rPr>
                  <a:t> </a:t>
                </a:r>
              </a:p>
            </p:txBody>
          </p:sp>
        </mc:Fallback>
      </mc:AlternateContent>
      <p:sp>
        <p:nvSpPr>
          <p:cNvPr id="7" name="文本框 6"/>
          <p:cNvSpPr txBox="1"/>
          <p:nvPr/>
        </p:nvSpPr>
        <p:spPr>
          <a:xfrm>
            <a:off x="427793" y="6126163"/>
            <a:ext cx="5955476" cy="523220"/>
          </a:xfrm>
          <a:prstGeom prst="rect">
            <a:avLst/>
          </a:prstGeom>
          <a:noFill/>
        </p:spPr>
        <p:txBody>
          <a:bodyPr wrap="none" rtlCol="0">
            <a:spAutoFit/>
          </a:bodyPr>
          <a:lstStyle/>
          <a:p>
            <a:r>
              <a:rPr lang="zh-CN" altLang="en-US" dirty="0"/>
              <a:t>边界层法，实际上已不是变结构控制</a:t>
            </a:r>
          </a:p>
        </p:txBody>
      </p:sp>
    </p:spTree>
    <p:extLst>
      <p:ext uri="{BB962C8B-B14F-4D97-AF65-F5344CB8AC3E}">
        <p14:creationId xmlns:p14="http://schemas.microsoft.com/office/powerpoint/2010/main" val="4271826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79</a:t>
            </a:fld>
            <a:endParaRPr lang="en-US" altLang="zh-CN"/>
          </a:p>
        </p:txBody>
      </p:sp>
      <p:pic>
        <p:nvPicPr>
          <p:cNvPr id="7" name="图片 6"/>
          <p:cNvPicPr>
            <a:picLocks noChangeAspect="1"/>
          </p:cNvPicPr>
          <p:nvPr/>
        </p:nvPicPr>
        <p:blipFill>
          <a:blip r:embed="rId2">
            <a:lum contrast="40000"/>
          </a:blip>
          <a:stretch>
            <a:fillRect/>
          </a:stretch>
        </p:blipFill>
        <p:spPr>
          <a:xfrm>
            <a:off x="251520" y="1578284"/>
            <a:ext cx="4101300" cy="4009500"/>
          </a:xfrm>
          <a:prstGeom prst="rect">
            <a:avLst/>
          </a:prstGeom>
        </p:spPr>
      </p:pic>
      <p:pic>
        <p:nvPicPr>
          <p:cNvPr id="8" name="图片 7"/>
          <p:cNvPicPr>
            <a:picLocks noChangeAspect="1"/>
          </p:cNvPicPr>
          <p:nvPr/>
        </p:nvPicPr>
        <p:blipFill>
          <a:blip r:embed="rId3">
            <a:lum contrast="40000"/>
          </a:blip>
          <a:stretch>
            <a:fillRect/>
          </a:stretch>
        </p:blipFill>
        <p:spPr>
          <a:xfrm>
            <a:off x="4550400" y="1484784"/>
            <a:ext cx="4564350" cy="419650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907068" y="6085040"/>
                <a:ext cx="251280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sub>
                      </m:sSub>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907068" y="6085040"/>
                <a:ext cx="2512804"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649783" y="6138628"/>
                <a:ext cx="236558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𝜖</m:t>
                          </m:r>
                        </m:e>
                        <m:sub>
                          <m:r>
                            <a:rPr lang="en-US" altLang="zh-CN" b="0" i="1" smtClean="0">
                              <a:latin typeface="Cambria Math" panose="02040503050406030204" pitchFamily="18" charset="0"/>
                            </a:rPr>
                            <m:t>𝑖</m:t>
                          </m:r>
                        </m:sub>
                      </m:sSub>
                      <m:r>
                        <m:rPr>
                          <m:sty m:val="p"/>
                        </m:rPr>
                        <a:rPr lang="en-US" altLang="zh-CN" b="0" i="0" smtClean="0">
                          <a:latin typeface="Cambria Math" panose="02040503050406030204" pitchFamily="18" charset="0"/>
                        </a:rPr>
                        <m:t>sat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649783" y="6138628"/>
                <a:ext cx="2365584" cy="523220"/>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文本框 10"/>
          <p:cNvSpPr txBox="1"/>
          <p:nvPr/>
        </p:nvSpPr>
        <p:spPr>
          <a:xfrm>
            <a:off x="989110" y="5615408"/>
            <a:ext cx="2348720" cy="523220"/>
          </a:xfrm>
          <a:prstGeom prst="rect">
            <a:avLst/>
          </a:prstGeom>
          <a:noFill/>
        </p:spPr>
        <p:txBody>
          <a:bodyPr wrap="none" rtlCol="0">
            <a:spAutoFit/>
          </a:bodyPr>
          <a:lstStyle/>
          <a:p>
            <a:r>
              <a:rPr lang="zh-CN" altLang="en-US" dirty="0"/>
              <a:t>理想继电特性</a:t>
            </a:r>
          </a:p>
        </p:txBody>
      </p:sp>
      <p:sp>
        <p:nvSpPr>
          <p:cNvPr id="12" name="文本框 11"/>
          <p:cNvSpPr txBox="1"/>
          <p:nvPr/>
        </p:nvSpPr>
        <p:spPr>
          <a:xfrm>
            <a:off x="5834208" y="5817391"/>
            <a:ext cx="1980029" cy="523220"/>
          </a:xfrm>
          <a:prstGeom prst="rect">
            <a:avLst/>
          </a:prstGeom>
          <a:noFill/>
        </p:spPr>
        <p:txBody>
          <a:bodyPr wrap="none" rtlCol="0">
            <a:spAutoFit/>
          </a:bodyPr>
          <a:lstStyle/>
          <a:p>
            <a:r>
              <a:rPr kumimoji="0" lang="zh-CN" altLang="en-US" b="0" dirty="0"/>
              <a:t>饱和型特性</a:t>
            </a:r>
            <a:endParaRPr lang="zh-CN" altLang="en-US" dirty="0"/>
          </a:p>
        </p:txBody>
      </p:sp>
    </p:spTree>
    <p:extLst>
      <p:ext uri="{BB962C8B-B14F-4D97-AF65-F5344CB8AC3E}">
        <p14:creationId xmlns:p14="http://schemas.microsoft.com/office/powerpoint/2010/main" val="67535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非线性系统的性质</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864096"/>
              </a:xfrm>
            </p:spPr>
            <p:txBody>
              <a:bodyPr/>
              <a:lstStyle/>
              <a:p>
                <a:pPr marL="0" indent="0">
                  <a:buNone/>
                </a:pPr>
                <a:r>
                  <a:rPr lang="zh-CN" altLang="en-US" dirty="0"/>
                  <a:t>非线性系统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𝑘</m:t>
                        </m:r>
                      </m:e>
                      <m:sup>
                        <m:r>
                          <a:rPr lang="en-US" altLang="zh-CN" b="0" i="1" smtClean="0">
                            <a:latin typeface="Cambria Math" panose="02040503050406030204" pitchFamily="18" charset="0"/>
                          </a:rPr>
                          <m:t>2</m:t>
                        </m:r>
                      </m:sup>
                    </m:sSup>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endParaRPr lang="en-US" altLang="zh-CN" dirty="0"/>
              </a:p>
              <a:p>
                <a:pPr marL="0" indent="0">
                  <a:buNone/>
                </a:pPr>
                <a:endParaRPr lang="en-US" altLang="zh-CN"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864096"/>
              </a:xfrm>
              <a:blipFill rotWithShape="0">
                <a:blip r:embed="rId2"/>
                <a:stretch>
                  <a:fillRect l="-1481" t="-9220"/>
                </a:stretch>
              </a:blipFill>
            </p:spPr>
            <p:txBody>
              <a:bodyPr/>
              <a:lstStyle/>
              <a:p>
                <a:r>
                  <a:rPr lang="zh-CN" altLang="en-US">
                    <a:noFill/>
                  </a:rPr>
                  <a:t> </a:t>
                </a:r>
              </a:p>
            </p:txBody>
          </p:sp>
        </mc:Fallback>
      </mc:AlternateContent>
      <p:pic>
        <p:nvPicPr>
          <p:cNvPr id="8" name="图片 7"/>
          <p:cNvPicPr>
            <a:picLocks noChangeAspect="1"/>
          </p:cNvPicPr>
          <p:nvPr/>
        </p:nvPicPr>
        <p:blipFill>
          <a:blip r:embed="rId3">
            <a:lum contrast="40000"/>
          </a:blip>
          <a:stretch>
            <a:fillRect/>
          </a:stretch>
        </p:blipFill>
        <p:spPr>
          <a:xfrm>
            <a:off x="364306" y="2846949"/>
            <a:ext cx="4173958" cy="3353999"/>
          </a:xfrm>
          <a:prstGeom prst="rect">
            <a:avLst/>
          </a:prstGeom>
        </p:spPr>
      </p:pic>
      <p:pic>
        <p:nvPicPr>
          <p:cNvPr id="9" name="图片 8"/>
          <p:cNvPicPr>
            <a:picLocks noChangeAspect="1"/>
          </p:cNvPicPr>
          <p:nvPr/>
        </p:nvPicPr>
        <p:blipFill>
          <a:blip r:embed="rId4">
            <a:lum contrast="40000"/>
          </a:blip>
          <a:stretch>
            <a:fillRect/>
          </a:stretch>
        </p:blipFill>
        <p:spPr>
          <a:xfrm>
            <a:off x="4932040" y="3349190"/>
            <a:ext cx="3020850" cy="2662000"/>
          </a:xfrm>
          <a:prstGeom prst="rect">
            <a:avLst/>
          </a:prstGeom>
        </p:spPr>
      </p:pic>
    </p:spTree>
    <p:extLst>
      <p:ext uri="{BB962C8B-B14F-4D97-AF65-F5344CB8AC3E}">
        <p14:creationId xmlns:p14="http://schemas.microsoft.com/office/powerpoint/2010/main" val="3183630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80</a:t>
            </a:fld>
            <a:endParaRPr lang="en-US" altLang="zh-CN"/>
          </a:p>
        </p:txBody>
      </p:sp>
      <mc:AlternateContent xmlns:mc="http://schemas.openxmlformats.org/markup-compatibility/2006" xmlns:a14="http://schemas.microsoft.com/office/drawing/2010/main">
        <mc:Choice Requires="a14">
          <p:sp>
            <p:nvSpPr>
              <p:cNvPr id="10" name="内容占位符 5"/>
              <p:cNvSpPr>
                <a:spLocks noGrp="1"/>
              </p:cNvSpPr>
              <p:nvPr>
                <p:ph sz="half" idx="1"/>
              </p:nvPr>
            </p:nvSpPr>
            <p:spPr>
              <a:xfrm>
                <a:off x="457200" y="1844825"/>
                <a:ext cx="8229600" cy="2232248"/>
              </a:xfrm>
            </p:spPr>
            <p:txBody>
              <a:bodyPr/>
              <a:lstStyle/>
              <a:p>
                <a:r>
                  <a:rPr lang="zh-CN" altLang="en-US" dirty="0"/>
                  <a:t>以</a:t>
                </a:r>
                <a14:m>
                  <m:oMath xmlns:m="http://schemas.openxmlformats.org/officeDocument/2006/math">
                    <m:r>
                      <m:rPr>
                        <m:sty m:val="p"/>
                      </m:rPr>
                      <a:rPr lang="en-US" altLang="zh-CN">
                        <a:latin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r>
                      <a:rPr lang="zh-CN" altLang="en-US" i="1">
                        <a:latin typeface="Cambria Math" panose="02040503050406030204" pitchFamily="18" charset="0"/>
                      </a:rPr>
                      <m:t>代替</m:t>
                    </m:r>
                    <m:r>
                      <m:rPr>
                        <m:sty m:val="p"/>
                      </m:rPr>
                      <a:rPr lang="en-US" altLang="zh-CN">
                        <a:latin typeface="Cambria Math" panose="02040503050406030204" pitchFamily="18" charset="0"/>
                      </a:rPr>
                      <m:t>sgn</m:t>
                    </m:r>
                    <m:r>
                      <a:rPr lang="en-US" altLang="zh-CN" i="1">
                        <a:latin typeface="Cambria Math" panose="02040503050406030204" pitchFamily="18" charset="0"/>
                      </a:rPr>
                      <m:t>𝑠</m:t>
                    </m:r>
                  </m:oMath>
                </a14:m>
                <a:r>
                  <a:rPr lang="zh-CN" altLang="en-US" dirty="0"/>
                  <a:t>，得到的系统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𝑘𝑐𝑥</m:t>
                      </m:r>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0"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zh-CN" altLang="en-US" b="0" i="1" smtClean="0">
                          <a:latin typeface="Cambria Math" panose="02040503050406030204" pitchFamily="18" charset="0"/>
                        </a:rPr>
                        <m:t>𝜀</m:t>
                      </m:r>
                      <m:r>
                        <m:rPr>
                          <m:sty m:val="p"/>
                        </m:rPr>
                        <a:rPr lang="en-US" altLang="zh-CN">
                          <a:latin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en-US" altLang="zh-CN" i="1" dirty="0"/>
              </a:p>
              <a:p>
                <a:pPr marL="0" indent="0">
                  <a:buNone/>
                </a:pPr>
                <a:r>
                  <a:rPr lang="zh-CN" altLang="en-US" dirty="0"/>
                  <a:t>仍是一个理想模型，实际系统存在滞后，其实现是</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𝑘𝑐𝑥</m:t>
                      </m:r>
                      <m:r>
                        <a:rPr lang="en-US" altLang="zh-CN">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a:latin typeface="Cambria Math" panose="02040503050406030204" pitchFamily="18" charset="0"/>
                            </a:rPr>
                            <m:t>+</m:t>
                          </m:r>
                          <m:r>
                            <a:rPr lang="en-US" altLang="zh-CN" i="1">
                              <a:latin typeface="Cambria Math" panose="02040503050406030204" pitchFamily="18" charset="0"/>
                            </a:rPr>
                            <m:t>𝑘</m:t>
                          </m:r>
                        </m:e>
                      </m:d>
                      <m:r>
                        <a:rPr lang="en-US" altLang="zh-CN" i="1">
                          <a:latin typeface="Cambria Math" panose="02040503050406030204" pitchFamily="18" charset="0"/>
                        </a:rPr>
                        <m:t>𝑦</m:t>
                      </m:r>
                      <m:r>
                        <a:rPr lang="en-US" altLang="zh-CN" i="1">
                          <a:latin typeface="Cambria Math" panose="02040503050406030204" pitchFamily="18" charset="0"/>
                        </a:rPr>
                        <m:t>−</m:t>
                      </m:r>
                      <m:r>
                        <a:rPr lang="zh-CN" altLang="en-US" i="1">
                          <a:latin typeface="Cambria Math" panose="02040503050406030204" pitchFamily="18" charset="0"/>
                        </a:rPr>
                        <m:t>𝜀</m:t>
                      </m:r>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Hys</m:t>
                          </m:r>
                        </m:e>
                        <m:sup>
                          <m:r>
                            <a:rPr lang="zh-CN" altLang="en-US" i="1">
                              <a:latin typeface="Cambria Math" panose="02040503050406030204" pitchFamily="18" charset="0"/>
                              <a:ea typeface="Cambria Math" panose="02040503050406030204" pitchFamily="18" charset="0"/>
                            </a:rPr>
                            <m:t>∆</m:t>
                          </m:r>
                        </m:sup>
                      </m:sSup>
                      <m:r>
                        <m:rPr>
                          <m:sty m:val="p"/>
                        </m:rPr>
                        <a:rPr lang="en-US" altLang="zh-CN" i="1">
                          <a:latin typeface="Cambria Math" panose="02040503050406030204" pitchFamily="18" charset="0"/>
                          <a:ea typeface="Cambria Math" panose="02040503050406030204" pitchFamily="18" charset="0"/>
                        </a:rPr>
                        <m:t>sat</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m:oMathPara>
                </a14:m>
                <a:endParaRPr lang="zh-CN" altLang="en-US" dirty="0"/>
              </a:p>
            </p:txBody>
          </p:sp>
        </mc:Choice>
        <mc:Fallback xmlns="">
          <p:sp>
            <p:nvSpPr>
              <p:cNvPr id="10" name="内容占位符 5"/>
              <p:cNvSpPr>
                <a:spLocks noGrp="1" noRot="1" noChangeAspect="1" noMove="1" noResize="1" noEditPoints="1" noAdjustHandles="1" noChangeArrowheads="1" noChangeShapeType="1" noTextEdit="1"/>
              </p:cNvSpPr>
              <p:nvPr>
                <p:ph sz="half" idx="1"/>
              </p:nvPr>
            </p:nvSpPr>
            <p:spPr>
              <a:xfrm>
                <a:off x="457200" y="1844825"/>
                <a:ext cx="8229600" cy="2232248"/>
              </a:xfrm>
              <a:blipFill rotWithShape="0">
                <a:blip r:embed="rId2"/>
                <a:stretch>
                  <a:fillRect l="-1481" t="-35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0" y="3821081"/>
                <a:ext cx="3528392" cy="22719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m:rPr>
                              <m:sty m:val="p"/>
                            </m:rPr>
                            <a:rPr lang="en-US" altLang="zh-CN" sz="2400">
                              <a:latin typeface="Cambria Math" panose="02040503050406030204" pitchFamily="18" charset="0"/>
                            </a:rPr>
                            <m:t>Hys</m:t>
                          </m:r>
                        </m:e>
                        <m:sup>
                          <m:r>
                            <a:rPr lang="zh-CN" altLang="en-US" sz="2400" i="1">
                              <a:latin typeface="Cambria Math" panose="02040503050406030204" pitchFamily="18" charset="0"/>
                              <a:ea typeface="Cambria Math" panose="02040503050406030204" pitchFamily="18" charset="0"/>
                            </a:rPr>
                            <m:t>∆</m:t>
                          </m:r>
                        </m:sup>
                      </m:sSup>
                      <m:r>
                        <m:rPr>
                          <m:sty m:val="p"/>
                        </m:rPr>
                        <a:rPr lang="en-US" altLang="zh-CN" sz="2400" i="1">
                          <a:latin typeface="Cambria Math" panose="02040503050406030204" pitchFamily="18" charset="0"/>
                          <a:ea typeface="Cambria Math" panose="02040503050406030204" pitchFamily="18" charset="0"/>
                        </a:rPr>
                        <m:t>sat</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a:latin typeface="Cambria Math" panose="02040503050406030204" pitchFamily="18" charset="0"/>
                                </a:rPr>
                              </m:ctrlPr>
                            </m:eqArrPr>
                            <m:e>
                              <m:r>
                                <a:rPr lang="en-US" altLang="zh-CN" sz="2400" b="1" i="1" smtClean="0">
                                  <a:latin typeface="Cambria Math" panose="02040503050406030204" pitchFamily="18" charset="0"/>
                                </a:rPr>
                                <m:t>𝟏</m:t>
                              </m:r>
                            </m:e>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𝑠</m:t>
                                  </m:r>
                                  <m:r>
                                    <a:rPr lang="en-US" altLang="zh-CN" sz="2400" b="0" i="1">
                                      <a:latin typeface="Cambria Math" panose="02040503050406030204" pitchFamily="18" charset="0"/>
                                    </a:rPr>
                                    <m:t>−∆</m:t>
                                  </m:r>
                                </m:num>
                                <m:den>
                                  <m:r>
                                    <a:rPr lang="zh-CN" altLang="en-US" sz="2400" b="0" i="1">
                                      <a:latin typeface="Cambria Math" panose="02040503050406030204" pitchFamily="18" charset="0"/>
                                    </a:rPr>
                                    <m:t>𝛿</m:t>
                                  </m:r>
                                </m:den>
                              </m:f>
                            </m:e>
                            <m:e>
                              <m:r>
                                <m:rPr>
                                  <m:brk m:alnAt="7"/>
                                </m:rPr>
                                <a:rPr lang="en-US" altLang="zh-CN" sz="2400" b="0" i="1">
                                  <a:latin typeface="Cambria Math" panose="02040503050406030204" pitchFamily="18" charset="0"/>
                                </a:rPr>
                                <m:t>−</m:t>
                              </m:r>
                              <m:r>
                                <a:rPr lang="en-US" altLang="zh-CN" sz="2400" b="0" i="1">
                                  <a:latin typeface="Cambria Math" panose="02040503050406030204" pitchFamily="18" charset="0"/>
                                </a:rPr>
                                <m:t>1</m:t>
                              </m:r>
                            </m:e>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a:latin typeface="Cambria Math" panose="02040503050406030204" pitchFamily="18" charset="0"/>
                                    </a:rPr>
                                    <m:t>∆</m:t>
                                  </m:r>
                                </m:num>
                                <m:den>
                                  <m:r>
                                    <a:rPr lang="zh-CN" altLang="en-US" sz="2400" b="0" i="1">
                                      <a:latin typeface="Cambria Math" panose="02040503050406030204" pitchFamily="18" charset="0"/>
                                    </a:rPr>
                                    <m:t>𝛿</m:t>
                                  </m:r>
                                </m:den>
                              </m:f>
                            </m:e>
                          </m:eqArr>
                        </m:e>
                      </m:d>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0" y="3821081"/>
                <a:ext cx="3528392" cy="22719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3419872" y="3821081"/>
                <a:ext cx="5227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r>
                        <a:rPr lang="en-US" altLang="zh-CN" sz="2400" b="0" i="1">
                          <a:latin typeface="Cambria Math" panose="02040503050406030204" pitchFamily="18" charset="0"/>
                        </a:rPr>
                        <m:t>&gt;∆+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𝑜𝑟</m:t>
                      </m:r>
                      <m:r>
                        <a:rPr lang="en-US" altLang="zh-CN" sz="2400" b="0" i="1">
                          <a:latin typeface="Cambria Math" panose="02040503050406030204" pitchFamily="18" charset="0"/>
                          <a:ea typeface="Cambria Math" panose="02040503050406030204" pitchFamily="18" charset="0"/>
                        </a:rPr>
                        <m:t> ∆+</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&gt;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&gt;∆−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&lt;0</m:t>
                      </m:r>
                    </m:oMath>
                  </m:oMathPara>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3419872" y="3821081"/>
                <a:ext cx="522797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3528392" y="4342773"/>
                <a:ext cx="396454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&lt;0</m:t>
                      </m:r>
                    </m:oMath>
                  </m:oMathPara>
                </a14:m>
                <a:endParaRPr lang="zh-CN" altLang="en-US" sz="2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3528392" y="4342773"/>
                <a:ext cx="3964547" cy="461665"/>
              </a:xfrm>
              <a:prstGeom prst="rect">
                <a:avLst/>
              </a:prstGeom>
              <a:blipFill>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282930" y="4931763"/>
                <a:ext cx="60524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𝑠</m:t>
                      </m:r>
                      <m:r>
                        <a:rPr lang="en-US" altLang="zh-CN" sz="2400" b="0" i="1">
                          <a:latin typeface="Cambria Math" panose="02040503050406030204" pitchFamily="18" charset="0"/>
                        </a:rPr>
                        <m:t>&lt;−∆−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 </m:t>
                      </m:r>
                      <m:r>
                        <a:rPr lang="en-US" altLang="zh-CN" sz="2400" b="0" i="1">
                          <a:latin typeface="Cambria Math" panose="02040503050406030204" pitchFamily="18" charset="0"/>
                          <a:ea typeface="Cambria Math" panose="02040503050406030204" pitchFamily="18" charset="0"/>
                        </a:rPr>
                        <m:t>𝑜𝑟</m:t>
                      </m:r>
                      <m:r>
                        <a:rPr lang="en-US" altLang="zh-CN" sz="2400" b="0" i="1">
                          <a:latin typeface="Cambria Math" panose="02040503050406030204" pitchFamily="18" charset="0"/>
                          <a:ea typeface="Cambria Math" panose="02040503050406030204" pitchFamily="18" charset="0"/>
                        </a:rPr>
                        <m:t> −∆−</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&lt;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&lt;−∆+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&gt;0</m:t>
                      </m:r>
                    </m:oMath>
                  </m:oMathPara>
                </a14:m>
                <a:endParaRPr lang="zh-CN" altLang="en-US" sz="240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282930" y="4931763"/>
                <a:ext cx="6052491"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508939" y="5501220"/>
                <a:ext cx="35005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m:t>
                      </m:r>
                      <m:r>
                        <a:rPr lang="en-US" altLang="zh-CN" sz="2400" b="0" i="1">
                          <a:latin typeface="Cambria Math" panose="02040503050406030204" pitchFamily="18" charset="0"/>
                          <a:ea typeface="Cambria Math" panose="02040503050406030204" pitchFamily="18" charset="0"/>
                        </a:rPr>
                        <m:t>≥∆−</m:t>
                      </m:r>
                      <m:r>
                        <a:rPr lang="zh-CN" altLang="en-US" sz="2400" b="0" i="1">
                          <a:latin typeface="Cambria Math" panose="02040503050406030204" pitchFamily="18" charset="0"/>
                          <a:ea typeface="Cambria Math" panose="02040503050406030204" pitchFamily="18" charset="0"/>
                        </a:rPr>
                        <m:t>𝛿</m:t>
                      </m:r>
                      <m:r>
                        <a:rPr lang="en-US" altLang="zh-CN" sz="2400" b="0" i="1">
                          <a:latin typeface="Cambria Math" panose="02040503050406030204" pitchFamily="18" charset="0"/>
                          <a:ea typeface="Cambria Math" panose="02040503050406030204" pitchFamily="18" charset="0"/>
                        </a:rPr>
                        <m:t>,</m:t>
                      </m:r>
                      <m:acc>
                        <m:accPr>
                          <m:chr m:val="̇"/>
                          <m:ctrlPr>
                            <a:rPr lang="en-US" altLang="zh-CN" sz="2400" b="0" i="1">
                              <a:latin typeface="Cambria Math" panose="02040503050406030204" pitchFamily="18" charset="0"/>
                              <a:ea typeface="Cambria Math" panose="02040503050406030204" pitchFamily="18" charset="0"/>
                            </a:rPr>
                          </m:ctrlPr>
                        </m:accPr>
                        <m:e>
                          <m:r>
                            <a:rPr lang="en-US" altLang="zh-CN" sz="2400" b="0" i="1">
                              <a:latin typeface="Cambria Math" panose="02040503050406030204" pitchFamily="18" charset="0"/>
                              <a:ea typeface="Cambria Math" panose="02040503050406030204" pitchFamily="18" charset="0"/>
                            </a:rPr>
                            <m:t>𝑠</m:t>
                          </m:r>
                        </m:e>
                      </m:acc>
                      <m:r>
                        <a:rPr lang="en-US" altLang="zh-CN" sz="2400" b="0" i="1">
                          <a:latin typeface="Cambria Math" panose="02040503050406030204" pitchFamily="18" charset="0"/>
                        </a:rPr>
                        <m:t>&gt;</m:t>
                      </m:r>
                      <m:r>
                        <a:rPr lang="en-US" altLang="zh-CN" sz="2400" b="0" i="0" smtClean="0">
                          <a:latin typeface="Cambria Math" panose="02040503050406030204" pitchFamily="18" charset="0"/>
                        </a:rPr>
                        <m:t>0</m:t>
                      </m:r>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508939" y="5501220"/>
                <a:ext cx="3500509" cy="461665"/>
              </a:xfrm>
              <a:prstGeom prst="rect">
                <a:avLst/>
              </a:prstGeom>
              <a:blipFill rotWithShape="0">
                <a:blip r:embed="rId7"/>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9567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基本思想</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81</a:t>
            </a:fld>
            <a:endParaRPr lang="en-US" altLang="zh-CN"/>
          </a:p>
        </p:txBody>
      </p:sp>
      <p:pic>
        <p:nvPicPr>
          <p:cNvPr id="7" name="图片 6"/>
          <p:cNvPicPr>
            <a:picLocks noChangeAspect="1"/>
          </p:cNvPicPr>
          <p:nvPr/>
        </p:nvPicPr>
        <p:blipFill>
          <a:blip r:embed="rId2">
            <a:lum contrast="40000"/>
          </a:blip>
          <a:stretch>
            <a:fillRect/>
          </a:stretch>
        </p:blipFill>
        <p:spPr>
          <a:xfrm>
            <a:off x="0" y="1755467"/>
            <a:ext cx="4189500" cy="4119500"/>
          </a:xfrm>
          <a:prstGeom prst="rect">
            <a:avLst/>
          </a:prstGeom>
        </p:spPr>
      </p:pic>
      <p:pic>
        <p:nvPicPr>
          <p:cNvPr id="8" name="图片 7"/>
          <p:cNvPicPr>
            <a:picLocks noChangeAspect="1"/>
          </p:cNvPicPr>
          <p:nvPr/>
        </p:nvPicPr>
        <p:blipFill>
          <a:blip r:embed="rId3">
            <a:lum contrast="40000"/>
          </a:blip>
          <a:stretch>
            <a:fillRect/>
          </a:stretch>
        </p:blipFill>
        <p:spPr>
          <a:xfrm>
            <a:off x="4499992" y="1804967"/>
            <a:ext cx="4387950" cy="4070000"/>
          </a:xfrm>
          <a:prstGeom prst="rect">
            <a:avLst/>
          </a:prstGeom>
        </p:spPr>
      </p:pic>
      <p:sp>
        <p:nvSpPr>
          <p:cNvPr id="9" name="文本框 8"/>
          <p:cNvSpPr txBox="1"/>
          <p:nvPr/>
        </p:nvSpPr>
        <p:spPr>
          <a:xfrm>
            <a:off x="827584" y="6094740"/>
            <a:ext cx="2339102" cy="523220"/>
          </a:xfrm>
          <a:prstGeom prst="rect">
            <a:avLst/>
          </a:prstGeom>
          <a:noFill/>
        </p:spPr>
        <p:txBody>
          <a:bodyPr wrap="none" rtlCol="0">
            <a:spAutoFit/>
          </a:bodyPr>
          <a:lstStyle/>
          <a:p>
            <a:r>
              <a:rPr kumimoji="0" lang="zh-CN" altLang="en-US" b="0" dirty="0"/>
              <a:t>空间滞后特性</a:t>
            </a:r>
            <a:endParaRPr lang="zh-CN" altLang="en-US" dirty="0"/>
          </a:p>
        </p:txBody>
      </p:sp>
      <p:sp>
        <p:nvSpPr>
          <p:cNvPr id="10" name="文本框 9"/>
          <p:cNvSpPr txBox="1"/>
          <p:nvPr/>
        </p:nvSpPr>
        <p:spPr>
          <a:xfrm>
            <a:off x="5165343" y="5874967"/>
            <a:ext cx="3057247" cy="523220"/>
          </a:xfrm>
          <a:prstGeom prst="rect">
            <a:avLst/>
          </a:prstGeom>
          <a:noFill/>
        </p:spPr>
        <p:txBody>
          <a:bodyPr wrap="none" rtlCol="0">
            <a:spAutoFit/>
          </a:bodyPr>
          <a:lstStyle/>
          <a:p>
            <a:r>
              <a:rPr kumimoji="0" lang="zh-CN" altLang="en-US" b="0" dirty="0"/>
              <a:t>空间滞后饱和特性</a:t>
            </a:r>
            <a:endParaRPr lang="zh-CN" altLang="en-US" dirty="0"/>
          </a:p>
        </p:txBody>
      </p:sp>
    </p:spTree>
    <p:extLst>
      <p:ext uri="{BB962C8B-B14F-4D97-AF65-F5344CB8AC3E}">
        <p14:creationId xmlns:p14="http://schemas.microsoft.com/office/powerpoint/2010/main" val="2325718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84522"/>
            <a:ext cx="8229600" cy="1143000"/>
          </a:xfrm>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79512" y="1632395"/>
                <a:ext cx="3816424" cy="2300661"/>
              </a:xfrm>
              <a:ln>
                <a:solidFill>
                  <a:srgbClr val="FF0000"/>
                </a:solidFill>
              </a:ln>
            </p:spPr>
            <p:txBody>
              <a:bodyPr/>
              <a:lstStyle/>
              <a:p>
                <a:pPr marL="0" indent="0">
                  <a:buNone/>
                </a:pPr>
                <a:r>
                  <a:rPr lang="zh-CN" altLang="en-US" sz="2000" dirty="0"/>
                  <a:t>理想继电特性</a:t>
                </a:r>
              </a:p>
              <a:p>
                <a:r>
                  <a:rPr lang="zh-CN" altLang="en-US" sz="2000" dirty="0"/>
                  <a:t>系统全局渐近稳定</a:t>
                </a:r>
                <a:r>
                  <a:rPr lang="en-US" altLang="zh-CN" sz="2000" dirty="0"/>
                  <a:t>;</a:t>
                </a:r>
              </a:p>
              <a:p>
                <a:r>
                  <a:rPr lang="zh-CN" altLang="en-US" sz="2000" dirty="0"/>
                  <a:t>理想滑动模态</a:t>
                </a:r>
                <a:r>
                  <a:rPr lang="en-US" altLang="zh-CN" sz="2000" dirty="0"/>
                  <a:t>;</a:t>
                </a:r>
              </a:p>
              <a:p>
                <a:r>
                  <a:rPr lang="zh-CN" altLang="en-US" sz="2000" dirty="0"/>
                  <a:t>没有抖振</a:t>
                </a:r>
                <a:r>
                  <a:rPr lang="en-US" altLang="zh-CN" sz="2000" dirty="0"/>
                  <a:t>;</a:t>
                </a:r>
              </a:p>
              <a:p>
                <a:r>
                  <a:rPr lang="zh-CN" altLang="en-US" sz="2000" dirty="0"/>
                  <a:t>系统的滑动模态具有不变性</a:t>
                </a:r>
                <a:r>
                  <a:rPr lang="en-US" altLang="zh-CN" sz="2000" dirty="0"/>
                  <a:t>;</a:t>
                </a:r>
              </a:p>
              <a:p>
                <a:r>
                  <a:rPr lang="zh-CN" altLang="en-US" sz="2000" dirty="0"/>
                  <a:t>没有静差，平稳态是</a:t>
                </a:r>
                <a14:m>
                  <m:oMath xmlns:m="http://schemas.openxmlformats.org/officeDocument/2006/math">
                    <m:r>
                      <a:rPr lang="en-US" altLang="zh-CN" sz="2000" b="1" i="0" smtClean="0">
                        <a:latin typeface="Cambria Math" panose="02040503050406030204" pitchFamily="18" charset="0"/>
                      </a:rPr>
                      <m:t>𝐱</m:t>
                    </m:r>
                    <m:r>
                      <a:rPr lang="en-US" altLang="zh-CN" sz="2000" b="0" i="1" smtClean="0">
                        <a:latin typeface="Cambria Math" panose="02040503050406030204" pitchFamily="18" charset="0"/>
                      </a:rPr>
                      <m:t>=0</m:t>
                    </m:r>
                  </m:oMath>
                </a14:m>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79512" y="1632395"/>
                <a:ext cx="3816424" cy="2300661"/>
              </a:xfrm>
              <a:blipFill rotWithShape="0">
                <a:blip r:embed="rId2"/>
                <a:stretch>
                  <a:fillRect l="-1431" t="-1319" b="-792"/>
                </a:stretch>
              </a:blipFill>
              <a:ln>
                <a:solidFill>
                  <a:srgbClr val="FF0000"/>
                </a:solidFill>
              </a:ln>
            </p:spPr>
            <p:txBody>
              <a:bodyPr/>
              <a:lstStyle/>
              <a:p>
                <a:r>
                  <a:rPr lang="zh-CN" altLang="en-US">
                    <a:noFill/>
                  </a:rPr>
                  <a:t> </a:t>
                </a:r>
              </a:p>
            </p:txBody>
          </p:sp>
        </mc:Fallback>
      </mc:AlternateContent>
      <p:sp>
        <p:nvSpPr>
          <p:cNvPr id="7" name="内容占位符 5"/>
          <p:cNvSpPr txBox="1">
            <a:spLocks/>
          </p:cNvSpPr>
          <p:nvPr/>
        </p:nvSpPr>
        <p:spPr bwMode="auto">
          <a:xfrm>
            <a:off x="5004139" y="1606996"/>
            <a:ext cx="3816424" cy="232606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饱和型特性</a:t>
            </a:r>
          </a:p>
          <a:p>
            <a:r>
              <a:rPr kumimoji="0" lang="zh-CN" altLang="en-US" sz="2000" b="0" dirty="0"/>
              <a:t>系统全局渐近稳定</a:t>
            </a:r>
            <a:r>
              <a:rPr kumimoji="0" lang="en-US" altLang="zh-CN" sz="2000" b="0" dirty="0"/>
              <a:t>;</a:t>
            </a:r>
          </a:p>
          <a:p>
            <a:r>
              <a:rPr kumimoji="0" lang="zh-CN" altLang="en-US" sz="2000" b="0" dirty="0"/>
              <a:t>不存在滑动模态</a:t>
            </a:r>
            <a:r>
              <a:rPr kumimoji="0" lang="en-US" altLang="zh-CN" sz="2000" b="0" dirty="0"/>
              <a:t>;</a:t>
            </a:r>
          </a:p>
          <a:p>
            <a:r>
              <a:rPr kumimoji="0" lang="zh-CN" altLang="en-US" sz="2000" b="0" dirty="0"/>
              <a:t>没有抖振</a:t>
            </a:r>
            <a:r>
              <a:rPr kumimoji="0" lang="en-US" altLang="zh-CN" sz="2000" b="0" dirty="0"/>
              <a:t>;</a:t>
            </a:r>
          </a:p>
          <a:p>
            <a:r>
              <a:rPr kumimoji="0" lang="zh-CN" altLang="en-US" sz="2000" b="0" dirty="0"/>
              <a:t>没有不变性</a:t>
            </a:r>
            <a:r>
              <a:rPr kumimoji="0" lang="en-US" altLang="zh-CN" sz="2000" b="0" dirty="0"/>
              <a:t>;</a:t>
            </a:r>
          </a:p>
          <a:p>
            <a:r>
              <a:rPr kumimoji="0" lang="zh-CN" altLang="en-US" sz="2000" b="0" dirty="0"/>
              <a:t>没有静差</a:t>
            </a:r>
            <a:endParaRPr kumimoji="0" lang="en-US" altLang="zh-CN" sz="2000" b="0" dirty="0"/>
          </a:p>
          <a:p>
            <a:endParaRPr kumimoji="0" lang="en-US" altLang="zh-CN" sz="2000" b="0" dirty="0"/>
          </a:p>
          <a:p>
            <a:endParaRPr kumimoji="0" lang="en-US" altLang="zh-CN" sz="2000" b="0" dirty="0"/>
          </a:p>
          <a:p>
            <a:pPr marL="0" indent="0">
              <a:buFont typeface="Arial" panose="020B0604020202020204" pitchFamily="34" charset="0"/>
              <a:buNone/>
            </a:pPr>
            <a:endParaRPr kumimoji="0" lang="zh-CN" altLang="en-US" sz="2000" b="0" dirty="0"/>
          </a:p>
        </p:txBody>
      </p:sp>
      <p:sp>
        <p:nvSpPr>
          <p:cNvPr id="8" name="内容占位符 5"/>
          <p:cNvSpPr txBox="1">
            <a:spLocks/>
          </p:cNvSpPr>
          <p:nvPr/>
        </p:nvSpPr>
        <p:spPr bwMode="auto">
          <a:xfrm>
            <a:off x="186408" y="4238251"/>
            <a:ext cx="4241576" cy="23006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空间滞后特性</a:t>
            </a:r>
          </a:p>
          <a:p>
            <a:r>
              <a:rPr kumimoji="0" lang="zh-CN" altLang="en-US" sz="2000" b="0" dirty="0"/>
              <a:t>系统全局渐近稳定</a:t>
            </a:r>
            <a:r>
              <a:rPr kumimoji="0" lang="en-US" altLang="zh-CN" sz="2000" b="0" dirty="0"/>
              <a:t>(</a:t>
            </a:r>
            <a:r>
              <a:rPr kumimoji="0" lang="zh-CN" altLang="en-US" sz="2000" b="0" dirty="0"/>
              <a:t>除原点区外</a:t>
            </a:r>
            <a:r>
              <a:rPr kumimoji="0" lang="en-US" altLang="zh-CN" sz="2000" b="0" dirty="0"/>
              <a:t>);</a:t>
            </a:r>
          </a:p>
          <a:p>
            <a:r>
              <a:rPr kumimoji="0" lang="zh-CN" altLang="en-US" sz="2000" b="0" dirty="0"/>
              <a:t>不存在理想的滑动模态</a:t>
            </a:r>
            <a:r>
              <a:rPr kumimoji="0" lang="en-US" altLang="zh-CN" sz="2000" b="0" dirty="0"/>
              <a:t>;</a:t>
            </a:r>
          </a:p>
          <a:p>
            <a:r>
              <a:rPr kumimoji="0" lang="zh-CN" altLang="en-US" sz="2000" b="0" dirty="0"/>
              <a:t>有抖振</a:t>
            </a:r>
            <a:r>
              <a:rPr kumimoji="0" lang="en-US" altLang="zh-CN" sz="2000" b="0" dirty="0"/>
              <a:t>(</a:t>
            </a:r>
            <a:r>
              <a:rPr kumimoji="0" lang="zh-CN" altLang="en-US" sz="2000" b="0" dirty="0"/>
              <a:t>实际的滑动模态</a:t>
            </a:r>
            <a:r>
              <a:rPr kumimoji="0" lang="en-US" altLang="zh-CN" sz="2000" b="0" dirty="0"/>
              <a:t>);</a:t>
            </a:r>
          </a:p>
          <a:p>
            <a:r>
              <a:rPr kumimoji="0" lang="zh-CN" altLang="en-US" sz="2000" b="0" dirty="0"/>
              <a:t>具有不变性</a:t>
            </a:r>
            <a:r>
              <a:rPr kumimoji="0" lang="en-US" altLang="zh-CN" sz="2000" b="0" dirty="0"/>
              <a:t>;</a:t>
            </a:r>
          </a:p>
          <a:p>
            <a:r>
              <a:rPr kumimoji="0" lang="zh-CN" altLang="en-US" sz="2000" b="0" dirty="0"/>
              <a:t>平稳态是自振，即振荡型稳态</a:t>
            </a:r>
            <a:r>
              <a:rPr kumimoji="0" lang="en-US" altLang="zh-CN" sz="2000" b="0" dirty="0"/>
              <a:t>.</a:t>
            </a:r>
          </a:p>
          <a:p>
            <a:pPr marL="0" indent="0">
              <a:buFont typeface="Arial" panose="020B0604020202020204" pitchFamily="34" charset="0"/>
              <a:buNone/>
            </a:pPr>
            <a:endParaRPr kumimoji="0" lang="zh-CN" altLang="en-US" sz="2000" b="0" dirty="0"/>
          </a:p>
        </p:txBody>
      </p:sp>
      <p:sp>
        <p:nvSpPr>
          <p:cNvPr id="9" name="内容占位符 5"/>
          <p:cNvSpPr txBox="1">
            <a:spLocks/>
          </p:cNvSpPr>
          <p:nvPr/>
        </p:nvSpPr>
        <p:spPr bwMode="auto">
          <a:xfrm>
            <a:off x="4791563" y="4238250"/>
            <a:ext cx="4241576" cy="248322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sz="2000" b="0" dirty="0"/>
              <a:t>空间滞后饱和特性</a:t>
            </a:r>
            <a:endParaRPr kumimoji="0" lang="en-US" altLang="zh-CN" sz="2000" b="0" dirty="0"/>
          </a:p>
          <a:p>
            <a:r>
              <a:rPr kumimoji="0" lang="zh-CN" altLang="en-US" sz="2000" b="0" dirty="0"/>
              <a:t>系统全局渐近稳定</a:t>
            </a:r>
            <a:r>
              <a:rPr kumimoji="0" lang="en-US" altLang="zh-CN" sz="2000" b="0" dirty="0"/>
              <a:t>(</a:t>
            </a:r>
            <a:r>
              <a:rPr kumimoji="0" lang="zh-CN" altLang="en-US" sz="2000" b="0" dirty="0"/>
              <a:t>除原点区外</a:t>
            </a:r>
            <a:r>
              <a:rPr kumimoji="0" lang="en-US" altLang="zh-CN" sz="2000" b="0" dirty="0"/>
              <a:t>);</a:t>
            </a:r>
          </a:p>
          <a:p>
            <a:r>
              <a:rPr kumimoji="0" lang="zh-CN" altLang="en-US" sz="2000" b="0" dirty="0"/>
              <a:t>不存在理想的滑动模态</a:t>
            </a:r>
            <a:r>
              <a:rPr kumimoji="0" lang="en-US" altLang="zh-CN" sz="2000" b="0" dirty="0"/>
              <a:t>;</a:t>
            </a:r>
          </a:p>
          <a:p>
            <a:r>
              <a:rPr kumimoji="0" lang="zh-CN" altLang="en-US" sz="2000" b="0" dirty="0"/>
              <a:t>没有抖振</a:t>
            </a:r>
            <a:r>
              <a:rPr kumimoji="0" lang="en-US" altLang="zh-CN" sz="2000" b="0" dirty="0"/>
              <a:t>;</a:t>
            </a:r>
          </a:p>
          <a:p>
            <a:r>
              <a:rPr kumimoji="0" lang="zh-CN" altLang="en-US" sz="2000" b="0" dirty="0"/>
              <a:t>系统有两个平衡点，有静差，且不可消除</a:t>
            </a:r>
            <a:r>
              <a:rPr kumimoji="0" lang="en-US" altLang="zh-CN" sz="2000" b="0" dirty="0"/>
              <a:t>;</a:t>
            </a:r>
            <a:r>
              <a:rPr kumimoji="0" lang="zh-CN" altLang="en-US" sz="2000" b="0" dirty="0"/>
              <a:t>随着初始条件的不同，运动趋向二平衡状态中的一个</a:t>
            </a:r>
            <a:r>
              <a:rPr kumimoji="0" lang="en-US" altLang="zh-CN" sz="2000" b="0" dirty="0"/>
              <a:t>.</a:t>
            </a:r>
            <a:endParaRPr kumimoji="0" lang="zh-CN" altLang="en-US" sz="2000" b="0" dirty="0"/>
          </a:p>
        </p:txBody>
      </p:sp>
    </p:spTree>
    <p:extLst>
      <p:ext uri="{BB962C8B-B14F-4D97-AF65-F5344CB8AC3E}">
        <p14:creationId xmlns:p14="http://schemas.microsoft.com/office/powerpoint/2010/main" val="2961837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83</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消除抖振的方法</a:t>
                </a:r>
                <a:r>
                  <a:rPr lang="en-US" altLang="zh-CN" sz="2400" dirty="0"/>
                  <a:t>—</a:t>
                </a:r>
                <a:r>
                  <a:rPr lang="zh-CN" altLang="en-US" sz="2400" dirty="0"/>
                  <a:t>趋近律方法</a:t>
                </a:r>
                <a:endParaRPr lang="en-US" altLang="zh-CN" sz="2400" dirty="0"/>
              </a:p>
              <a:p>
                <a:pPr marL="0" indent="0">
                  <a:buNone/>
                </a:pPr>
                <a:r>
                  <a:rPr lang="zh-CN" altLang="en-US" sz="2400" dirty="0"/>
                  <a:t>趋近律</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𝑘𝑠</m:t>
                      </m:r>
                    </m:oMath>
                  </m:oMathPara>
                </a14:m>
                <a:endParaRPr lang="en-US" altLang="zh-CN" sz="2400" dirty="0"/>
              </a:p>
              <a:p>
                <a:pPr marL="0" indent="0">
                  <a:buNone/>
                </a:pPr>
                <a:r>
                  <a:rPr lang="zh-CN" altLang="en-US" sz="2400" dirty="0"/>
                  <a:t>在切换面附近</a:t>
                </a:r>
                <a:r>
                  <a:rPr lang="en-US" altLang="zh-CN" sz="2400" dirty="0"/>
                  <a:t>(</a:t>
                </a:r>
                <a14:m>
                  <m:oMath xmlns:m="http://schemas.openxmlformats.org/officeDocument/2006/math">
                    <m:r>
                      <a:rPr lang="en-US" altLang="zh-CN" sz="2400" i="1" dirty="0" smtClean="0">
                        <a:latin typeface="Cambria Math" panose="02040503050406030204" pitchFamily="18" charset="0"/>
                      </a:rPr>
                      <m:t>𝑠</m:t>
                    </m:r>
                  </m:oMath>
                </a14:m>
                <a:r>
                  <a:rPr lang="zh-CN" altLang="en-US" sz="2400" dirty="0"/>
                  <a:t>很小</a:t>
                </a:r>
                <a:r>
                  <a:rPr lang="en-US" altLang="zh-CN" sz="2400" dirty="0"/>
                  <a:t>)</a:t>
                </a:r>
                <a:r>
                  <a:rPr lang="zh-CN" altLang="en-US" sz="2400" dirty="0"/>
                  <a:t>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𝜖</m:t>
                      </m:r>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&gt;0.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𝑠</m:t>
                          </m:r>
                        </m:e>
                      </m:acc>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zh-CN" altLang="en-US" sz="2400" i="1">
                          <a:latin typeface="Cambria Math" panose="02040503050406030204" pitchFamily="18" charset="0"/>
                        </a:rPr>
                        <m:t>𝜖</m:t>
                      </m:r>
                      <m:r>
                        <a:rPr lang="en-US" altLang="zh-CN" sz="2400" i="1">
                          <a:latin typeface="Cambria Math" panose="02040503050406030204" pitchFamily="18" charset="0"/>
                        </a:rPr>
                        <m:t>, </m:t>
                      </m:r>
                      <m:r>
                        <m:rPr>
                          <m:sty m:val="p"/>
                        </m:rPr>
                        <a:rPr lang="en-US" altLang="zh-CN" sz="2400" i="0">
                          <a:latin typeface="Cambria Math" panose="02040503050406030204" pitchFamily="18" charset="0"/>
                        </a:rPr>
                        <m:t>if</m:t>
                      </m:r>
                      <m:r>
                        <a:rPr lang="en-US" altLang="zh-CN" sz="2400" i="1">
                          <a:latin typeface="Cambria Math" panose="02040503050406030204" pitchFamily="18" charset="0"/>
                        </a:rPr>
                        <m:t> </m:t>
                      </m:r>
                      <m:r>
                        <a:rPr lang="en-US" altLang="zh-CN" sz="2400" i="1">
                          <a:latin typeface="Cambria Math" panose="02040503050406030204" pitchFamily="18" charset="0"/>
                        </a:rPr>
                        <m:t>𝑠</m:t>
                      </m:r>
                      <m:r>
                        <a:rPr lang="en-US" altLang="zh-CN" sz="2400" b="0" i="1" smtClean="0">
                          <a:latin typeface="Cambria Math" panose="02040503050406030204" pitchFamily="18" charset="0"/>
                        </a:rPr>
                        <m:t>&lt;</m:t>
                      </m:r>
                      <m:r>
                        <a:rPr lang="en-US" altLang="zh-CN" sz="2400" i="1">
                          <a:latin typeface="Cambria Math" panose="02040503050406030204" pitchFamily="18" charset="0"/>
                        </a:rPr>
                        <m:t>0</m:t>
                      </m:r>
                    </m:oMath>
                  </m:oMathPara>
                </a14:m>
                <a:endParaRPr lang="en-US" altLang="zh-CN" sz="2400" dirty="0"/>
              </a:p>
              <a:p>
                <a:pPr marL="0" indent="0">
                  <a:buNone/>
                </a:pPr>
                <a14:m>
                  <m:oMath xmlns:m="http://schemas.openxmlformats.org/officeDocument/2006/math">
                    <m:r>
                      <a:rPr lang="zh-CN" altLang="en-US" sz="2400" i="1">
                        <a:latin typeface="Cambria Math" panose="02040503050406030204" pitchFamily="18" charset="0"/>
                      </a:rPr>
                      <m:t>𝜖</m:t>
                    </m:r>
                  </m:oMath>
                </a14:m>
                <a:r>
                  <a:rPr lang="zh-CN" altLang="en-US" sz="2400" dirty="0"/>
                  <a:t>表示了到达切换线的趋近速度，取</a:t>
                </a:r>
                <a14:m>
                  <m:oMath xmlns:m="http://schemas.openxmlformats.org/officeDocument/2006/math">
                    <m:r>
                      <a:rPr lang="zh-CN" altLang="en-US" sz="2400" i="1">
                        <a:latin typeface="Cambria Math" panose="02040503050406030204" pitchFamily="18" charset="0"/>
                      </a:rPr>
                      <m:t>𝜖</m:t>
                    </m:r>
                  </m:oMath>
                </a14:m>
                <a:r>
                  <a:rPr lang="zh-CN" altLang="en-US" sz="2400" dirty="0"/>
                  <a:t>足够小可减轻抖振</a:t>
                </a:r>
                <a:endParaRPr lang="en-US" altLang="zh-CN" sz="2400" dirty="0"/>
              </a:p>
              <a:p>
                <a:pPr marL="0" indent="0">
                  <a:buNone/>
                </a:pPr>
                <a:r>
                  <a:rPr lang="zh-CN" altLang="en-US" sz="2400" dirty="0"/>
                  <a:t>在减小</a:t>
                </a:r>
                <a14:m>
                  <m:oMath xmlns:m="http://schemas.openxmlformats.org/officeDocument/2006/math">
                    <m:r>
                      <a:rPr lang="zh-CN" altLang="en-US" sz="2400" i="1">
                        <a:latin typeface="Cambria Math" panose="02040503050406030204" pitchFamily="18" charset="0"/>
                      </a:rPr>
                      <m:t>𝜖</m:t>
                    </m:r>
                  </m:oMath>
                </a14:m>
                <a:r>
                  <a:rPr lang="zh-CN" altLang="en-US" sz="2400" dirty="0"/>
                  <a:t>的同时，应增大</a:t>
                </a:r>
                <a14:m>
                  <m:oMath xmlns:m="http://schemas.openxmlformats.org/officeDocument/2006/math">
                    <m:r>
                      <a:rPr lang="en-US" altLang="zh-CN" sz="2400" b="0" i="1" smtClean="0">
                        <a:latin typeface="Cambria Math" panose="02040503050406030204" pitchFamily="18" charset="0"/>
                      </a:rPr>
                      <m:t>𝑘</m:t>
                    </m:r>
                  </m:oMath>
                </a14:m>
                <a:endParaRPr lang="en-US" altLang="zh-CN" sz="2400" dirty="0"/>
              </a:p>
              <a:p>
                <a:pPr marL="0" indent="0">
                  <a:buNone/>
                </a:pPr>
                <a:r>
                  <a:rPr lang="zh-CN" altLang="en-US" sz="2400" dirty="0">
                    <a:solidFill>
                      <a:srgbClr val="FF0000"/>
                    </a:solidFill>
                  </a:rPr>
                  <a:t>不能从理论上消除抖振的出现</a:t>
                </a:r>
                <a:endParaRPr lang="en-US" altLang="zh-CN" sz="2400" dirty="0">
                  <a:solidFill>
                    <a:srgbClr val="FF0000"/>
                  </a:solidFill>
                </a:endParaRPr>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3"/>
                <a:stretch>
                  <a:fillRect l="-1049" t="-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993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84</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251519" y="1556792"/>
                <a:ext cx="8712969" cy="4569371"/>
              </a:xfrm>
            </p:spPr>
            <p:txBody>
              <a:bodyPr/>
              <a:lstStyle/>
              <a:p>
                <a:pPr>
                  <a:buFont typeface="Wingdings" panose="05000000000000000000" pitchFamily="2" charset="2"/>
                  <a:buChar char="n"/>
                </a:pPr>
                <a:r>
                  <a:rPr lang="zh-CN" altLang="en-US" sz="2400" dirty="0"/>
                  <a:t>消除抖振的方法</a:t>
                </a:r>
                <a:r>
                  <a:rPr lang="en-US" altLang="zh-CN" sz="2400" dirty="0"/>
                  <a:t>—</a:t>
                </a:r>
                <a:r>
                  <a:rPr lang="zh-CN" altLang="en-US" sz="2400" dirty="0"/>
                  <a:t>特殊趋近律</a:t>
                </a:r>
                <a:endParaRPr lang="en-US" altLang="zh-CN" sz="2400" dirty="0"/>
              </a:p>
              <a:p>
                <a:pPr marL="0" indent="0">
                  <a:buNone/>
                </a:pPr>
                <a:r>
                  <a:rPr lang="zh-CN" altLang="en-US" sz="2400" dirty="0"/>
                  <a:t>寻找趋近律满足</a:t>
                </a:r>
                <a:endParaRPr lang="en-US" altLang="zh-CN" sz="2400" dirty="0"/>
              </a:p>
              <a:p>
                <a:pPr marL="0" indent="0">
                  <a:buNone/>
                </a:pPr>
                <a:r>
                  <a:rPr lang="en-US" altLang="zh-CN" sz="2400" dirty="0"/>
                  <a:t>1</a:t>
                </a:r>
                <a:r>
                  <a:rPr lang="zh-CN" altLang="en-US" sz="2400" dirty="0"/>
                  <a:t>、简单易实现</a:t>
                </a:r>
                <a:r>
                  <a:rPr lang="en-US" altLang="zh-CN" sz="2400" dirty="0"/>
                  <a:t>;     2</a:t>
                </a:r>
                <a:r>
                  <a:rPr lang="zh-CN" altLang="en-US" sz="2400" dirty="0"/>
                  <a:t>、快速趋近</a:t>
                </a:r>
                <a:r>
                  <a:rPr lang="en-US" altLang="zh-CN" sz="2400" dirty="0"/>
                  <a:t>; 3</a:t>
                </a:r>
                <a:r>
                  <a:rPr lang="zh-CN" altLang="en-US" sz="2400" dirty="0"/>
                  <a:t>、有限时间到达</a:t>
                </a:r>
                <a:endParaRPr lang="en-US" altLang="zh-CN" sz="2400" dirty="0"/>
              </a:p>
              <a:p>
                <a:pPr marL="0" indent="0">
                  <a:buNone/>
                </a:pPr>
                <a:r>
                  <a:rPr lang="en-US" altLang="zh-CN" sz="2400" dirty="0"/>
                  <a:t>4</a:t>
                </a:r>
                <a:r>
                  <a:rPr lang="zh-CN" altLang="en-US" sz="2400" dirty="0"/>
                  <a:t>、到达切换线时的速度等于</a:t>
                </a:r>
                <a:r>
                  <a:rPr lang="en-US" altLang="zh-CN" sz="2400" dirty="0"/>
                  <a:t>0</a:t>
                </a:r>
                <a:r>
                  <a:rPr lang="zh-CN" altLang="en-US" sz="2400" dirty="0"/>
                  <a:t>：</a:t>
                </a:r>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𝑠</m:t>
                            </m:r>
                            <m:r>
                              <a:rPr lang="en-US" altLang="zh-CN" sz="2400" b="0" i="1" smtClean="0">
                                <a:latin typeface="Cambria Math" panose="02040503050406030204" pitchFamily="18" charset="0"/>
                                <a:ea typeface="Cambria Math" panose="02040503050406030204" pitchFamily="18" charset="0"/>
                              </a:rPr>
                              <m:t>→0</m:t>
                            </m:r>
                          </m:lim>
                        </m:limLow>
                      </m:fName>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=0</m:t>
                        </m:r>
                      </m:e>
                    </m:func>
                  </m:oMath>
                </a14:m>
                <a:endParaRPr lang="en-US" altLang="zh-CN" sz="2400" dirty="0"/>
              </a:p>
              <a:p>
                <a:pPr marL="0" indent="0">
                  <a:buNone/>
                </a:pPr>
                <a:r>
                  <a:rPr lang="zh-CN" altLang="en-US" sz="2400" dirty="0">
                    <a:latin typeface="Cambria Math" panose="02040503050406030204" pitchFamily="18" charset="0"/>
                  </a:rPr>
                  <a:t>趋近律</a:t>
                </a:r>
                <a:endParaRPr lang="en-US" altLang="zh-CN" sz="240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𝑠</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zh-CN" altLang="en-US" sz="2400" b="0" i="1" smtClean="0">
                              <a:latin typeface="Cambria Math" panose="02040503050406030204" pitchFamily="18" charset="0"/>
                            </a:rPr>
                            <m:t>𝛼</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&gt;0,1&gt;</m:t>
                      </m:r>
                      <m:r>
                        <a:rPr lang="zh-CN" altLang="en-US" sz="2400" b="0" i="1" smtClean="0">
                          <a:latin typeface="Cambria Math" panose="02040503050406030204" pitchFamily="18" charset="0"/>
                        </a:rPr>
                        <m:t>𝛼</m:t>
                      </m:r>
                      <m:r>
                        <a:rPr lang="en-US" altLang="zh-CN" sz="2400" b="0" i="1" smtClean="0">
                          <a:latin typeface="Cambria Math" panose="02040503050406030204" pitchFamily="18" charset="0"/>
                        </a:rPr>
                        <m:t>&gt;0</m:t>
                      </m:r>
                    </m:oMath>
                  </m:oMathPara>
                </a14:m>
                <a:endParaRPr lang="en-US" altLang="zh-CN" sz="2400" dirty="0"/>
              </a:p>
              <a:p>
                <a:pPr marL="0" indent="0">
                  <a:buNone/>
                </a:pPr>
                <a:r>
                  <a:rPr lang="zh-CN" altLang="en-US" sz="2400" dirty="0"/>
                  <a:t>积分有</a:t>
                </a:r>
                <a:endParaRPr lang="en-US" altLang="zh-CN" sz="2400" dirty="0"/>
              </a:p>
              <a:p>
                <a:pPr marL="0" indent="0">
                  <a:buNone/>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𝑘𝑡</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bSup>
                    </m:oMath>
                  </m:oMathPara>
                </a14:m>
                <a:endParaRPr lang="en-US" altLang="zh-CN" sz="2400" dirty="0"/>
              </a:p>
              <a:p>
                <a:pPr marL="0" indent="0">
                  <a:buNone/>
                </a:pPr>
                <a:r>
                  <a:rPr lang="zh-CN" altLang="en-US" sz="2400" dirty="0"/>
                  <a:t>到达时间</a:t>
                </a:r>
                <a14:m>
                  <m:oMath xmlns:m="http://schemas.openxmlformats.org/officeDocument/2006/math">
                    <m:r>
                      <a:rPr lang="zh-CN" altLang="en-US" sz="2400" i="1" smtClean="0">
                        <a:latin typeface="Cambria Math" panose="02040503050406030204" pitchFamily="18" charset="0"/>
                      </a:rPr>
                      <m:t>𝜏</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sup>
                        </m:sSubSup>
                      </m:num>
                      <m:den>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𝛼</m:t>
                            </m:r>
                          </m:e>
                        </m:d>
                        <m:r>
                          <a:rPr lang="en-US" altLang="zh-CN" sz="2400" b="0" i="1" smtClean="0">
                            <a:latin typeface="Cambria Math" panose="02040503050406030204" pitchFamily="18" charset="0"/>
                          </a:rPr>
                          <m:t>𝑘</m:t>
                        </m:r>
                      </m:den>
                    </m:f>
                  </m:oMath>
                </a14:m>
                <a:endParaRPr lang="en-US" altLang="zh-CN" sz="2400" b="0" dirty="0"/>
              </a:p>
              <a:p>
                <a:pPr marL="0" indent="0">
                  <a:buNone/>
                </a:pPr>
                <a14:m>
                  <m:oMath xmlns:m="http://schemas.openxmlformats.org/officeDocument/2006/math">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𝜏</m:t>
                    </m:r>
                  </m:oMath>
                </a14:m>
                <a:r>
                  <a:rPr lang="zh-CN" altLang="en-US" sz="2400" dirty="0"/>
                  <a:t>时，</a:t>
                </a:r>
                <a14:m>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=0</m:t>
                    </m:r>
                  </m:oMath>
                </a14:m>
                <a:r>
                  <a:rPr lang="en-US" altLang="zh-CN" sz="2400" dirty="0"/>
                  <a:t>,</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𝑠</m:t>
                        </m:r>
                      </m:e>
                    </m:acc>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𝑘</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𝑠</m:t>
                        </m:r>
                      </m:e>
                      <m:sup>
                        <m:r>
                          <a:rPr lang="zh-CN" altLang="en-US" sz="2400" b="0" i="1" dirty="0" smtClean="0">
                            <a:latin typeface="Cambria Math" panose="02040503050406030204" pitchFamily="18" charset="0"/>
                          </a:rPr>
                          <m:t>𝛼</m:t>
                        </m:r>
                      </m:sup>
                    </m:sSup>
                    <m:r>
                      <a:rPr lang="en-US" altLang="zh-CN" sz="2400" b="0" i="1" dirty="0" smtClean="0">
                        <a:latin typeface="Cambria Math" panose="02040503050406030204" pitchFamily="18" charset="0"/>
                      </a:rPr>
                      <m:t>=0</m:t>
                    </m:r>
                  </m:oMath>
                </a14:m>
                <a:endParaRPr lang="en-US" altLang="zh-CN" sz="2400" dirty="0"/>
              </a:p>
              <a:p>
                <a:pPr>
                  <a:buFont typeface="Wingdings" panose="05000000000000000000" pitchFamily="2" charset="2"/>
                  <a:buChar char="n"/>
                </a:pPr>
                <a:r>
                  <a:rPr lang="zh-CN" altLang="en-US" sz="2400" dirty="0"/>
                  <a:t>消除抖振的方法</a:t>
                </a:r>
                <a:r>
                  <a:rPr lang="en-US" altLang="zh-CN" sz="2400" dirty="0"/>
                  <a:t>—</a:t>
                </a:r>
                <a:r>
                  <a:rPr lang="zh-CN" altLang="en-US" sz="2400" dirty="0"/>
                  <a:t>其他方法</a:t>
                </a:r>
                <a:endParaRPr lang="en-US" altLang="zh-CN" sz="2400" dirty="0"/>
              </a:p>
              <a:p>
                <a:pPr marL="0" indent="0">
                  <a:buNone/>
                </a:pPr>
                <a:endParaRPr lang="en-US" altLang="zh-CN"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251519" y="1556792"/>
                <a:ext cx="8712969" cy="4569371"/>
              </a:xfrm>
              <a:blipFill rotWithShape="0">
                <a:blip r:embed="rId2"/>
                <a:stretch>
                  <a:fillRect l="-1049" t="-1067" b="-15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1955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57253"/>
                <a:ext cx="8229600" cy="4876651"/>
              </a:xfrm>
            </p:spPr>
            <p:txBody>
              <a:bodyPr/>
              <a:lstStyle/>
              <a:p>
                <a:r>
                  <a:rPr lang="zh-CN" altLang="en-US" sz="2400" dirty="0"/>
                  <a:t>研究三阶系统</a:t>
                </a: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r>
                        <a:rPr lang="en-US" altLang="zh-CN" sz="2400" b="1" i="0" smtClean="0">
                          <a:latin typeface="Cambria Math" panose="02040503050406030204" pitchFamily="18" charset="0"/>
                        </a:rPr>
                        <m:t>𝐱</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𝐜𝐱</m:t>
                      </m:r>
                    </m:oMath>
                  </m:oMathPara>
                </a14:m>
                <a:endParaRPr lang="en-US" altLang="zh-CN" sz="2400" b="1"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1</m:t>
                                </m:r>
                              </m:e>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r>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m:t>
                                </m:r>
                              </m:e>
                            </m:mr>
                          </m:m>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i="1" smtClean="0">
                                  <a:latin typeface="Cambria Math" panose="02040503050406030204" pitchFamily="18" charset="0"/>
                                </a:rPr>
                              </m:ctrlPr>
                            </m:mPr>
                            <m:mr>
                              <m:e>
                                <m:r>
                                  <m:rPr>
                                    <m:brk m:alnAt="7"/>
                                  </m:rP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0</m:t>
                                </m:r>
                              </m:e>
                            </m:mr>
                            <m:mr>
                              <m:e>
                                <m:r>
                                  <a:rPr lang="en-US" altLang="zh-CN" sz="2400" b="0" i="1" smtClean="0">
                                    <a:latin typeface="Cambria Math" panose="02040503050406030204" pitchFamily="18" charset="0"/>
                                  </a:rPr>
                                  <m:t>1</m:t>
                                </m:r>
                              </m:e>
                            </m:mr>
                          </m:m>
                        </m:e>
                      </m:d>
                    </m:oMath>
                  </m:oMathPara>
                </a14:m>
                <a:endParaRPr lang="en-US" altLang="zh-CN" sz="2400" b="1" dirty="0"/>
              </a:p>
              <a:p>
                <a:pPr marL="0" indent="0">
                  <a:buNone/>
                </a:pPr>
                <a:r>
                  <a:rPr lang="zh-CN" altLang="en-US" sz="2400" b="1" dirty="0"/>
                  <a:t>特征根</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1,2,3</m:t>
                        </m:r>
                      </m:sub>
                    </m:sSub>
                    <m:r>
                      <a:rPr lang="en-US" altLang="zh-CN" sz="2400" b="0" i="1" smtClean="0">
                        <a:latin typeface="Cambria Math" panose="02040503050406030204" pitchFamily="18" charset="0"/>
                      </a:rPr>
                      <m:t>=0,−2,+1</m:t>
                    </m:r>
                  </m:oMath>
                </a14:m>
                <a:endParaRPr lang="en-US" altLang="zh-CN" sz="2400" dirty="0"/>
              </a:p>
              <a:p>
                <a:pPr marL="0" indent="0">
                  <a:buNone/>
                </a:pPr>
                <a:r>
                  <a:rPr lang="zh-CN" altLang="en-US" sz="2400" b="1" dirty="0"/>
                  <a:t>设滑动模态特征根为</a:t>
                </a:r>
                <a14:m>
                  <m:oMath xmlns:m="http://schemas.openxmlformats.org/officeDocument/2006/math">
                    <m:r>
                      <a:rPr lang="en-US" altLang="zh-CN" sz="2400" b="0" i="1" smtClean="0">
                        <a:latin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𝑗</m:t>
                    </m:r>
                  </m:oMath>
                </a14:m>
                <a:endParaRPr lang="en-US" altLang="zh-CN" sz="2400" dirty="0"/>
              </a:p>
              <a:p>
                <a:pPr marL="0" indent="0">
                  <a:buNone/>
                </a:pPr>
                <a:r>
                  <a:rPr lang="zh-CN" altLang="en-US" sz="2400" b="1" dirty="0"/>
                  <a:t>得切换向量</a:t>
                </a:r>
                <a14:m>
                  <m:oMath xmlns:m="http://schemas.openxmlformats.org/officeDocument/2006/math">
                    <m:r>
                      <a:rPr lang="en-US" altLang="zh-CN" sz="2400" b="1" i="1" smtClean="0">
                        <a:latin typeface="Cambria Math" panose="02040503050406030204" pitchFamily="18" charset="0"/>
                      </a:rPr>
                      <m:t>𝒄</m:t>
                    </m:r>
                    <m:r>
                      <a:rPr lang="en-US" altLang="zh-CN" sz="2400" b="0" i="1" smtClean="0">
                        <a:latin typeface="Cambria Math" panose="02040503050406030204" pitchFamily="18" charset="0"/>
                      </a:rPr>
                      <m:t>=[1,2,1]</m:t>
                    </m:r>
                  </m:oMath>
                </a14:m>
                <a:endParaRPr lang="en-US" altLang="zh-CN" sz="2400" dirty="0"/>
              </a:p>
              <a:p>
                <a:pPr marL="0" indent="0">
                  <a:buNone/>
                </a:pPr>
                <a:r>
                  <a:rPr lang="zh-CN" altLang="en-US" sz="2400" b="1" dirty="0"/>
                  <a:t>取趋近律</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0" i="1">
                            <a:latin typeface="Cambria Math" panose="02040503050406030204" pitchFamily="18" charset="0"/>
                          </a:rPr>
                          <m:t>𝑠</m:t>
                        </m:r>
                      </m:e>
                    </m:acc>
                    <m:r>
                      <a:rPr lang="en-US" altLang="zh-CN" sz="2400" b="0" i="0" smtClean="0">
                        <a:latin typeface="Cambria Math" panose="02040503050406030204" pitchFamily="18" charset="0"/>
                      </a:rPr>
                      <m:t>=−</m:t>
                    </m:r>
                    <m:r>
                      <a:rPr lang="zh-CN" altLang="en-US" sz="2400" b="0" i="1" smtClean="0">
                        <a:latin typeface="Cambria Math" panose="02040503050406030204" pitchFamily="18" charset="0"/>
                      </a:rPr>
                      <m:t>𝜖</m:t>
                    </m:r>
                    <m:r>
                      <m:rPr>
                        <m:sty m:val="p"/>
                      </m:rPr>
                      <a:rPr lang="en-US" altLang="zh-CN" sz="2400" b="0" i="0" smtClean="0">
                        <a:latin typeface="Cambria Math" panose="02040503050406030204" pitchFamily="18" charset="0"/>
                      </a:rPr>
                      <m:t>sgn</m:t>
                    </m:r>
                    <m:r>
                      <a:rPr lang="en-US" altLang="zh-CN" sz="2400" b="0" i="1" smtClean="0">
                        <a:latin typeface="Cambria Math" panose="02040503050406030204" pitchFamily="18" charset="0"/>
                      </a:rPr>
                      <m:t>𝑠</m:t>
                    </m:r>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𝑘𝑠</m:t>
                    </m:r>
                  </m:oMath>
                </a14:m>
                <a:endParaRPr lang="en-US" altLang="zh-CN" sz="2400" i="1" dirty="0"/>
              </a:p>
              <a:p>
                <a:pPr marL="0" indent="0">
                  <a:buNone/>
                </a:pPr>
                <a:r>
                  <a:rPr lang="zh-CN" altLang="en-US" sz="2400" dirty="0"/>
                  <a:t>变结构控制为 </a:t>
                </a:r>
                <a14:m>
                  <m:oMath xmlns:m="http://schemas.openxmlformats.org/officeDocument/2006/math">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−3</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e>
                    </m:d>
                    <m:r>
                      <a:rPr lang="en-US" altLang="zh-CN" sz="2400">
                        <a:latin typeface="Cambria Math" panose="02040503050406030204" pitchFamily="18" charset="0"/>
                      </a:rPr>
                      <m:t>−</m:t>
                    </m:r>
                    <m:r>
                      <a:rPr lang="zh-CN" altLang="en-US" sz="2400" i="1">
                        <a:latin typeface="Cambria Math" panose="02040503050406030204" pitchFamily="18" charset="0"/>
                      </a:rPr>
                      <m:t>𝜖</m:t>
                    </m:r>
                    <m:r>
                      <m:rPr>
                        <m:sty m:val="p"/>
                      </m:rPr>
                      <a:rPr lang="en-US" altLang="zh-CN" sz="2400">
                        <a:latin typeface="Cambria Math" panose="02040503050406030204" pitchFamily="18" charset="0"/>
                      </a:rPr>
                      <m:t>sgn</m:t>
                    </m:r>
                    <m:r>
                      <a:rPr lang="en-US" altLang="zh-CN" sz="2400" i="1">
                        <a:latin typeface="Cambria Math" panose="02040503050406030204" pitchFamily="18" charset="0"/>
                      </a:rPr>
                      <m:t>𝑠</m:t>
                    </m:r>
                    <m:r>
                      <a:rPr lang="en-US" altLang="zh-CN" sz="2400">
                        <a:latin typeface="Cambria Math" panose="02040503050406030204" pitchFamily="18" charset="0"/>
                      </a:rPr>
                      <m:t>−</m:t>
                    </m:r>
                    <m:r>
                      <a:rPr lang="en-US" altLang="zh-CN" sz="2400" i="1">
                        <a:latin typeface="Cambria Math" panose="02040503050406030204" pitchFamily="18" charset="0"/>
                      </a:rPr>
                      <m:t>𝑘𝑠</m:t>
                    </m:r>
                  </m:oMath>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+2</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3</m:t>
                          </m:r>
                        </m:sub>
                      </m:sSub>
                    </m:oMath>
                  </m:oMathPara>
                </a14:m>
                <a:endParaRPr lang="en-US" altLang="zh-CN" i="1" dirty="0"/>
              </a:p>
              <a:p>
                <a:pPr marL="0" indent="0">
                  <a:buNone/>
                </a:pPr>
                <a:r>
                  <a:rPr lang="zh-CN" altLang="en-US" dirty="0"/>
                  <a:t>初始条件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10</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20</m:t>
                        </m:r>
                      </m:sub>
                    </m:sSub>
                    <m:r>
                      <a:rPr lang="en-US" altLang="zh-CN" b="0" i="1" smtClean="0">
                        <a:latin typeface="Cambria Math" panose="02040503050406030204" pitchFamily="18" charset="0"/>
                      </a:rPr>
                      <m:t>=1.0,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30</m:t>
                        </m:r>
                      </m:sub>
                    </m:sSub>
                    <m:r>
                      <a:rPr lang="en-US" altLang="zh-CN" b="0" i="1" smtClean="0">
                        <a:latin typeface="Cambria Math" panose="02040503050406030204" pitchFamily="18" charset="0"/>
                      </a:rPr>
                      <m:t>=1.5</m:t>
                    </m:r>
                  </m:oMath>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57253"/>
                <a:ext cx="8229600" cy="4876651"/>
              </a:xfrm>
              <a:blipFill rotWithShape="0">
                <a:blip r:embed="rId2"/>
                <a:stretch>
                  <a:fillRect l="-1481" t="-1375" b="-3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6924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86</a:t>
            </a:fld>
            <a:endParaRPr lang="en-US" altLang="zh-CN"/>
          </a:p>
        </p:txBody>
      </p:sp>
      <p:pic>
        <p:nvPicPr>
          <p:cNvPr id="8" name="图片 7"/>
          <p:cNvPicPr>
            <a:picLocks noChangeAspect="1"/>
          </p:cNvPicPr>
          <p:nvPr/>
        </p:nvPicPr>
        <p:blipFill>
          <a:blip r:embed="rId2">
            <a:lum contrast="40000"/>
          </a:blip>
          <a:stretch>
            <a:fillRect/>
          </a:stretch>
        </p:blipFill>
        <p:spPr>
          <a:xfrm>
            <a:off x="1224608" y="1739992"/>
            <a:ext cx="6299720" cy="4672426"/>
          </a:xfrm>
          <a:prstGeom prst="rect">
            <a:avLst/>
          </a:prstGeom>
        </p:spPr>
      </p:pic>
    </p:spTree>
    <p:extLst>
      <p:ext uri="{BB962C8B-B14F-4D97-AF65-F5344CB8AC3E}">
        <p14:creationId xmlns:p14="http://schemas.microsoft.com/office/powerpoint/2010/main" val="22832172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87</a:t>
            </a:fld>
            <a:endParaRPr lang="en-US" altLang="zh-CN"/>
          </a:p>
        </p:txBody>
      </p:sp>
      <p:pic>
        <p:nvPicPr>
          <p:cNvPr id="6" name="图片 5"/>
          <p:cNvPicPr>
            <a:picLocks noChangeAspect="1"/>
          </p:cNvPicPr>
          <p:nvPr/>
        </p:nvPicPr>
        <p:blipFill>
          <a:blip r:embed="rId2">
            <a:lum contrast="40000"/>
          </a:blip>
          <a:stretch>
            <a:fillRect/>
          </a:stretch>
        </p:blipFill>
        <p:spPr>
          <a:xfrm>
            <a:off x="1807732" y="1487756"/>
            <a:ext cx="5544616" cy="4840538"/>
          </a:xfrm>
          <a:prstGeom prst="rect">
            <a:avLst/>
          </a:prstGeom>
        </p:spPr>
      </p:pic>
    </p:spTree>
    <p:extLst>
      <p:ext uri="{BB962C8B-B14F-4D97-AF65-F5344CB8AC3E}">
        <p14:creationId xmlns:p14="http://schemas.microsoft.com/office/powerpoint/2010/main" val="3381417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88</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1748" y="1534241"/>
                <a:ext cx="8229600" cy="1800200"/>
              </a:xfrm>
            </p:spPr>
            <p:txBody>
              <a:bodyPr/>
              <a:lstStyle/>
              <a:p>
                <a:r>
                  <a:rPr lang="zh-CN" altLang="en-US" dirty="0"/>
                  <a:t>系统受到扰动</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en-US" altLang="zh-CN" b="1">
                              <a:latin typeface="Cambria Math" panose="02040503050406030204" pitchFamily="18" charset="0"/>
                            </a:rPr>
                            <m:t>𝐱</m:t>
                          </m:r>
                        </m:e>
                      </m:acc>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b="1">
                          <a:latin typeface="Cambria Math" panose="02040503050406030204" pitchFamily="18" charset="0"/>
                        </a:rPr>
                        <m:t>𝐱</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i="1">
                          <a:latin typeface="Cambria Math" panose="02040503050406030204" pitchFamily="18" charset="0"/>
                        </a:rPr>
                        <m:t>𝑢</m:t>
                      </m:r>
                      <m:r>
                        <a:rPr lang="en-US" altLang="zh-CN" i="1" smtClean="0">
                          <a:latin typeface="Cambria Math" panose="02040503050406030204" pitchFamily="18" charset="0"/>
                        </a:rPr>
                        <m:t>+</m:t>
                      </m:r>
                      <m:r>
                        <a:rPr lang="en-US" altLang="zh-CN" b="1" i="0" smtClean="0">
                          <a:latin typeface="Cambria Math" panose="02040503050406030204" pitchFamily="18" charset="0"/>
                        </a:rPr>
                        <m:t>𝐝</m:t>
                      </m:r>
                      <m:r>
                        <a:rPr lang="en-US" altLang="zh-CN" b="0" i="1" smtClean="0">
                          <a:latin typeface="Cambria Math" panose="02040503050406030204" pitchFamily="18" charset="0"/>
                        </a:rPr>
                        <m:t>𝑓</m:t>
                      </m:r>
                    </m:oMath>
                  </m:oMathPara>
                </a14:m>
                <a:endParaRPr lang="en-US" altLang="zh-CN" i="1"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[0,0,1]</m:t>
                          </m:r>
                        </m:e>
                        <m:sup>
                          <m:r>
                            <a:rPr lang="en-US" altLang="zh-CN" b="0" i="1" smtClean="0">
                              <a:latin typeface="Cambria Math" panose="02040503050406030204" pitchFamily="18" charset="0"/>
                            </a:rPr>
                            <m:t>𝑇</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4</m:t>
                          </m:r>
                          <m:r>
                            <a:rPr lang="zh-CN" altLang="en-US" b="0" i="1" smtClean="0">
                              <a:latin typeface="Cambria Math" panose="02040503050406030204" pitchFamily="18" charset="0"/>
                            </a:rPr>
                            <m:t>𝜋</m:t>
                          </m:r>
                          <m:r>
                            <a:rPr lang="en-US" altLang="zh-CN" b="0" i="1" smtClean="0">
                              <a:latin typeface="Cambria Math" panose="02040503050406030204" pitchFamily="18" charset="0"/>
                            </a:rPr>
                            <m:t>𝑡</m:t>
                          </m:r>
                        </m:e>
                      </m:func>
                    </m:oMath>
                  </m:oMathPara>
                </a14:m>
                <a:endParaRPr lang="zh-CN" altLang="en-US" i="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1748" y="1534241"/>
                <a:ext cx="8229600" cy="1800200"/>
              </a:xfrm>
              <a:blipFill rotWithShape="0">
                <a:blip r:embed="rId2"/>
                <a:stretch>
                  <a:fillRect l="-1333" t="-3729"/>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2555776" y="2975669"/>
            <a:ext cx="4365900" cy="3668500"/>
          </a:xfrm>
          <a:prstGeom prst="rect">
            <a:avLst/>
          </a:prstGeom>
        </p:spPr>
      </p:pic>
    </p:spTree>
    <p:extLst>
      <p:ext uri="{BB962C8B-B14F-4D97-AF65-F5344CB8AC3E}">
        <p14:creationId xmlns:p14="http://schemas.microsoft.com/office/powerpoint/2010/main" val="41726477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抖振削弱</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89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20236"/>
                <a:ext cx="8229600" cy="1800200"/>
              </a:xfrm>
            </p:spPr>
            <p:txBody>
              <a:bodyPr/>
              <a:lstStyle/>
              <a:p>
                <a:r>
                  <a:rPr lang="zh-CN" altLang="en-US" dirty="0"/>
                  <a:t>另一种趋近律</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𝑘</m:t>
                      </m:r>
                      <m:rad>
                        <m:radPr>
                          <m:degHide m:val="on"/>
                          <m:ctrlPr>
                            <a:rPr lang="en-US" altLang="zh-CN" b="0" i="1" smtClean="0">
                              <a:latin typeface="Cambria Math" panose="02040503050406030204" pitchFamily="18" charset="0"/>
                            </a:rPr>
                          </m:ctrlPr>
                        </m:radPr>
                        <m:deg/>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rad>
                      <m:r>
                        <m:rPr>
                          <m:sty m:val="p"/>
                        </m:rPr>
                        <a:rPr lang="en-US" altLang="zh-CN" b="0" i="0" smtClean="0">
                          <a:latin typeface="Cambria Math" panose="02040503050406030204" pitchFamily="18" charset="0"/>
                        </a:rPr>
                        <m:t>sgn</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=4,15</m:t>
                      </m:r>
                    </m:oMath>
                  </m:oMathPara>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20236"/>
                <a:ext cx="8229600" cy="1800200"/>
              </a:xfrm>
              <a:blipFill rotWithShape="0">
                <a:blip r:embed="rId2"/>
                <a:stretch>
                  <a:fillRect l="-1333" t="-3729"/>
                </a:stretch>
              </a:blipFill>
            </p:spPr>
            <p:txBody>
              <a:bodyPr/>
              <a:lstStyle/>
              <a:p>
                <a:r>
                  <a:rPr lang="zh-CN" altLang="en-US">
                    <a:noFill/>
                  </a:rPr>
                  <a:t> </a:t>
                </a:r>
              </a:p>
            </p:txBody>
          </p:sp>
        </mc:Fallback>
      </mc:AlternateContent>
      <p:pic>
        <p:nvPicPr>
          <p:cNvPr id="7" name="图片 6"/>
          <p:cNvPicPr>
            <a:picLocks noChangeAspect="1"/>
          </p:cNvPicPr>
          <p:nvPr/>
        </p:nvPicPr>
        <p:blipFill>
          <a:blip r:embed="rId3">
            <a:lum contrast="40000"/>
          </a:blip>
          <a:stretch>
            <a:fillRect/>
          </a:stretch>
        </p:blipFill>
        <p:spPr>
          <a:xfrm>
            <a:off x="88298" y="2825841"/>
            <a:ext cx="4432050" cy="3723500"/>
          </a:xfrm>
          <a:prstGeom prst="rect">
            <a:avLst/>
          </a:prstGeom>
        </p:spPr>
      </p:pic>
      <p:pic>
        <p:nvPicPr>
          <p:cNvPr id="8" name="图片 7"/>
          <p:cNvPicPr>
            <a:picLocks noChangeAspect="1"/>
          </p:cNvPicPr>
          <p:nvPr/>
        </p:nvPicPr>
        <p:blipFill>
          <a:blip r:embed="rId4">
            <a:lum contrast="40000"/>
          </a:blip>
          <a:stretch>
            <a:fillRect/>
          </a:stretch>
        </p:blipFill>
        <p:spPr>
          <a:xfrm>
            <a:off x="4697254" y="2825840"/>
            <a:ext cx="4446746" cy="3787395"/>
          </a:xfrm>
          <a:prstGeom prst="rect">
            <a:avLst/>
          </a:prstGeom>
        </p:spPr>
      </p:pic>
    </p:spTree>
    <p:extLst>
      <p:ext uri="{BB962C8B-B14F-4D97-AF65-F5344CB8AC3E}">
        <p14:creationId xmlns:p14="http://schemas.microsoft.com/office/powerpoint/2010/main" val="104954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a:t>
            </a:fld>
            <a:endParaRPr lang="en-US" altLang="zh-CN"/>
          </a:p>
        </p:txBody>
      </p:sp>
      <p:sp>
        <p:nvSpPr>
          <p:cNvPr id="6" name="内容占位符 5"/>
          <p:cNvSpPr>
            <a:spLocks noGrp="1"/>
          </p:cNvSpPr>
          <p:nvPr>
            <p:ph sz="half" idx="1"/>
          </p:nvPr>
        </p:nvSpPr>
        <p:spPr>
          <a:xfrm>
            <a:off x="-10943" y="714974"/>
            <a:ext cx="9144000" cy="3257488"/>
          </a:xfrm>
        </p:spPr>
        <p:txBody>
          <a:bodyPr/>
          <a:lstStyle/>
          <a:p>
            <a:pPr marL="0" indent="0">
              <a:buNone/>
            </a:pPr>
            <a:r>
              <a:rPr lang="en-US" altLang="zh-CN" sz="2400" dirty="0"/>
              <a:t>3</a:t>
            </a:r>
            <a:r>
              <a:rPr lang="zh-CN" altLang="en-US" sz="2400" b="1" dirty="0"/>
              <a:t>）有限逃逸时间</a:t>
            </a:r>
            <a:r>
              <a:rPr lang="en-US" altLang="zh-CN" sz="2400" dirty="0"/>
              <a:t>: </a:t>
            </a:r>
            <a:r>
              <a:rPr lang="zh-CN" altLang="en-US" sz="2400" dirty="0"/>
              <a:t>非稳定线性系统的状态只有当时间趋于无穷时才会达到无穷，而非线性系统的状态可以在有限时间内达到无穷；</a:t>
            </a:r>
            <a:endParaRPr lang="en-US" altLang="zh-CN" sz="2400" dirty="0"/>
          </a:p>
          <a:p>
            <a:pPr marL="0" indent="0">
              <a:buNone/>
            </a:pPr>
            <a:endParaRPr lang="en-US" altLang="zh-CN" sz="2400" dirty="0"/>
          </a:p>
          <a:p>
            <a:pPr marL="0" indent="0">
              <a:buNone/>
            </a:pPr>
            <a:r>
              <a:rPr lang="en-US" altLang="zh-CN" sz="2400" dirty="0"/>
              <a:t>4</a:t>
            </a:r>
            <a:r>
              <a:rPr lang="zh-CN" altLang="en-US" sz="2400" dirty="0"/>
              <a:t>）</a:t>
            </a:r>
            <a:r>
              <a:rPr lang="zh-CN" altLang="en-US" sz="2400" b="1" dirty="0"/>
              <a:t>极限环</a:t>
            </a:r>
            <a:r>
              <a:rPr lang="zh-CN" altLang="en-US" sz="2400" dirty="0"/>
              <a:t>：对于振荡的线性时不变系统，必须在虚轴上有一对特征值，这是在有扰动的条件下几乎不可能保持的非鲁棒条件。只有非线性系统才能产生稳定振荡，有些非线性系统可以产生频率和幅度都固定的振荡，而与初始状态无关；</a:t>
            </a:r>
            <a:endParaRPr lang="en-US" altLang="zh-CN" sz="2400" dirty="0"/>
          </a:p>
          <a:p>
            <a:pPr marL="0" indent="0">
              <a:buNone/>
            </a:pPr>
            <a:endParaRPr lang="en-US" altLang="zh-CN" sz="2400" dirty="0"/>
          </a:p>
          <a:p>
            <a:pPr marL="0" indent="0">
              <a:buNone/>
            </a:pPr>
            <a:endParaRPr lang="zh-CN" altLang="en-US" dirty="0"/>
          </a:p>
          <a:p>
            <a:pPr marL="0" indent="0">
              <a:buNone/>
            </a:pPr>
            <a:endParaRPr lang="en-US" altLang="zh-CN" dirty="0"/>
          </a:p>
        </p:txBody>
      </p:sp>
      <mc:AlternateContent xmlns:mc="http://schemas.openxmlformats.org/markup-compatibility/2006" xmlns:a14="http://schemas.microsoft.com/office/drawing/2010/main">
        <mc:Choice Requires="a14">
          <p:sp>
            <p:nvSpPr>
              <p:cNvPr id="7" name="Rectangle 6"/>
              <p:cNvSpPr/>
              <p:nvPr/>
            </p:nvSpPr>
            <p:spPr>
              <a:xfrm>
                <a:off x="576065" y="5042205"/>
                <a:ext cx="4572000" cy="954107"/>
              </a:xfrm>
              <a:prstGeom prst="rect">
                <a:avLst/>
              </a:prstGeom>
            </p:spPr>
            <p:txBody>
              <a:bodyPr>
                <a:spAutoFit/>
              </a:bodyPr>
              <a:lstStyle/>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e>
                      </m:d>
                    </m:oMath>
                  </m:oMathPara>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en-US" altLang="zh-CN" dirty="0"/>
              </a:p>
            </p:txBody>
          </p:sp>
        </mc:Choice>
        <mc:Fallback xmlns="">
          <p:sp>
            <p:nvSpPr>
              <p:cNvPr id="7" name="Rectangle 6"/>
              <p:cNvSpPr>
                <a:spLocks noRot="1" noChangeAspect="1" noMove="1" noResize="1" noEditPoints="1" noAdjustHandles="1" noChangeArrowheads="1" noChangeShapeType="1" noTextEdit="1"/>
              </p:cNvSpPr>
              <p:nvPr/>
            </p:nvSpPr>
            <p:spPr>
              <a:xfrm>
                <a:off x="576065" y="5042205"/>
                <a:ext cx="4572000" cy="954107"/>
              </a:xfrm>
              <a:prstGeom prst="rect">
                <a:avLst/>
              </a:prstGeom>
              <a:blipFill>
                <a:blip r:embed="rId2"/>
                <a:stretch>
                  <a:fillRect/>
                </a:stretch>
              </a:blipFill>
            </p:spPr>
            <p:txBody>
              <a:bodyPr/>
              <a:lstStyle/>
              <a:p>
                <a:r>
                  <a:rPr lang="zh-CN" altLang="en-US">
                    <a:noFill/>
                  </a:rPr>
                  <a:t> </a:t>
                </a:r>
              </a:p>
            </p:txBody>
          </p:sp>
        </mc:Fallback>
      </mc:AlternateContent>
      <p:pic>
        <p:nvPicPr>
          <p:cNvPr id="9" name="Picture 8"/>
          <p:cNvPicPr>
            <a:picLocks noChangeAspect="1"/>
          </p:cNvPicPr>
          <p:nvPr/>
        </p:nvPicPr>
        <p:blipFill>
          <a:blip r:embed="rId3"/>
          <a:stretch>
            <a:fillRect/>
          </a:stretch>
        </p:blipFill>
        <p:spPr>
          <a:xfrm>
            <a:off x="5092563" y="3068960"/>
            <a:ext cx="3871926" cy="3732015"/>
          </a:xfrm>
          <a:prstGeom prst="rect">
            <a:avLst/>
          </a:prstGeom>
        </p:spPr>
      </p:pic>
    </p:spTree>
    <p:extLst>
      <p:ext uri="{BB962C8B-B14F-4D97-AF65-F5344CB8AC3E}">
        <p14:creationId xmlns:p14="http://schemas.microsoft.com/office/powerpoint/2010/main" val="991143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90</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700808"/>
                <a:ext cx="8229600" cy="4752528"/>
              </a:xfrm>
            </p:spPr>
            <p:txBody>
              <a:bodyPr/>
              <a:lstStyle/>
              <a:p>
                <a:r>
                  <a:rPr lang="zh-CN" altLang="en-US" sz="2400" dirty="0"/>
                  <a:t>笼统说法：变结构具有鲁棒性或不变性</a:t>
                </a:r>
                <a:endParaRPr lang="en-US" altLang="zh-CN" sz="2400" dirty="0"/>
              </a:p>
              <a:p>
                <a:r>
                  <a:rPr lang="zh-CN" altLang="en-US" sz="2400" dirty="0"/>
                  <a:t>严格说法：在</a:t>
                </a:r>
                <a:r>
                  <a:rPr lang="zh-CN" altLang="en-US" sz="2400" dirty="0">
                    <a:solidFill>
                      <a:srgbClr val="FF0000"/>
                    </a:solidFill>
                  </a:rPr>
                  <a:t>匹配条件</a:t>
                </a:r>
                <a:r>
                  <a:rPr lang="zh-CN" altLang="en-US" sz="2400" dirty="0"/>
                  <a:t>下，变结构的</a:t>
                </a:r>
                <a:r>
                  <a:rPr lang="zh-CN" altLang="en-US" sz="2400" dirty="0">
                    <a:solidFill>
                      <a:srgbClr val="FF0000"/>
                    </a:solidFill>
                  </a:rPr>
                  <a:t>滑动模态</a:t>
                </a:r>
                <a:r>
                  <a:rPr lang="zh-CN" altLang="en-US" sz="2400" dirty="0"/>
                  <a:t>具有鲁棒性或不变性</a:t>
                </a:r>
                <a:endParaRPr lang="en-US" altLang="zh-CN" sz="2400" dirty="0"/>
              </a:p>
              <a:p>
                <a:r>
                  <a:rPr lang="zh-CN" altLang="en-US" sz="2400" dirty="0"/>
                  <a:t>匹配条件来源于跟踪问题，本质上表示两种不同的系统之间满足某种相关关系所需要的条件</a:t>
                </a:r>
                <a:endParaRPr lang="en-US" altLang="zh-CN" sz="2400" dirty="0"/>
              </a:p>
              <a:p>
                <a:endParaRPr lang="en-US" altLang="zh-CN" sz="2400" dirty="0"/>
              </a:p>
              <a:p>
                <a:pPr marL="0" indent="0">
                  <a:buNone/>
                </a:pPr>
                <a:r>
                  <a:rPr lang="zh-CN" altLang="en-US" sz="2400" dirty="0"/>
                  <a:t>考虑一般形式的系统</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0" smtClean="0">
                              <a:latin typeface="Cambria Math" panose="02040503050406030204" pitchFamily="18" charset="0"/>
                            </a:rPr>
                            <m:t>𝐱</m:t>
                          </m:r>
                        </m:e>
                      </m:acc>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𝑨</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𝐱</m:t>
                          </m:r>
                        </m:e>
                      </m:d>
                      <m:r>
                        <a:rPr lang="en-US" altLang="zh-CN" sz="2400" b="1" i="0" smtClean="0">
                          <a:latin typeface="Cambria Math" panose="02040503050406030204" pitchFamily="18" charset="0"/>
                        </a:rPr>
                        <m:t>𝐮</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𝐮</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𝑅</m:t>
                          </m:r>
                        </m:e>
                        <m:sup>
                          <m:r>
                            <a:rPr lang="en-US" altLang="zh-CN" sz="2400" b="0" i="1" smtClean="0">
                              <a:latin typeface="Cambria Math" panose="02040503050406030204" pitchFamily="18" charset="0"/>
                              <a:ea typeface="Cambria Math" panose="02040503050406030204" pitchFamily="18" charset="0"/>
                            </a:rPr>
                            <m:t>𝑚</m:t>
                          </m:r>
                        </m:sup>
                      </m:sSup>
                    </m:oMath>
                  </m:oMathPara>
                </a14:m>
                <a:endParaRPr lang="en-US" altLang="zh-CN" sz="2400" dirty="0"/>
              </a:p>
              <a:p>
                <a:pPr marL="0" indent="0">
                  <a:buNone/>
                </a:pPr>
                <a:r>
                  <a:rPr lang="zh-CN" altLang="en-US" sz="2400" dirty="0"/>
                  <a:t>具有摄动</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𝒑</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0" smtClean="0">
                            <a:latin typeface="Cambria Math" panose="02040503050406030204" pitchFamily="18" charset="0"/>
                          </a:rPr>
                          <m:t>,</m:t>
                        </m:r>
                        <m:r>
                          <a:rPr lang="en-US" altLang="zh-CN" sz="2400" b="1" i="0" smtClean="0">
                            <a:latin typeface="Cambria Math" panose="02040503050406030204" pitchFamily="18" charset="0"/>
                          </a:rPr>
                          <m:t>𝐩</m:t>
                        </m:r>
                        <m:r>
                          <a:rPr lang="en-US" altLang="zh-CN" sz="2400" b="1" i="0" smtClean="0">
                            <a:latin typeface="Cambria Math" panose="02040503050406030204" pitchFamily="18" charset="0"/>
                          </a:rPr>
                          <m:t>,</m:t>
                        </m:r>
                        <m:r>
                          <a:rPr lang="en-US" altLang="zh-CN" sz="2400" b="0" i="1" smtClean="0">
                            <a:latin typeface="Cambria Math" panose="02040503050406030204" pitchFamily="18" charset="0"/>
                          </a:rPr>
                          <m:t>𝑡</m:t>
                        </m:r>
                      </m:e>
                    </m:d>
                  </m:oMath>
                </a14:m>
                <a:r>
                  <a:rPr lang="zh-CN" altLang="en-US" sz="2400" dirty="0"/>
                  <a:t>及外干扰</a:t>
                </a:r>
                <a14:m>
                  <m:oMath xmlns:m="http://schemas.openxmlformats.org/officeDocument/2006/math">
                    <m:r>
                      <a:rPr lang="en-US" altLang="zh-CN" sz="2400" b="1" i="1" smtClean="0">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oMath>
                </a14:m>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smtClean="0">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r>
                        <m:rPr>
                          <m:nor/>
                        </m:rPr>
                        <a:rPr lang="en-US" altLang="zh-CN" sz="2400" b="1" i="0" smtClean="0">
                          <a:latin typeface="Cambria Math" panose="02040503050406030204" pitchFamily="18" charset="0"/>
                        </a:rPr>
                        <m:t>)</m:t>
                      </m:r>
                      <m:r>
                        <a:rPr lang="en-US" altLang="zh-CN" sz="2400" b="1">
                          <a:latin typeface="Cambria Math" panose="02040503050406030204" pitchFamily="18" charset="0"/>
                        </a:rPr>
                        <m:t>𝐮</m:t>
                      </m:r>
                      <m:r>
                        <a:rPr lang="en-US" altLang="zh-CN" sz="2400" b="1" i="0" smtClean="0">
                          <a:latin typeface="Cambria Math" panose="02040503050406030204" pitchFamily="18" charset="0"/>
                        </a:rPr>
                        <m:t>+</m:t>
                      </m:r>
                      <m:r>
                        <a:rPr lang="en-US" altLang="zh-CN" sz="2400" b="1" i="1">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a:latin typeface="Cambria Math" panose="02040503050406030204" pitchFamily="18" charset="0"/>
                            </a:rPr>
                            <m:t>,</m:t>
                          </m:r>
                          <m:r>
                            <a:rPr lang="en-US" altLang="zh-CN" sz="2400" b="1">
                              <a:latin typeface="Cambria Math" panose="02040503050406030204" pitchFamily="18" charset="0"/>
                            </a:rPr>
                            <m:t>𝐩</m:t>
                          </m:r>
                          <m:r>
                            <a:rPr lang="en-US" altLang="zh-CN" sz="2400" b="1">
                              <a:latin typeface="Cambria Math" panose="02040503050406030204" pitchFamily="18" charset="0"/>
                            </a:rPr>
                            <m:t>,</m:t>
                          </m:r>
                          <m:r>
                            <a:rPr lang="en-US" altLang="zh-CN" sz="2400" i="1">
                              <a:latin typeface="Cambria Math" panose="02040503050406030204" pitchFamily="18" charset="0"/>
                            </a:rPr>
                            <m:t>𝑡</m:t>
                          </m:r>
                        </m:e>
                      </m:d>
                    </m:oMath>
                  </m:oMathPara>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700808"/>
                <a:ext cx="8229600" cy="4752528"/>
              </a:xfrm>
              <a:blipFill>
                <a:blip r:embed="rId2"/>
                <a:stretch>
                  <a:fillRect l="-1111" t="-1026" r="-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1824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91</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844824"/>
                <a:ext cx="8964488" cy="4281339"/>
              </a:xfrm>
            </p:spPr>
            <p:txBody>
              <a:bodyPr/>
              <a:lstStyle/>
              <a:p>
                <a:r>
                  <a:rPr lang="zh-CN" altLang="en-US" sz="2400" dirty="0"/>
                  <a:t>定理：若存在</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𝑨</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𝑩</m:t>
                        </m:r>
                      </m:e>
                    </m:acc>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1" i="1" smtClean="0">
                            <a:latin typeface="Cambria Math" panose="02040503050406030204" pitchFamily="18" charset="0"/>
                          </a:rPr>
                          <m:t>𝑭</m:t>
                        </m:r>
                      </m:e>
                    </m:acc>
                  </m:oMath>
                </a14:m>
                <a:r>
                  <a:rPr lang="zh-CN" altLang="en-US" sz="2400" dirty="0"/>
                  <a:t>使得匹配条件</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smtClean="0">
                              <a:latin typeface="Cambria Math" panose="02040503050406030204" pitchFamily="18" charset="0"/>
                            </a:rPr>
                          </m:ctrlPr>
                        </m:accPr>
                        <m:e>
                          <m:r>
                            <a:rPr lang="en-US" altLang="zh-CN" sz="2400" b="1" i="1" smtClean="0">
                              <a:latin typeface="Cambria Math" panose="02040503050406030204" pitchFamily="18" charset="0"/>
                            </a:rPr>
                            <m:t>𝑨</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a:latin typeface="Cambria Math" panose="02040503050406030204" pitchFamily="18" charset="0"/>
                            </a:rPr>
                          </m:ctrlPr>
                        </m:accPr>
                        <m:e>
                          <m:r>
                            <a:rPr lang="en-US" altLang="zh-CN" sz="2400" b="1" i="1" smtClean="0">
                              <a:latin typeface="Cambria Math" panose="02040503050406030204" pitchFamily="18" charset="0"/>
                            </a:rPr>
                            <m:t>𝑩</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1">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acc>
                        <m:accPr>
                          <m:chr m:val="̃"/>
                          <m:ctrlPr>
                            <a:rPr lang="en-US" altLang="zh-CN" sz="2400" i="1">
                              <a:latin typeface="Cambria Math" panose="02040503050406030204" pitchFamily="18" charset="0"/>
                            </a:rPr>
                          </m:ctrlPr>
                        </m:accPr>
                        <m:e>
                          <m:r>
                            <a:rPr lang="en-US" altLang="zh-CN" sz="2400" b="1" i="1" smtClean="0">
                              <a:latin typeface="Cambria Math" panose="02040503050406030204" pitchFamily="18" charset="0"/>
                            </a:rPr>
                            <m:t>𝑭</m:t>
                          </m:r>
                        </m:e>
                      </m:acc>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m:oMathPara>
                </a14:m>
                <a:endParaRPr lang="en-US" altLang="zh-CN" sz="2400" dirty="0"/>
              </a:p>
              <a:p>
                <a:pPr marL="0" indent="0">
                  <a:buNone/>
                </a:pPr>
                <a:r>
                  <a:rPr lang="zh-CN" altLang="en-US" sz="2400" dirty="0"/>
                  <a:t>成立，则可构造系统的滑动模态，它对</a:t>
                </a:r>
                <a14:m>
                  <m:oMath xmlns:m="http://schemas.openxmlformats.org/officeDocument/2006/math">
                    <m:r>
                      <a:rPr lang="zh-CN" altLang="en-US" sz="2400" i="1" smtClean="0">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r>
                      <a:rPr lang="en-US" altLang="zh-CN" sz="2400" b="0" i="0" smtClean="0">
                        <a:latin typeface="Cambria Math" panose="02040503050406030204" pitchFamily="18" charset="0"/>
                      </a:rPr>
                      <m:t>,</m:t>
                    </m:r>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𝑩</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a14:m>
                <a:r>
                  <a:rPr lang="zh-CN" altLang="en-US" sz="2400" dirty="0"/>
                  <a:t>， </a:t>
                </a:r>
                <a14:m>
                  <m:oMath xmlns:m="http://schemas.openxmlformats.org/officeDocument/2006/math">
                    <m:r>
                      <a:rPr lang="en-US" altLang="zh-CN" sz="2400" b="1" i="1">
                        <a:latin typeface="Cambria Math" panose="02040503050406030204" pitchFamily="18" charset="0"/>
                      </a:rPr>
                      <m:t>𝑭</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r>
                          <a:rPr lang="en-US" altLang="zh-CN" sz="2400" b="1" i="1">
                            <a:latin typeface="Cambria Math" panose="02040503050406030204" pitchFamily="18" charset="0"/>
                          </a:rPr>
                          <m:t>,</m:t>
                        </m:r>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i="1">
                            <a:latin typeface="Cambria Math" panose="02040503050406030204" pitchFamily="18" charset="0"/>
                          </a:rPr>
                          <m:t>𝑡</m:t>
                        </m:r>
                      </m:e>
                    </m:d>
                  </m:oMath>
                </a14:m>
                <a:r>
                  <a:rPr lang="zh-CN" altLang="en-US" sz="2400" dirty="0"/>
                  <a:t>都是不变的</a:t>
                </a:r>
                <a:endParaRPr lang="en-US" altLang="zh-CN" sz="2400" dirty="0"/>
              </a:p>
              <a:p>
                <a:pPr marL="0" indent="0">
                  <a:buNone/>
                </a:pPr>
                <a:r>
                  <a:rPr lang="zh-CN" altLang="en-US" sz="2400" dirty="0"/>
                  <a:t>证明：</a:t>
                </a:r>
                <a14:m>
                  <m:oMath xmlns:m="http://schemas.openxmlformats.org/officeDocument/2006/math">
                    <m:acc>
                      <m:accPr>
                        <m:chr m:val="̇"/>
                        <m:ctrlPr>
                          <a:rPr lang="zh-CN" altLang="en-US" sz="2400" i="1" smtClean="0">
                            <a:latin typeface="Cambria Math" panose="02040503050406030204" pitchFamily="18" charset="0"/>
                          </a:rPr>
                        </m:ctrlPr>
                      </m:accPr>
                      <m:e>
                        <m:r>
                          <a:rPr lang="en-US" altLang="zh-CN" sz="2400" b="1" i="1" smtClean="0">
                            <a:latin typeface="Cambria Math" panose="02040503050406030204" pitchFamily="18" charset="0"/>
                          </a:rPr>
                          <m:t>𝒔</m:t>
                        </m:r>
                      </m:e>
                    </m:ac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m:t>
                        </m:r>
                        <m:r>
                          <a:rPr lang="en-US" altLang="zh-CN" sz="2400" b="1" i="1" smtClean="0">
                            <a:latin typeface="Cambria Math" panose="02040503050406030204" pitchFamily="18" charset="0"/>
                          </a:rPr>
                          <m:t>𝒔</m:t>
                        </m:r>
                      </m:num>
                      <m:den>
                        <m:r>
                          <a:rPr lang="zh-CN" altLang="en-US" sz="2400" b="0" i="1" smtClean="0">
                            <a:latin typeface="Cambria Math" panose="02040503050406030204" pitchFamily="18" charset="0"/>
                          </a:rPr>
                          <m:t>𝜕</m:t>
                        </m:r>
                        <m:r>
                          <a:rPr lang="en-US" altLang="zh-CN" sz="2400" b="1" i="0" smtClean="0">
                            <a:latin typeface="Cambria Math" panose="02040503050406030204" pitchFamily="18" charset="0"/>
                          </a:rPr>
                          <m:t>𝐱</m:t>
                        </m:r>
                      </m:den>
                    </m:f>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𝑨</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𝑨</m:t>
                        </m:r>
                      </m:e>
                    </m:d>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i="0">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𝑩</m:t>
                        </m:r>
                        <m:r>
                          <a:rPr lang="en-US" altLang="zh-CN" sz="2400" i="1">
                            <a:latin typeface="Cambria Math" panose="02040503050406030204" pitchFamily="18" charset="0"/>
                          </a:rPr>
                          <m:t>+∆</m:t>
                        </m:r>
                        <m:r>
                          <a:rPr lang="en-US" altLang="zh-CN" sz="2400" b="1" i="1" smtClean="0">
                            <a:latin typeface="Cambria Math" panose="02040503050406030204" pitchFamily="18" charset="0"/>
                          </a:rPr>
                          <m:t>𝑩</m:t>
                        </m:r>
                      </m:e>
                    </m:d>
                    <m:r>
                      <a:rPr lang="en-US" altLang="zh-CN" sz="2400" b="1" i="0" smtClean="0">
                        <a:latin typeface="Cambria Math" panose="02040503050406030204" pitchFamily="18" charset="0"/>
                        <a:ea typeface="Cambria Math" panose="02040503050406030204" pitchFamily="18" charset="0"/>
                      </a:rPr>
                      <m:t>𝐮</m:t>
                    </m:r>
                    <m:r>
                      <a:rPr lang="en-US" altLang="zh-CN" sz="2400" b="0"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i="0">
                            <a:latin typeface="Cambria Math" panose="02040503050406030204" pitchFamily="18" charset="0"/>
                          </a:rPr>
                          <m:t>𝐱</m:t>
                        </m:r>
                      </m:den>
                    </m:f>
                    <m:r>
                      <a:rPr lang="en-US" altLang="zh-CN" sz="2400" b="1" i="1" smtClean="0">
                        <a:latin typeface="Cambria Math" panose="02040503050406030204" pitchFamily="18" charset="0"/>
                      </a:rPr>
                      <m:t>𝑭</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𝟎</m:t>
                    </m:r>
                  </m:oMath>
                </a14:m>
                <a:endParaRPr lang="en-US" altLang="zh-CN" sz="2400" b="1" dirty="0"/>
              </a:p>
              <a:p>
                <a:pPr marL="0" indent="0">
                  <a:buNone/>
                </a:pPr>
                <a:r>
                  <a:rPr lang="zh-CN" altLang="en-US" sz="2400" b="1" dirty="0"/>
                  <a:t>假定</a:t>
                </a:r>
                <a14:m>
                  <m:oMath xmlns:m="http://schemas.openxmlformats.org/officeDocument/2006/math">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det</m:t>
                        </m:r>
                      </m:fName>
                      <m:e>
                        <m:d>
                          <m:dPr>
                            <m:begChr m:val="["/>
                            <m:endChr m:val="]"/>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r>
                          <a:rPr lang="en-US" altLang="zh-CN" sz="2400" b="0" i="1" smtClean="0">
                            <a:latin typeface="Cambria Math" panose="02040503050406030204" pitchFamily="18" charset="0"/>
                            <a:ea typeface="Cambria Math" panose="02040503050406030204" pitchFamily="18" charset="0"/>
                          </a:rPr>
                          <m:t>≠0,</m:t>
                        </m:r>
                        <m:r>
                          <a:rPr lang="en-US" altLang="zh-CN" sz="2400" b="1" i="0" smtClean="0">
                            <a:latin typeface="Cambria Math" panose="02040503050406030204" pitchFamily="18" charset="0"/>
                            <a:ea typeface="Cambria Math" panose="02040503050406030204" pitchFamily="18" charset="0"/>
                          </a:rPr>
                          <m:t>𝐱</m:t>
                        </m:r>
                        <m:r>
                          <a:rPr lang="en-US" altLang="zh-CN" sz="2400" b="0" i="1" smtClean="0">
                            <a:latin typeface="Cambria Math" panose="02040503050406030204" pitchFamily="18" charset="0"/>
                            <a:ea typeface="Cambria Math" panose="02040503050406030204" pitchFamily="18" charset="0"/>
                          </a:rPr>
                          <m:t>∈</m:t>
                        </m:r>
                        <m:r>
                          <m:rPr>
                            <m:sty m:val="p"/>
                          </m:rPr>
                          <a:rPr lang="el-GR" altLang="zh-CN" sz="2400" b="0" i="1" smtClean="0">
                            <a:latin typeface="Cambria Math" panose="02040503050406030204" pitchFamily="18" charset="0"/>
                            <a:ea typeface="Cambria Math" panose="02040503050406030204" pitchFamily="18" charset="0"/>
                          </a:rPr>
                          <m:t>Ω</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𝒑</m:t>
                        </m:r>
                        <m:r>
                          <a:rPr lang="en-US" altLang="zh-CN" sz="2400" b="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𝑷</m:t>
                        </m:r>
                      </m:e>
                    </m:func>
                  </m:oMath>
                </a14:m>
                <a:endParaRPr lang="en-US" altLang="zh-CN" sz="2400" b="1" dirty="0"/>
              </a:p>
              <a:p>
                <a:pPr marL="0" indent="0">
                  <a:buNone/>
                </a:pPr>
                <a:r>
                  <a:rPr lang="zh-CN" altLang="en-US" sz="2400" b="1" dirty="0"/>
                  <a:t>滑动模态的等效控制：</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𝒆</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𝑨</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𝑭</m:t>
                        </m:r>
                      </m:e>
                    </m:d>
                  </m:oMath>
                </a14:m>
                <a:endParaRPr lang="zh-CN" altLang="en-US" sz="2400" b="1"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844824"/>
                <a:ext cx="8964488" cy="4281339"/>
              </a:xfrm>
              <a:blipFill rotWithShape="0">
                <a:blip r:embed="rId2"/>
                <a:stretch>
                  <a:fillRect l="-1020" t="-1282" b="-45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1813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不变性与鲁棒性</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92</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1" y="1603822"/>
                <a:ext cx="8964488" cy="4273450"/>
              </a:xfrm>
            </p:spPr>
            <p:txBody>
              <a:bodyPr/>
              <a:lstStyle/>
              <a:p>
                <a:pPr marL="0" indent="0">
                  <a:buNone/>
                </a:pPr>
                <a:r>
                  <a:rPr lang="zh-CN" altLang="en-US" sz="2400" dirty="0"/>
                  <a:t>从而可得出滑模运动方程：</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a:latin typeface="Cambria Math" panose="02040503050406030204" pitchFamily="18" charset="0"/>
                        </a:rPr>
                        <m:t>𝑨</m:t>
                      </m:r>
                      <m:d>
                        <m:dPr>
                          <m:ctrlPr>
                            <a:rPr lang="en-US" altLang="zh-CN" sz="2400" i="1">
                              <a:latin typeface="Cambria Math" panose="02040503050406030204" pitchFamily="18" charset="0"/>
                            </a:rPr>
                          </m:ctrlPr>
                        </m:dPr>
                        <m:e>
                          <m:r>
                            <a:rPr lang="en-US" altLang="zh-CN" sz="2400" b="1">
                              <a:latin typeface="Cambria Math" panose="02040503050406030204" pitchFamily="18" charset="0"/>
                            </a:rPr>
                            <m:t>𝐱</m:t>
                          </m:r>
                        </m:e>
                      </m:d>
                      <m:r>
                        <a:rPr lang="en-US" altLang="zh-CN" sz="2400" i="1">
                          <a:latin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𝑨</m:t>
                      </m:r>
                      <m:r>
                        <a:rPr lang="en-US" altLang="zh-CN" sz="2400" i="1">
                          <a:latin typeface="Cambria Math" panose="02040503050406030204" pitchFamily="18" charset="0"/>
                        </a:rPr>
                        <m:t>+</m:t>
                      </m:r>
                      <m:r>
                        <a:rPr lang="en-US" altLang="zh-CN" sz="2400" b="1" i="1">
                          <a:latin typeface="Cambria Math" panose="02040503050406030204" pitchFamily="18" charset="0"/>
                        </a:rPr>
                        <m:t>(</m:t>
                      </m:r>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rPr>
                        <m:t>𝑩</m:t>
                      </m:r>
                      <m:r>
                        <m:rPr>
                          <m:nor/>
                        </m:rPr>
                        <a:rPr lang="en-US" altLang="zh-CN" sz="2400" b="1">
                          <a:latin typeface="Cambria Math" panose="02040503050406030204" pitchFamily="18" charset="0"/>
                        </a:rPr>
                        <m:t>)</m:t>
                      </m:r>
                      <m:sSup>
                        <m:sSupPr>
                          <m:ctrlPr>
                            <a:rPr lang="en-US" altLang="zh-CN" sz="2400" b="1"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𝑩</m:t>
                                  </m:r>
                                  <m:r>
                                    <a:rPr lang="en-US" altLang="zh-CN" sz="2400" i="1">
                                      <a:latin typeface="Cambria Math" panose="02040503050406030204" pitchFamily="18" charset="0"/>
                                    </a:rPr>
                                    <m:t>+∆</m:t>
                                  </m:r>
                                  <m:r>
                                    <a:rPr lang="en-US" altLang="zh-CN" sz="2400" b="1" i="1">
                                      <a:latin typeface="Cambria Math" panose="02040503050406030204" pitchFamily="18" charset="0"/>
                                    </a:rPr>
                                    <m:t>𝑩</m:t>
                                  </m:r>
                                </m:e>
                              </m:d>
                            </m:e>
                          </m:d>
                        </m:e>
                        <m:sup>
                          <m:r>
                            <a:rPr lang="en-US" altLang="zh-CN" sz="2400" b="1" i="1">
                              <a:latin typeface="Cambria Math" panose="02040503050406030204" pitchFamily="18" charset="0"/>
                            </a:rPr>
                            <m:t>−</m:t>
                          </m:r>
                          <m:r>
                            <a:rPr lang="en-US" altLang="zh-CN" sz="2400" b="1" i="1">
                              <a:latin typeface="Cambria Math" panose="02040503050406030204" pitchFamily="18" charset="0"/>
                            </a:rPr>
                            <m:t>𝟏</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𝑨</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𝑨</m:t>
                          </m:r>
                          <m:r>
                            <a:rPr lang="en-US" altLang="zh-CN" sz="2400" b="1" i="1">
                              <a:latin typeface="Cambria Math" panose="02040503050406030204" pitchFamily="18" charset="0"/>
                              <a:ea typeface="Cambria Math" panose="02040503050406030204" pitchFamily="18" charset="0"/>
                            </a:rPr>
                            <m:t>+</m:t>
                          </m:r>
                          <m:r>
                            <a:rPr lang="en-US" altLang="zh-CN" sz="2400" b="1" i="1">
                              <a:latin typeface="Cambria Math" panose="02040503050406030204" pitchFamily="18" charset="0"/>
                              <a:ea typeface="Cambria Math" panose="02040503050406030204" pitchFamily="18" charset="0"/>
                            </a:rPr>
                            <m:t>𝑭</m:t>
                          </m:r>
                        </m:e>
                      </m:d>
                      <m:r>
                        <a:rPr lang="en-US" altLang="zh-CN" sz="2400" b="1">
                          <a:latin typeface="Cambria Math" panose="02040503050406030204" pitchFamily="18" charset="0"/>
                        </a:rPr>
                        <m:t>+</m:t>
                      </m:r>
                      <m:r>
                        <a:rPr lang="en-US" altLang="zh-CN" sz="2400" b="1" i="1">
                          <a:latin typeface="Cambria Math" panose="02040503050406030204" pitchFamily="18" charset="0"/>
                        </a:rPr>
                        <m:t>𝑭</m:t>
                      </m:r>
                    </m:oMath>
                  </m:oMathPara>
                </a14:m>
                <a:endParaRPr lang="en-US" altLang="zh-CN" sz="2400" dirty="0"/>
              </a:p>
              <a:p>
                <a:pPr marL="0" indent="0">
                  <a:buNone/>
                </a:pPr>
                <a:r>
                  <a:rPr lang="zh-CN" altLang="en-US" sz="2400" dirty="0"/>
                  <a:t>代入匹配条件有：</a:t>
                </a:r>
                <a:endParaRPr lang="en-US" altLang="zh-CN" sz="2400"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sz="2400" i="1">
                              <a:latin typeface="Cambria Math" panose="02040503050406030204" pitchFamily="18" charset="0"/>
                            </a:rPr>
                          </m:ctrlPr>
                        </m:accPr>
                        <m:e>
                          <m:r>
                            <a:rPr lang="en-US" altLang="zh-CN" sz="2400" b="1">
                              <a:latin typeface="Cambria Math" panose="02040503050406030204" pitchFamily="18" charset="0"/>
                            </a:rPr>
                            <m:t>𝐱</m:t>
                          </m:r>
                        </m:e>
                      </m:acc>
                      <m:r>
                        <a:rPr lang="en-US" altLang="zh-CN" sz="2400" i="1">
                          <a:latin typeface="Cambria Math" panose="02040503050406030204" pitchFamily="18" charset="0"/>
                        </a:rPr>
                        <m:t>=</m:t>
                      </m:r>
                      <m:r>
                        <a:rPr lang="en-US" altLang="zh-CN" sz="2400" b="1" i="1" smtClean="0">
                          <a:latin typeface="Cambria Math" panose="02040503050406030204" pitchFamily="18" charset="0"/>
                        </a:rPr>
                        <m:t>𝑨</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𝑩</m:t>
                      </m:r>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a:latin typeface="Cambria Math" panose="02040503050406030204" pitchFamily="18" charset="0"/>
                                </a:rPr>
                                <m:t>𝑩</m:t>
                              </m:r>
                            </m:e>
                          </m:d>
                        </m:e>
                        <m:sup>
                          <m:r>
                            <a:rPr lang="en-US" altLang="zh-CN" sz="2400" b="0" i="1" smtClean="0">
                              <a:latin typeface="Cambria Math" panose="02040503050406030204" pitchFamily="18" charset="0"/>
                            </a:rPr>
                            <m:t>−1</m:t>
                          </m:r>
                        </m:sup>
                      </m:sSup>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1" i="1">
                              <a:latin typeface="Cambria Math" panose="02040503050406030204" pitchFamily="18" charset="0"/>
                            </a:rPr>
                            <m:t>𝒔</m:t>
                          </m:r>
                        </m:num>
                        <m:den>
                          <m:r>
                            <a:rPr lang="zh-CN" altLang="en-US" sz="2400" i="1">
                              <a:latin typeface="Cambria Math" panose="02040503050406030204" pitchFamily="18" charset="0"/>
                            </a:rPr>
                            <m:t>𝜕</m:t>
                          </m:r>
                          <m:r>
                            <a:rPr lang="en-US" altLang="zh-CN" sz="2400" b="1">
                              <a:latin typeface="Cambria Math" panose="02040503050406030204" pitchFamily="18" charset="0"/>
                            </a:rPr>
                            <m:t>𝐱</m:t>
                          </m:r>
                        </m:den>
                      </m:f>
                      <m:r>
                        <a:rPr lang="en-US" altLang="zh-CN" sz="2400" b="1" i="1">
                          <a:latin typeface="Cambria Math" panose="02040503050406030204" pitchFamily="18" charset="0"/>
                        </a:rPr>
                        <m:t>𝑨</m:t>
                      </m:r>
                    </m:oMath>
                  </m:oMathPara>
                </a14:m>
                <a:endParaRPr lang="en-US" altLang="zh-CN" sz="2400" dirty="0"/>
              </a:p>
              <a:p>
                <a:pPr marL="0" indent="0">
                  <a:buNone/>
                </a:pPr>
                <a:r>
                  <a:rPr lang="zh-CN" altLang="en-US" sz="2400" dirty="0"/>
                  <a:t>与干扰与摄动无关。</a:t>
                </a:r>
                <a:endParaRPr lang="en-US" altLang="zh-CN" sz="2400" dirty="0"/>
              </a:p>
              <a:p>
                <a:pPr marL="0" indent="0">
                  <a:buNone/>
                </a:pPr>
                <a:r>
                  <a:rPr lang="zh-CN" altLang="en-US" sz="2400" dirty="0"/>
                  <a:t>当匹配条件成立时，滑动模态的运动方程与摄动和干扰无关，不变性自然成立，而不管摄动多强多弱，都没有关系。（控制不受限）</a:t>
                </a:r>
                <a:endParaRPr lang="en-US" altLang="zh-CN" sz="2400" dirty="0"/>
              </a:p>
              <a:p>
                <a:pPr marL="0" indent="0">
                  <a:buNone/>
                </a:pP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1" y="1603822"/>
                <a:ext cx="8964488" cy="4273450"/>
              </a:xfrm>
              <a:blipFill rotWithShape="0">
                <a:blip r:embed="rId2"/>
                <a:stretch>
                  <a:fillRect l="-1020" t="-1141" b="-3709"/>
                </a:stretch>
              </a:blipFill>
            </p:spPr>
            <p:txBody>
              <a:bodyPr/>
              <a:lstStyle/>
              <a:p>
                <a:r>
                  <a:rPr lang="zh-CN" altLang="en-US">
                    <a:noFill/>
                  </a:rPr>
                  <a:t> </a:t>
                </a:r>
              </a:p>
            </p:txBody>
          </p:sp>
        </mc:Fallback>
      </mc:AlternateContent>
      <p:sp>
        <p:nvSpPr>
          <p:cNvPr id="7" name="文本框 6"/>
          <p:cNvSpPr txBox="1"/>
          <p:nvPr/>
        </p:nvSpPr>
        <p:spPr>
          <a:xfrm>
            <a:off x="522667" y="5877272"/>
            <a:ext cx="7919156" cy="830997"/>
          </a:xfrm>
          <a:prstGeom prst="rect">
            <a:avLst/>
          </a:prstGeom>
          <a:noFill/>
        </p:spPr>
        <p:txBody>
          <a:bodyPr wrap="none" rtlCol="0">
            <a:spAutoFit/>
          </a:bodyPr>
          <a:lstStyle/>
          <a:p>
            <a:r>
              <a:rPr lang="zh-CN" altLang="en-US" sz="2400" dirty="0"/>
              <a:t>匹配条件物理意义：系统所有摄动和扰动这些不确定因素</a:t>
            </a:r>
            <a:endParaRPr lang="en-US" altLang="zh-CN" sz="2400" dirty="0"/>
          </a:p>
          <a:p>
            <a:r>
              <a:rPr lang="zh-CN" altLang="en-US" sz="2400" dirty="0"/>
              <a:t>可以等价为输入通道中的不确定性</a:t>
            </a:r>
          </a:p>
        </p:txBody>
      </p:sp>
    </p:spTree>
    <p:extLst>
      <p:ext uri="{BB962C8B-B14F-4D97-AF65-F5344CB8AC3E}">
        <p14:creationId xmlns:p14="http://schemas.microsoft.com/office/powerpoint/2010/main" val="1291291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93</a:t>
            </a:fld>
            <a:endParaRPr lang="en-US" altLang="zh-CN"/>
          </a:p>
        </p:txBody>
      </p:sp>
      <p:sp>
        <p:nvSpPr>
          <p:cNvPr id="6" name="内容占位符 5"/>
          <p:cNvSpPr>
            <a:spLocks noGrp="1"/>
          </p:cNvSpPr>
          <p:nvPr>
            <p:ph sz="half" idx="1"/>
          </p:nvPr>
        </p:nvSpPr>
        <p:spPr>
          <a:xfrm>
            <a:off x="107504" y="1628800"/>
            <a:ext cx="8579296" cy="4497363"/>
          </a:xfrm>
        </p:spPr>
        <p:txBody>
          <a:bodyPr/>
          <a:lstStyle/>
          <a:p>
            <a:pPr>
              <a:buFont typeface="Wingdings" panose="05000000000000000000" pitchFamily="2" charset="2"/>
              <a:buChar char="n"/>
            </a:pPr>
            <a:r>
              <a:rPr lang="zh-CN" altLang="en-US" dirty="0"/>
              <a:t>变结构具有如下特点：</a:t>
            </a:r>
            <a:endParaRPr lang="en-US" altLang="zh-CN" dirty="0"/>
          </a:p>
          <a:p>
            <a:r>
              <a:rPr lang="zh-CN" altLang="en-US" dirty="0"/>
              <a:t>在满足一定条件下，变结构系统的滑动模态对系统的扰动和参数摄动具有完全鲁棒性或有不变性。这是这个独特的优点使得变结构控制具有强大生命力</a:t>
            </a:r>
            <a:endParaRPr lang="en-US" altLang="zh-CN" dirty="0"/>
          </a:p>
          <a:p>
            <a:endParaRPr lang="en-US" altLang="zh-CN" dirty="0"/>
          </a:p>
          <a:p>
            <a:r>
              <a:rPr lang="zh-CN" altLang="en-US" dirty="0"/>
              <a:t>在滑动模态阶段，变结构控制系统的特性可以由一个降阶的等效运动方程来完全表征，并且这个等效滑动模态方程的品质可以预先通过极点配置、最优控制来保证。</a:t>
            </a:r>
          </a:p>
        </p:txBody>
      </p:sp>
    </p:spTree>
    <p:extLst>
      <p:ext uri="{BB962C8B-B14F-4D97-AF65-F5344CB8AC3E}">
        <p14:creationId xmlns:p14="http://schemas.microsoft.com/office/powerpoint/2010/main" val="732425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基本原理</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94</a:t>
            </a:fld>
            <a:endParaRPr lang="en-US" altLang="zh-CN"/>
          </a:p>
        </p:txBody>
      </p:sp>
      <p:sp>
        <p:nvSpPr>
          <p:cNvPr id="6" name="内容占位符 5"/>
          <p:cNvSpPr>
            <a:spLocks noGrp="1"/>
          </p:cNvSpPr>
          <p:nvPr>
            <p:ph sz="half" idx="1"/>
          </p:nvPr>
        </p:nvSpPr>
        <p:spPr>
          <a:xfrm>
            <a:off x="107504" y="1628800"/>
            <a:ext cx="8579296" cy="4497363"/>
          </a:xfrm>
        </p:spPr>
        <p:txBody>
          <a:bodyPr/>
          <a:lstStyle/>
          <a:p>
            <a:r>
              <a:rPr lang="zh-CN" altLang="en-US" dirty="0"/>
              <a:t>设计可以分解为两个完全独立地阶段：到达阶段和滑动模态阶段，在到达阶段，系统能够在任意初始状态出发，在变结构规律的作用下进入并到达滑动模态，在滑动超平面上产生滑动模态运动，趋向于状态空间原点</a:t>
            </a:r>
            <a:endParaRPr lang="en-US" altLang="zh-CN" dirty="0"/>
          </a:p>
          <a:p>
            <a:r>
              <a:rPr lang="zh-CN" altLang="en-US" dirty="0"/>
              <a:t>可以在保证稳定性的同时具有快速的响应特性</a:t>
            </a:r>
          </a:p>
          <a:p>
            <a:pPr marL="0" indent="0">
              <a:buNone/>
            </a:pPr>
            <a:endParaRPr lang="en-US" altLang="zh-CN" dirty="0"/>
          </a:p>
          <a:p>
            <a:pPr marL="0" indent="0">
              <a:buNone/>
            </a:pPr>
            <a:r>
              <a:rPr lang="zh-CN" altLang="en-US" dirty="0"/>
              <a:t>变结构控制突破了经典线性控制系统的品质限制，较好解决了动态和静态性能指标之间的矛盾，相对于其他控制方法，变结构控制系统的物理实现较为简单</a:t>
            </a:r>
            <a:endParaRPr lang="en-US" altLang="zh-CN" dirty="0"/>
          </a:p>
        </p:txBody>
      </p:sp>
    </p:spTree>
    <p:extLst>
      <p:ext uri="{BB962C8B-B14F-4D97-AF65-F5344CB8AC3E}">
        <p14:creationId xmlns:p14="http://schemas.microsoft.com/office/powerpoint/2010/main" val="2557807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滑模变结构控制器设计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95</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199" y="1844824"/>
                <a:ext cx="8507289" cy="4281339"/>
              </a:xfrm>
            </p:spPr>
            <p:txBody>
              <a:bodyPr/>
              <a:lstStyle/>
              <a:p>
                <a:pPr>
                  <a:buFont typeface="Wingdings" panose="05000000000000000000" pitchFamily="2" charset="2"/>
                  <a:buChar char="n"/>
                </a:pPr>
                <a:r>
                  <a:rPr lang="zh-CN" altLang="en-US" dirty="0"/>
                  <a:t>滑模控制器设计</a:t>
                </a:r>
                <a:endParaRPr lang="en-US" altLang="zh-CN" dirty="0"/>
              </a:p>
              <a:p>
                <a:r>
                  <a:rPr lang="zh-CN" altLang="en-US" dirty="0"/>
                  <a:t>按趋近律设计</a:t>
                </a:r>
                <a:endParaRPr lang="en-US" altLang="zh-CN" dirty="0"/>
              </a:p>
              <a:p>
                <a:pPr marL="0" indent="0">
                  <a:buNone/>
                </a:pPr>
                <a:r>
                  <a:rPr lang="en-US" altLang="zh-CN" dirty="0"/>
                  <a:t>   </a:t>
                </a:r>
                <a:r>
                  <a:rPr lang="zh-CN" altLang="en-US" dirty="0"/>
                  <a:t>选择合适的趋近律，可直接求取等式型控制律</a:t>
                </a:r>
                <a:endParaRPr lang="en-US" altLang="zh-CN" dirty="0"/>
              </a:p>
              <a:p>
                <a:pPr marL="0" indent="0">
                  <a:buNone/>
                </a:pPr>
                <a:endParaRPr lang="en-US" altLang="zh-CN" dirty="0"/>
              </a:p>
              <a:p>
                <a:r>
                  <a:rPr lang="zh-CN" altLang="en-US" dirty="0"/>
                  <a:t>按到达条件设计</a:t>
                </a:r>
                <a:endParaRPr lang="en-US" altLang="zh-CN" dirty="0"/>
              </a:p>
              <a:p>
                <a:pPr marL="0" indent="0">
                  <a:buNone/>
                </a:pPr>
                <a:r>
                  <a:rPr lang="zh-CN" altLang="en-US" dirty="0"/>
                  <a:t>  根据到达条件</a:t>
                </a:r>
                <a14:m>
                  <m:oMath xmlns:m="http://schemas.openxmlformats.org/officeDocument/2006/math">
                    <m:r>
                      <a:rPr lang="en-US" altLang="zh-CN" b="0" i="1" smtClean="0">
                        <a:latin typeface="Cambria Math" panose="02040503050406030204" pitchFamily="18" charset="0"/>
                      </a:rPr>
                      <m:t>𝑠</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0" i="1" smtClean="0">
                        <a:latin typeface="Cambria Math" panose="02040503050406030204" pitchFamily="18" charset="0"/>
                      </a:rPr>
                      <m:t>&lt;0</m:t>
                    </m:r>
                  </m:oMath>
                </a14:m>
                <a:r>
                  <a:rPr lang="zh-CN" altLang="en-US" dirty="0"/>
                  <a:t>，求得控制律的一个不等式，在满足此不等式的条件下选择合适的控制律</a:t>
                </a:r>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199" y="1844824"/>
                <a:ext cx="8507289" cy="4281339"/>
              </a:xfrm>
              <a:blipFill>
                <a:blip r:embed="rId2"/>
                <a:stretch>
                  <a:fillRect l="-1433" t="-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475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96</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628800"/>
                <a:ext cx="8229600" cy="4497363"/>
              </a:xfrm>
            </p:spPr>
            <p:txBody>
              <a:bodyPr/>
              <a:lstStyle/>
              <a:p>
                <a:pPr marL="0" indent="0">
                  <a:buNone/>
                </a:pPr>
                <a:r>
                  <a:rPr lang="zh-CN" altLang="en-US" dirty="0">
                    <a:latin typeface="Cambria Math" panose="02040503050406030204" pitchFamily="18" charset="0"/>
                  </a:rPr>
                  <a:t>考虑高阶常微分方程描述的系统</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sup>
                          </m:sSup>
                        </m:e>
                      </m:d>
                      <m:r>
                        <a:rPr lang="en-US" altLang="zh-CN" b="0" i="1" smtClean="0">
                          <a:latin typeface="Cambria Math" panose="02040503050406030204" pitchFamily="18" charset="0"/>
                        </a:rPr>
                        <m:t>+</m:t>
                      </m:r>
                      <m:r>
                        <a:rPr lang="zh-CN" altLang="en-US" b="0" i="1" smtClean="0">
                          <a:latin typeface="Cambria Math" panose="02040503050406030204" pitchFamily="18" charset="0"/>
                        </a:rPr>
                        <m:t>𝛽</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b="0" i="1" smtClean="0">
                          <a:latin typeface="Cambria Math" panose="02040503050406030204" pitchFamily="18" charset="0"/>
                          <a:ea typeface="Cambria Math" panose="02040503050406030204" pitchFamily="18" charset="0"/>
                        </a:rPr>
                        <m:t>𝑢</m:t>
                      </m:r>
                    </m:oMath>
                  </m:oMathPara>
                </a14:m>
                <a:endParaRPr lang="en-US" altLang="zh-CN" dirty="0"/>
              </a:p>
              <a:p>
                <a:pPr marL="0" indent="0">
                  <a:buNone/>
                </a:pPr>
                <a:endParaRPr lang="en-US" altLang="zh-CN" dirty="0"/>
              </a:p>
              <a:p>
                <a:pPr marL="0" indent="0">
                  <a:buNone/>
                </a:pPr>
                <a:r>
                  <a:rPr lang="zh-CN" altLang="en-US" dirty="0"/>
                  <a:t>引入变量</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oMath>
                </a14:m>
                <a:r>
                  <a:rPr lang="zh-CN" altLang="en-US" dirty="0"/>
                  <a:t>系统可写为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r>
                        <a:rPr lang="zh-CN" altLang="en-US" i="1">
                          <a:latin typeface="Cambria Math" panose="02040503050406030204" pitchFamily="18" charset="0"/>
                        </a:rPr>
                        <m:t>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i="1">
                          <a:latin typeface="Cambria Math" panose="02040503050406030204" pitchFamily="18" charset="0"/>
                        </a:rPr>
                        <m:t>+</m:t>
                      </m:r>
                      <m:r>
                        <a:rPr lang="zh-CN" altLang="en-US" i="1">
                          <a:latin typeface="Cambria Math" panose="02040503050406030204" pitchFamily="18" charset="0"/>
                        </a:rPr>
                        <m:t>𝛽</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e>
                              </m:d>
                            </m:sup>
                          </m:sSup>
                        </m:e>
                      </m:d>
                      <m:r>
                        <a:rPr lang="en-US" altLang="zh-CN" i="1">
                          <a:latin typeface="Cambria Math" panose="02040503050406030204" pitchFamily="18" charset="0"/>
                          <a:ea typeface="Cambria Math" panose="02040503050406030204" pitchFamily="18" charset="0"/>
                        </a:rPr>
                        <m:t>𝑢</m:t>
                      </m:r>
                    </m:oMath>
                  </m:oMathPara>
                </a14:m>
                <a:endParaRPr lang="en-US" altLang="zh-CN"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628800"/>
                <a:ext cx="8229600" cy="4497363"/>
              </a:xfrm>
              <a:blipFill>
                <a:blip r:embed="rId2"/>
                <a:stretch>
                  <a:fillRect l="-1481" t="-1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1305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97</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484784"/>
                <a:ext cx="8229600" cy="2232249"/>
              </a:xfrm>
            </p:spPr>
            <p:txBody>
              <a:bodyPr/>
              <a:lstStyle/>
              <a:p>
                <a:r>
                  <a:rPr lang="zh-CN" altLang="en-US" dirty="0"/>
                  <a:t>取线性形式的切换函数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𝒄</m:t>
                          </m:r>
                        </m:e>
                        <m:sup>
                          <m:r>
                            <a:rPr lang="en-US" altLang="zh-CN" b="0" i="1" smtClean="0">
                              <a:latin typeface="Cambria Math" panose="02040503050406030204" pitchFamily="18" charset="0"/>
                              <a:ea typeface="Cambria Math" panose="02040503050406030204" pitchFamily="18" charset="0"/>
                            </a:rPr>
                            <m:t>𝑇</m:t>
                          </m:r>
                        </m:sup>
                      </m:sSup>
                      <m:r>
                        <a:rPr lang="en-US" altLang="zh-CN" b="1" i="0" smtClean="0">
                          <a:latin typeface="Cambria Math" panose="02040503050406030204" pitchFamily="18" charset="0"/>
                          <a:ea typeface="Cambria Math" panose="02040503050406030204" pitchFamily="18" charset="0"/>
                        </a:rPr>
                        <m:t>𝐱</m:t>
                      </m:r>
                    </m:oMath>
                  </m:oMathPara>
                </a14:m>
                <a:endParaRPr lang="en-US" altLang="zh-CN" b="1" dirty="0"/>
              </a:p>
              <a:p>
                <a:pPr marL="0" indent="0">
                  <a:buNone/>
                </a:pPr>
                <a14:m>
                  <m:oMathPara xmlns:m="http://schemas.openxmlformats.org/officeDocument/2006/math">
                    <m:oMathParaPr>
                      <m:jc m:val="centerGroup"/>
                    </m:oMathParaPr>
                    <m:oMath xmlns:m="http://schemas.openxmlformats.org/officeDocument/2006/math">
                      <m:r>
                        <a:rPr lang="en-US" altLang="zh-CN" b="1" i="1">
                          <a:latin typeface="Cambria Math" panose="02040503050406030204" pitchFamily="18" charset="0"/>
                          <a:ea typeface="Cambria Math" panose="02040503050406030204" pitchFamily="18" charset="0"/>
                        </a:rPr>
                        <m:t>𝒄</m:t>
                      </m:r>
                      <m:r>
                        <a:rPr lang="en-US" altLang="zh-CN" b="1" i="1" smtClean="0">
                          <a:latin typeface="Cambria Math" panose="02040503050406030204" pitchFamily="18" charset="0"/>
                          <a:ea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d>
                            <m:dPr>
                              <m:begChr m:val="["/>
                              <m:endChr m:val="]"/>
                              <m:ctrlPr>
                                <a:rPr lang="en-US" altLang="zh-CN" b="1" i="1" smtClean="0">
                                  <a:latin typeface="Cambria Math" panose="02040503050406030204" pitchFamily="18" charset="0"/>
                                  <a:ea typeface="Cambria Math" panose="02040503050406030204" pitchFamily="18" charset="0"/>
                                </a:rPr>
                              </m:ctrlPr>
                            </m:dPr>
                            <m:e>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1</m:t>
                                  </m:r>
                                </m:sub>
                              </m:sSub>
                              <m:r>
                                <a:rPr lang="en-US" altLang="zh-CN" b="1"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e>
                          </m:d>
                        </m:e>
                        <m:sup>
                          <m:r>
                            <a:rPr lang="en-US" altLang="zh-CN" b="1" i="1" smtClean="0">
                              <a:latin typeface="Cambria Math" panose="02040503050406030204" pitchFamily="18" charset="0"/>
                              <a:ea typeface="Cambria Math" panose="02040503050406030204" pitchFamily="18" charset="0"/>
                            </a:rPr>
                            <m:t>𝑻</m:t>
                          </m:r>
                        </m:sup>
                      </m:sSup>
                      <m:r>
                        <a:rPr lang="en-US" altLang="zh-CN" b="1" i="1"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𝐱</m:t>
                      </m:r>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d>
                            <m:dPr>
                              <m:begChr m:val="["/>
                              <m:endChr m:val="]"/>
                              <m:ctrlPr>
                                <a:rPr lang="en-US" altLang="zh-CN" b="1"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b="1"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𝑛</m:t>
                                  </m:r>
                                </m:sub>
                              </m:sSub>
                            </m:e>
                          </m:d>
                        </m:e>
                        <m:sup>
                          <m:r>
                            <a:rPr lang="en-US" altLang="zh-CN" b="1" i="1">
                              <a:latin typeface="Cambria Math" panose="02040503050406030204" pitchFamily="18" charset="0"/>
                              <a:ea typeface="Cambria Math" panose="02040503050406030204" pitchFamily="18" charset="0"/>
                            </a:rPr>
                            <m:t>𝑻</m:t>
                          </m:r>
                        </m:sup>
                      </m:sSup>
                    </m:oMath>
                  </m:oMathPara>
                </a14:m>
                <a:endParaRPr lang="en-US" altLang="zh-CN" b="1" dirty="0"/>
              </a:p>
              <a:p>
                <a:pPr marL="0" indent="0">
                  <a:buNone/>
                </a:pP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d>
                        <m:dPr>
                          <m:ctrlPr>
                            <a:rPr lang="en-US" altLang="zh-CN" i="1">
                              <a:latin typeface="Cambria Math" panose="02040503050406030204" pitchFamily="18" charset="0"/>
                            </a:rPr>
                          </m:ctrlPr>
                        </m:dPr>
                        <m:e>
                          <m:r>
                            <a:rPr lang="en-US" altLang="zh-CN" b="1">
                              <a:latin typeface="Cambria Math" panose="02040503050406030204" pitchFamily="18" charset="0"/>
                            </a:rPr>
                            <m:t>𝐱</m:t>
                          </m:r>
                        </m:e>
                      </m:d>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b="0" i="1" smtClean="0">
                          <a:latin typeface="Cambria Math" panose="02040503050406030204" pitchFamily="18" charset="0"/>
                        </a:rPr>
                        <m:t>𝑥</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e>
                          </m:d>
                        </m:sup>
                      </m:sSup>
                      <m:r>
                        <a:rPr lang="en-US" altLang="zh-CN" b="0" i="1" smtClean="0">
                          <a:latin typeface="Cambria Math" panose="02040503050406030204" pitchFamily="18" charset="0"/>
                          <a:ea typeface="Cambria Math" panose="02040503050406030204" pitchFamily="18" charset="0"/>
                        </a:rPr>
                        <m:t>=0,</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=1</m:t>
                      </m:r>
                    </m:oMath>
                  </m:oMathPara>
                </a14:m>
                <a:endParaRPr lang="en-US" altLang="zh-CN" b="1" dirty="0"/>
              </a:p>
              <a:p>
                <a:pPr marL="0" indent="0">
                  <a:buNone/>
                </a:pPr>
                <a:endParaRPr lang="en-US" altLang="zh-CN" b="1" dirty="0"/>
              </a:p>
              <a:p>
                <a:pPr marL="0" indent="0">
                  <a:buNone/>
                </a:pP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484784"/>
                <a:ext cx="8229600" cy="2232249"/>
              </a:xfrm>
              <a:blipFill rotWithShape="0">
                <a:blip r:embed="rId2"/>
                <a:stretch>
                  <a:fillRect l="-1333" t="-3005" b="-30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827584" y="3998909"/>
                <a:ext cx="6353086"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a:latin typeface="Cambria Math" panose="02040503050406030204" pitchFamily="18" charset="0"/>
                            </a:rPr>
                            <m:t>𝑠</m:t>
                          </m:r>
                        </m:e>
                      </m:acc>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𝒄</m:t>
                          </m:r>
                        </m:e>
                        <m:sup>
                          <m:r>
                            <a:rPr lang="en-US" altLang="zh-CN" i="1">
                              <a:latin typeface="Cambria Math" panose="02040503050406030204" pitchFamily="18" charset="0"/>
                              <a:ea typeface="Cambria Math" panose="02040503050406030204" pitchFamily="18" charset="0"/>
                            </a:rPr>
                            <m:t>𝑇</m:t>
                          </m:r>
                        </m:sup>
                      </m:sSup>
                      <m:acc>
                        <m:accPr>
                          <m:chr m:val="̇"/>
                          <m:ctrlPr>
                            <a:rPr lang="en-US" altLang="zh-CN" i="1">
                              <a:latin typeface="Cambria Math" panose="02040503050406030204" pitchFamily="18" charset="0"/>
                              <a:ea typeface="Cambria Math" panose="02040503050406030204" pitchFamily="18" charset="0"/>
                            </a:rPr>
                          </m:ctrlPr>
                        </m:accPr>
                        <m:e>
                          <m:r>
                            <a:rPr lang="en-US" altLang="zh-CN">
                              <a:latin typeface="Cambria Math" panose="02040503050406030204" pitchFamily="18" charset="0"/>
                              <a:ea typeface="Cambria Math" panose="02040503050406030204" pitchFamily="18" charset="0"/>
                            </a:rPr>
                            <m:t>𝐱</m:t>
                          </m:r>
                        </m:e>
                      </m:acc>
                      <m:r>
                        <a:rPr lang="en-US" altLang="zh-CN" b="1"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a:latin typeface="Cambria Math" panose="02040503050406030204" pitchFamily="18" charset="0"/>
                            </a:rPr>
                          </m:ctrlPr>
                        </m:sSubPr>
                        <m:e>
                          <m:r>
                            <a:rPr lang="en-US" altLang="zh-CN" b="0" i="1" dirty="0">
                              <a:latin typeface="Cambria Math" panose="02040503050406030204" pitchFamily="18" charset="0"/>
                            </a:rPr>
                            <m:t>𝑐</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sSub>
                        <m:sSubPr>
                          <m:ctrlPr>
                            <a:rPr lang="en-US" altLang="zh-CN" b="0" i="1" dirty="0">
                              <a:latin typeface="Cambria Math" panose="02040503050406030204" pitchFamily="18" charset="0"/>
                            </a:rPr>
                          </m:ctrlPr>
                        </m:sSubPr>
                        <m:e>
                          <m:acc>
                            <m:accPr>
                              <m:chr m:val="̇"/>
                              <m:ctrlPr>
                                <a:rPr lang="en-US" altLang="zh-CN" b="0" i="1" dirty="0">
                                  <a:latin typeface="Cambria Math" panose="02040503050406030204" pitchFamily="18" charset="0"/>
                                </a:rPr>
                              </m:ctrlPr>
                            </m:accPr>
                            <m:e>
                              <m:r>
                                <a:rPr lang="en-US" altLang="zh-CN" b="0" i="1" dirty="0">
                                  <a:latin typeface="Cambria Math" panose="02040503050406030204" pitchFamily="18" charset="0"/>
                                </a:rPr>
                                <m:t>𝑥</m:t>
                              </m:r>
                            </m:e>
                          </m:acc>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𝑛</m:t>
                          </m:r>
                        </m:sub>
                      </m:sSub>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𝑐</m:t>
                          </m:r>
                        </m:e>
                        <m:sub>
                          <m:r>
                            <a:rPr lang="en-US" altLang="zh-CN" b="0" i="1">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𝑐</m:t>
                          </m:r>
                        </m:e>
                        <m:sub>
                          <m:r>
                            <a:rPr lang="en-US" altLang="zh-CN" b="0"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𝑥</m:t>
                          </m:r>
                        </m:e>
                        <m:sub>
                          <m:r>
                            <a:rPr lang="en-US" altLang="zh-CN" b="0"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𝛼</m:t>
                      </m:r>
                      <m:d>
                        <m:dPr>
                          <m:ctrlPr>
                            <a:rPr lang="en-US" altLang="zh-CN" b="0" i="1" smtClean="0">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𝛽</m:t>
                      </m:r>
                      <m:d>
                        <m:dPr>
                          <m:ctrlPr>
                            <a:rPr lang="en-US" altLang="zh-CN" b="0" i="1" smtClean="0">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𝑢</m:t>
                      </m:r>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827584" y="3998909"/>
                <a:ext cx="6353086" cy="95410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00644" y="5085184"/>
                <a:ext cx="4372800" cy="523220"/>
              </a:xfrm>
              <a:prstGeom prst="rect">
                <a:avLst/>
              </a:prstGeom>
              <a:noFill/>
            </p:spPr>
            <p:txBody>
              <a:bodyPr wrap="none" rtlCol="0">
                <a:spAutoFit/>
              </a:bodyPr>
              <a:lstStyle/>
              <a:p>
                <a:r>
                  <a:rPr lang="zh-CN" altLang="en-US" dirty="0"/>
                  <a:t>设计趋近律</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𝑠</m:t>
                        </m:r>
                      </m:e>
                    </m:acc>
                    <m:r>
                      <a:rPr lang="en-US" altLang="zh-CN" b="1"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oMath>
                </a14:m>
                <a:r>
                  <a:rPr lang="en-US" altLang="zh-CN" b="0" i="1" dirty="0"/>
                  <a:t>s</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𝑘𝑠</m:t>
                    </m:r>
                  </m:oMath>
                </a14:m>
                <a:endParaRPr lang="zh-CN" altLang="en-US" b="0" i="1" dirty="0"/>
              </a:p>
            </p:txBody>
          </p:sp>
        </mc:Choice>
        <mc:Fallback xmlns="">
          <p:sp>
            <p:nvSpPr>
              <p:cNvPr id="8" name="文本框 7"/>
              <p:cNvSpPr txBox="1">
                <a:spLocks noRot="1" noChangeAspect="1" noMove="1" noResize="1" noEditPoints="1" noAdjustHandles="1" noChangeArrowheads="1" noChangeShapeType="1" noTextEdit="1"/>
              </p:cNvSpPr>
              <p:nvPr/>
            </p:nvSpPr>
            <p:spPr>
              <a:xfrm>
                <a:off x="200644" y="5085184"/>
                <a:ext cx="4372800" cy="523220"/>
              </a:xfrm>
              <a:prstGeom prst="rect">
                <a:avLst/>
              </a:prstGeom>
              <a:blipFill rotWithShape="0">
                <a:blip r:embed="rId4"/>
                <a:stretch>
                  <a:fillRect l="-2929" t="-15116" b="-325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5959" y="5639236"/>
                <a:ext cx="901208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i="1">
                          <a:latin typeface="Cambria Math" panose="02040503050406030204" pitchFamily="18" charset="0"/>
                        </a:rPr>
                        <m:t>−</m:t>
                      </m:r>
                      <m:r>
                        <a:rPr lang="zh-CN" altLang="en-US" b="0" i="1">
                          <a:latin typeface="Cambria Math" panose="02040503050406030204" pitchFamily="18" charset="0"/>
                        </a:rPr>
                        <m:t>𝜖</m:t>
                      </m:r>
                      <m:r>
                        <m:rPr>
                          <m:sty m:val="p"/>
                        </m:rPr>
                        <a:rPr lang="en-US" altLang="zh-CN" b="0">
                          <a:latin typeface="Cambria Math" panose="02040503050406030204" pitchFamily="18" charset="0"/>
                        </a:rPr>
                        <m:t>sgn</m:t>
                      </m:r>
                      <m:r>
                        <m:rPr>
                          <m:nor/>
                        </m:rPr>
                        <a:rPr lang="en-US" altLang="zh-CN" b="0" i="1" dirty="0"/>
                        <m:t>s</m:t>
                      </m:r>
                      <m:r>
                        <a:rPr lang="en-US" altLang="zh-CN" b="0" i="1" dirty="0">
                          <a:latin typeface="Cambria Math" panose="02040503050406030204" pitchFamily="18" charset="0"/>
                        </a:rPr>
                        <m:t>−</m:t>
                      </m:r>
                      <m:r>
                        <a:rPr lang="en-US" altLang="zh-CN" b="0" i="1" dirty="0">
                          <a:latin typeface="Cambria Math" panose="02040503050406030204" pitchFamily="18" charset="0"/>
                        </a:rPr>
                        <m:t>𝑘𝑠</m:t>
                      </m:r>
                      <m:r>
                        <a:rPr lang="en-US" altLang="zh-CN" b="0" i="1" dirty="0" smtClean="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𝑐</m:t>
                          </m:r>
                        </m:e>
                        <m:sub>
                          <m:r>
                            <a:rPr lang="en-US" altLang="zh-CN" b="0" i="1">
                              <a:latin typeface="Cambria Math" panose="02040503050406030204" pitchFamily="18" charset="0"/>
                            </a:rPr>
                            <m:t>1</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1</m:t>
                          </m:r>
                        </m:sub>
                      </m:sSub>
                      <m:r>
                        <a:rPr lang="en-US" altLang="zh-CN" b="0" i="1">
                          <a:latin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m:t>
                      </m:r>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𝑐</m:t>
                          </m:r>
                        </m:e>
                        <m:sub>
                          <m:r>
                            <a:rPr lang="en-US" altLang="zh-CN" b="0" i="1">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−1</m:t>
                          </m:r>
                        </m:sub>
                      </m:sSub>
                      <m:sSub>
                        <m:sSubPr>
                          <m:ctrlPr>
                            <a:rPr lang="en-US" altLang="zh-CN" b="0" i="1">
                              <a:latin typeface="Cambria Math" panose="02040503050406030204" pitchFamily="18" charset="0"/>
                              <a:ea typeface="Cambria Math" panose="02040503050406030204" pitchFamily="18" charset="0"/>
                            </a:rPr>
                          </m:ctrlPr>
                        </m:sSubPr>
                        <m:e>
                          <m:r>
                            <a:rPr lang="en-US" altLang="zh-CN" b="0" i="1">
                              <a:latin typeface="Cambria Math" panose="02040503050406030204" pitchFamily="18" charset="0"/>
                              <a:ea typeface="Cambria Math" panose="02040503050406030204" pitchFamily="18" charset="0"/>
                            </a:rPr>
                            <m:t>𝑥</m:t>
                          </m:r>
                        </m:e>
                        <m:sub>
                          <m:r>
                            <a:rPr lang="en-US" altLang="zh-CN" b="0" i="1">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−1</m:t>
                          </m:r>
                        </m:sub>
                      </m:sSub>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𝛼</m:t>
                      </m:r>
                      <m:d>
                        <m:dPr>
                          <m:ctrlPr>
                            <a:rPr lang="en-US" altLang="zh-CN" b="0" i="1">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a:latin typeface="Cambria Math" panose="02040503050406030204" pitchFamily="18" charset="0"/>
                          <a:ea typeface="Cambria Math" panose="02040503050406030204" pitchFamily="18" charset="0"/>
                        </a:rPr>
                        <m:t>+</m:t>
                      </m:r>
                      <m:r>
                        <a:rPr lang="zh-CN" altLang="en-US" b="0" i="1">
                          <a:latin typeface="Cambria Math" panose="02040503050406030204" pitchFamily="18" charset="0"/>
                          <a:ea typeface="Cambria Math" panose="02040503050406030204" pitchFamily="18" charset="0"/>
                        </a:rPr>
                        <m:t>𝛽</m:t>
                      </m:r>
                      <m:d>
                        <m:dPr>
                          <m:ctrlPr>
                            <a:rPr lang="en-US" altLang="zh-CN" b="0" i="1">
                              <a:latin typeface="Cambria Math" panose="02040503050406030204" pitchFamily="18" charset="0"/>
                              <a:ea typeface="Cambria Math" panose="02040503050406030204" pitchFamily="18" charset="0"/>
                            </a:rPr>
                          </m:ctrlPr>
                        </m:dPr>
                        <m:e>
                          <m:r>
                            <a:rPr lang="en-US" altLang="zh-CN">
                              <a:latin typeface="Cambria Math" panose="02040503050406030204" pitchFamily="18" charset="0"/>
                            </a:rPr>
                            <m:t>𝐱</m:t>
                          </m:r>
                        </m:e>
                      </m:d>
                      <m:r>
                        <a:rPr lang="en-US" altLang="zh-CN" b="0" i="1">
                          <a:latin typeface="Cambria Math" panose="02040503050406030204" pitchFamily="18" charset="0"/>
                          <a:ea typeface="Cambria Math" panose="02040503050406030204" pitchFamily="18" charset="0"/>
                        </a:rPr>
                        <m:t>𝑢</m:t>
                      </m:r>
                    </m:oMath>
                  </m:oMathPara>
                </a14:m>
                <a:endParaRPr lang="zh-CN" altLang="en-US" b="0" i="1" dirty="0"/>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5959" y="5639236"/>
                <a:ext cx="9012082" cy="954107"/>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89989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滑模变结构控制设计</a:t>
            </a:r>
          </a:p>
        </p:txBody>
      </p:sp>
      <p:sp>
        <p:nvSpPr>
          <p:cNvPr id="3" name="文本占位符 2"/>
          <p:cNvSpPr>
            <a:spLocks noGrp="1"/>
          </p:cNvSpPr>
          <p:nvPr>
            <p:ph type="body" sz="quarter" idx="13"/>
          </p:nvPr>
        </p:nvSpPr>
        <p:spPr/>
        <p:txBody>
          <a:bodyPr/>
          <a:lstStyle/>
          <a:p>
            <a:r>
              <a:rPr lang="zh-CN" altLang="en-US" dirty="0"/>
              <a:t>滑模变结构控制</a:t>
            </a:r>
          </a:p>
        </p:txBody>
      </p:sp>
      <p:sp>
        <p:nvSpPr>
          <p:cNvPr id="4" name="文本占位符 3"/>
          <p:cNvSpPr>
            <a:spLocks noGrp="1"/>
          </p:cNvSpPr>
          <p:nvPr>
            <p:ph type="body" sz="quarter" idx="14"/>
          </p:nvPr>
        </p:nvSpPr>
        <p:spPr/>
        <p:txBody>
          <a:bodyPr/>
          <a:lstStyle/>
          <a:p>
            <a:r>
              <a:rPr lang="zh-CN" altLang="en-US" dirty="0"/>
              <a:t>控制器设计</a:t>
            </a:r>
          </a:p>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98</a:t>
            </a:fld>
            <a:endParaRPr lang="en-US" altLang="zh-CN"/>
          </a:p>
        </p:txBody>
      </p:sp>
      <p:sp>
        <p:nvSpPr>
          <p:cNvPr id="6" name="内容占位符 5"/>
          <p:cNvSpPr>
            <a:spLocks noGrp="1"/>
          </p:cNvSpPr>
          <p:nvPr>
            <p:ph sz="half" idx="1"/>
          </p:nvPr>
        </p:nvSpPr>
        <p:spPr>
          <a:xfrm>
            <a:off x="457200" y="1844825"/>
            <a:ext cx="8229600" cy="1872208"/>
          </a:xfrm>
        </p:spPr>
        <p:txBody>
          <a:bodyPr/>
          <a:lstStyle/>
          <a:p>
            <a:pPr marL="0" indent="0">
              <a:buNone/>
            </a:pPr>
            <a:endParaRPr lang="en-US" altLang="zh-CN" b="1" dirty="0"/>
          </a:p>
          <a:p>
            <a:pPr marL="0" indent="0">
              <a:buNone/>
            </a:pPr>
            <a:endParaRPr lang="zh-CN" altLang="en-US" dirty="0"/>
          </a:p>
        </p:txBody>
      </p:sp>
      <mc:AlternateContent xmlns:mc="http://schemas.openxmlformats.org/markup-compatibility/2006" xmlns:a14="http://schemas.microsoft.com/office/drawing/2010/main">
        <mc:Choice Requires="a14">
          <p:sp>
            <p:nvSpPr>
              <p:cNvPr id="10" name="文本框 9"/>
              <p:cNvSpPr txBox="1"/>
              <p:nvPr/>
            </p:nvSpPr>
            <p:spPr>
              <a:xfrm>
                <a:off x="457200" y="2060848"/>
                <a:ext cx="4230582" cy="523220"/>
              </a:xfrm>
              <a:prstGeom prst="rect">
                <a:avLst/>
              </a:prstGeom>
              <a:noFill/>
            </p:spPr>
            <p:txBody>
              <a:bodyPr wrap="none" rtlCol="0">
                <a:spAutoFit/>
              </a:bodyPr>
              <a:lstStyle/>
              <a:p>
                <a:r>
                  <a:rPr lang="zh-CN" altLang="en-US" b="0" dirty="0"/>
                  <a:t>假定</a:t>
                </a:r>
                <a14:m>
                  <m:oMath xmlns:m="http://schemas.openxmlformats.org/officeDocument/2006/math">
                    <m:r>
                      <a:rPr lang="zh-CN" altLang="en-US"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ea typeface="Cambria Math" panose="02040503050406030204" pitchFamily="18" charset="0"/>
                      </a:rPr>
                      <m:t>≠0,</m:t>
                    </m:r>
                    <m:r>
                      <m:rPr>
                        <m:sty m:val="p"/>
                      </m:rPr>
                      <a:rPr lang="en-US" altLang="zh-CN" b="0" i="1">
                        <a:latin typeface="Cambria Math" panose="02040503050406030204" pitchFamily="18" charset="0"/>
                      </a:rPr>
                      <m:t>x</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𝑛</m:t>
                        </m:r>
                      </m:sup>
                    </m:sSup>
                  </m:oMath>
                </a14:m>
                <a:endParaRPr lang="zh-CN" altLang="en-US"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57200" y="2060848"/>
                <a:ext cx="4230582" cy="523220"/>
              </a:xfrm>
              <a:prstGeom prst="rect">
                <a:avLst/>
              </a:prstGeom>
              <a:blipFill rotWithShape="0">
                <a:blip r:embed="rId2"/>
                <a:stretch>
                  <a:fillRect l="-2882" t="-1511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94791" y="2924944"/>
                <a:ext cx="847180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𝛽</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b="1" i="0" smtClean="0">
                          <a:latin typeface="Cambria Math" panose="02040503050406030204" pitchFamily="18" charset="0"/>
                        </a:rPr>
                        <m:t>𝐱</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𝐱</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𝜖</m:t>
                      </m:r>
                      <m:r>
                        <m:rPr>
                          <m:sty m:val="p"/>
                        </m:rPr>
                        <a:rPr lang="en-US" altLang="zh-CN" b="0" i="0" smtClean="0">
                          <a:latin typeface="Cambria Math" panose="02040503050406030204" pitchFamily="18" charset="0"/>
                        </a:rPr>
                        <m:t>sgn</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𝑇</m:t>
                              </m:r>
                            </m:sup>
                          </m:sSup>
                          <m:r>
                            <a:rPr lang="en-US" altLang="zh-CN" b="1" i="0" smtClean="0">
                              <a:latin typeface="Cambria Math" panose="02040503050406030204" pitchFamily="18" charset="0"/>
                            </a:rPr>
                            <m:t>𝐱</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𝑐</m:t>
                          </m:r>
                        </m:e>
                        <m:sup>
                          <m:r>
                            <a:rPr lang="en-US" altLang="zh-CN" b="0" i="1">
                              <a:latin typeface="Cambria Math" panose="02040503050406030204" pitchFamily="18" charset="0"/>
                            </a:rPr>
                            <m:t>𝑇</m:t>
                          </m:r>
                        </m:sup>
                      </m:sSup>
                      <m:r>
                        <a:rPr lang="en-US" altLang="zh-CN" b="1" i="0">
                          <a:latin typeface="Cambria Math" panose="02040503050406030204" pitchFamily="18" charset="0"/>
                        </a:rPr>
                        <m:t>𝐱</m:t>
                      </m:r>
                      <m:r>
                        <a:rPr lang="en-US" altLang="zh-CN" b="0" i="1" smtClean="0">
                          <a:latin typeface="Cambria Math" panose="02040503050406030204" pitchFamily="18" charset="0"/>
                        </a:rPr>
                        <m:t>]</m:t>
                      </m:r>
                    </m:oMath>
                  </m:oMathPara>
                </a14:m>
                <a:endParaRPr lang="zh-CN" altLang="en-US"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4791" y="2924944"/>
                <a:ext cx="8471806" cy="52322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5576" y="3418387"/>
                <a:ext cx="33813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b="0" i="1" smtClean="0">
                              <a:latin typeface="Cambria Math" panose="02040503050406030204" pitchFamily="18" charset="0"/>
                            </a:rPr>
                          </m:ctrlPr>
                        </m:accPr>
                        <m:e>
                          <m:r>
                            <a:rPr lang="en-US" altLang="zh-CN" b="0" i="1" smtClean="0">
                              <a:latin typeface="Cambria Math" panose="02040503050406030204" pitchFamily="18" charset="0"/>
                            </a:rPr>
                            <m:t>𝑐</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𝑐</m:t>
                              </m:r>
                            </m:e>
                            <m:sub>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e>
                      </m:d>
                      <m:r>
                        <a:rPr lang="en-US" altLang="zh-CN" b="1" i="1" smtClean="0">
                          <a:latin typeface="Cambria Math" panose="02040503050406030204" pitchFamily="18" charset="0"/>
                          <a:ea typeface="Cambria Math" panose="02040503050406030204" pitchFamily="18" charset="0"/>
                        </a:rPr>
                        <m:t>  </m:t>
                      </m:r>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55576" y="3418387"/>
                <a:ext cx="3381374" cy="523220"/>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文本框 6"/>
          <p:cNvSpPr txBox="1"/>
          <p:nvPr/>
        </p:nvSpPr>
        <p:spPr>
          <a:xfrm>
            <a:off x="216846" y="4469836"/>
            <a:ext cx="7762061" cy="2000548"/>
          </a:xfrm>
          <a:prstGeom prst="rect">
            <a:avLst/>
          </a:prstGeom>
          <a:noFill/>
        </p:spPr>
        <p:txBody>
          <a:bodyPr wrap="none" rtlCol="0">
            <a:spAutoFit/>
          </a:bodyPr>
          <a:lstStyle/>
          <a:p>
            <a:r>
              <a:rPr lang="zh-CN" altLang="en-US" sz="2400" b="0" dirty="0"/>
              <a:t>优点：</a:t>
            </a:r>
            <a:endParaRPr lang="en-US" altLang="zh-CN" sz="2400" b="0" dirty="0"/>
          </a:p>
          <a:p>
            <a:pPr marL="457200" indent="-457200">
              <a:buFont typeface="Arial" panose="020B0604020202020204" pitchFamily="34" charset="0"/>
              <a:buChar char="•"/>
            </a:pPr>
            <a:r>
              <a:rPr lang="zh-CN" altLang="en-US" sz="2400" b="0" dirty="0"/>
              <a:t>简单，滑动模态的寻求与稳定性方面不存在任何麻烦</a:t>
            </a:r>
            <a:endParaRPr lang="en-US" altLang="zh-CN" sz="2400" b="0" dirty="0"/>
          </a:p>
          <a:p>
            <a:r>
              <a:rPr lang="zh-CN" altLang="en-US" sz="2400" b="0" dirty="0"/>
              <a:t>     变结构控制也可立即解出</a:t>
            </a:r>
            <a:endParaRPr lang="en-US" altLang="zh-CN" sz="2400" b="0" dirty="0"/>
          </a:p>
          <a:p>
            <a:pPr marL="457200" indent="-457200">
              <a:buFont typeface="Arial" panose="020B0604020202020204" pitchFamily="34" charset="0"/>
              <a:buChar char="•"/>
            </a:pPr>
            <a:r>
              <a:rPr lang="zh-CN" altLang="en-US" sz="2400" b="0" dirty="0"/>
              <a:t>保证动态品质：应用趋近律求变结构控制，趋近运动</a:t>
            </a:r>
            <a:endParaRPr lang="en-US" altLang="zh-CN" sz="2400" b="0" dirty="0"/>
          </a:p>
          <a:p>
            <a:r>
              <a:rPr lang="zh-CN" altLang="en-US" sz="2400" b="0" dirty="0"/>
              <a:t>     品质好，抖动小</a:t>
            </a:r>
          </a:p>
        </p:txBody>
      </p:sp>
    </p:spTree>
    <p:extLst>
      <p:ext uri="{BB962C8B-B14F-4D97-AF65-F5344CB8AC3E}">
        <p14:creationId xmlns:p14="http://schemas.microsoft.com/office/powerpoint/2010/main" val="960575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文本占位符 2"/>
          <p:cNvSpPr>
            <a:spLocks noGrp="1"/>
          </p:cNvSpPr>
          <p:nvPr>
            <p:ph type="body" sz="quarter" idx="13"/>
          </p:nvPr>
        </p:nvSpPr>
        <p:spPr/>
        <p:txBody>
          <a:bodyPr/>
          <a:lstStyle/>
          <a:p>
            <a:r>
              <a:rPr lang="zh-CN" altLang="en-US" dirty="0"/>
              <a:t>滑模变结构控制</a:t>
            </a:r>
          </a:p>
          <a:p>
            <a:endParaRPr lang="zh-CN" altLang="en-US" dirty="0"/>
          </a:p>
        </p:txBody>
      </p:sp>
      <p:sp>
        <p:nvSpPr>
          <p:cNvPr id="4" name="文本占位符 3"/>
          <p:cNvSpPr>
            <a:spLocks noGrp="1"/>
          </p:cNvSpPr>
          <p:nvPr>
            <p:ph type="body" sz="quarter" idx="14"/>
          </p:nvPr>
        </p:nvSpPr>
        <p:spPr/>
        <p:txBody>
          <a:bodyPr/>
          <a:lstStyle/>
          <a:p>
            <a:endParaRPr lang="zh-CN" altLang="en-US" dirty="0"/>
          </a:p>
        </p:txBody>
      </p:sp>
      <p:sp>
        <p:nvSpPr>
          <p:cNvPr id="5" name="灯片编号占位符 4"/>
          <p:cNvSpPr>
            <a:spLocks noGrp="1"/>
          </p:cNvSpPr>
          <p:nvPr>
            <p:ph type="sldNum" sz="quarter" idx="17"/>
          </p:nvPr>
        </p:nvSpPr>
        <p:spPr/>
        <p:txBody>
          <a:bodyPr/>
          <a:lstStyle/>
          <a:p>
            <a:pPr>
              <a:defRPr/>
            </a:pPr>
            <a:fld id="{6BC4609B-083C-404D-8758-FAE8AF11C044}" type="slidenum">
              <a:rPr lang="zh-CN" altLang="en-US" smtClean="0"/>
              <a:pPr>
                <a:defRPr/>
              </a:pPr>
              <a:t>99</a:t>
            </a:fld>
            <a:endParaRPr lang="en-US" altLang="zh-CN"/>
          </a:p>
        </p:txBody>
      </p:sp>
      <mc:AlternateContent xmlns:mc="http://schemas.openxmlformats.org/markup-compatibility/2006" xmlns:a14="http://schemas.microsoft.com/office/drawing/2010/main">
        <mc:Choice Requires="a14">
          <p:sp>
            <p:nvSpPr>
              <p:cNvPr id="6" name="内容占位符 5"/>
              <p:cNvSpPr>
                <a:spLocks noGrp="1"/>
              </p:cNvSpPr>
              <p:nvPr>
                <p:ph sz="half" idx="1"/>
              </p:nvPr>
            </p:nvSpPr>
            <p:spPr>
              <a:xfrm>
                <a:off x="457200" y="1844825"/>
                <a:ext cx="8229600" cy="2880320"/>
              </a:xfrm>
            </p:spPr>
            <p:txBody>
              <a:bodyPr/>
              <a:lstStyle/>
              <a:p>
                <a:r>
                  <a:rPr lang="zh-CN" altLang="en-US" dirty="0"/>
                  <a:t>考虑简单非线性控制系统</a:t>
                </a:r>
                <a:endParaRPr lang="en-US" altLang="zh-CN" dirty="0"/>
              </a:p>
              <a:p>
                <a:pPr marL="0" indent="0">
                  <a:buNone/>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smtClean="0">
                                      <a:latin typeface="Cambria Math" panose="02040503050406030204" pitchFamily="18" charset="0"/>
                                    </a:rPr>
                                  </m:ctrlPr>
                                </m:dPr>
                                <m:e>
                                  <m:f>
                                    <m:fPr>
                                      <m:type m:val="lin"/>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e>
                          </m:func>
                        </m:num>
                        <m:den>
                          <m:r>
                            <a:rPr lang="en-US" altLang="zh-CN" b="0" i="1" smtClean="0">
                              <a:latin typeface="Cambria Math" panose="02040503050406030204" pitchFamily="18" charset="0"/>
                            </a:rPr>
                            <m:t>𝑙</m:t>
                          </m:r>
                        </m:den>
                      </m:f>
                      <m:r>
                        <a:rPr lang="en-US" altLang="zh-CN" b="0" i="1" smtClean="0">
                          <a:latin typeface="Cambria Math" panose="02040503050406030204" pitchFamily="18" charset="0"/>
                        </a:rPr>
                        <m:t>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num>
                        <m:den>
                          <m:r>
                            <a:rPr lang="en-US" altLang="zh-CN" b="0" i="1" smtClean="0">
                              <a:latin typeface="Cambria Math" panose="02040503050406030204" pitchFamily="18" charset="0"/>
                            </a:rPr>
                            <m:t>𝑚</m:t>
                          </m:r>
                        </m:den>
                      </m:f>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𝑚</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𝑙</m:t>
                              </m:r>
                            </m:e>
                            <m:sup>
                              <m:r>
                                <a:rPr lang="en-US" altLang="zh-CN" b="0" i="1" smtClean="0">
                                  <a:latin typeface="Cambria Math" panose="02040503050406030204" pitchFamily="18" charset="0"/>
                                </a:rPr>
                                <m:t>2</m:t>
                              </m:r>
                            </m:sup>
                          </m:sSup>
                        </m:den>
                      </m:f>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=0.1,</m:t>
                      </m:r>
                      <m:r>
                        <a:rPr lang="en-US" altLang="zh-CN" b="0" i="1" smtClean="0">
                          <a:latin typeface="Cambria Math" panose="02040503050406030204" pitchFamily="18" charset="0"/>
                        </a:rPr>
                        <m:t>𝑙</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=0.02,</m:t>
                      </m:r>
                      <m:r>
                        <a:rPr lang="en-US" altLang="zh-CN" b="0" i="1" smtClean="0">
                          <a:latin typeface="Cambria Math" panose="02040503050406030204" pitchFamily="18" charset="0"/>
                        </a:rPr>
                        <m:t>𝑔</m:t>
                      </m:r>
                      <m:r>
                        <a:rPr lang="en-US" altLang="zh-CN" b="0" i="1" smtClean="0">
                          <a:latin typeface="Cambria Math" panose="02040503050406030204" pitchFamily="18" charset="0"/>
                        </a:rPr>
                        <m:t>=9.8</m:t>
                      </m:r>
                    </m:oMath>
                  </m:oMathPara>
                </a14:m>
                <a:endParaRPr lang="en-US" altLang="zh-CN" dirty="0"/>
              </a:p>
              <a:p>
                <a:pPr marL="0" indent="0">
                  <a:buNone/>
                </a:pPr>
                <a:r>
                  <a:rPr lang="zh-CN" altLang="en-US" dirty="0"/>
                  <a:t>跟踪指令信号：</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𝑡</m:t>
                        </m:r>
                      </m:e>
                    </m:func>
                  </m:oMath>
                </a14:m>
                <a:r>
                  <a:rPr lang="en-US" altLang="zh-CN" dirty="0"/>
                  <a:t>,</a:t>
                </a:r>
                <a:r>
                  <a:rPr lang="zh-CN" altLang="en-US" dirty="0"/>
                  <a:t>初始状态为</a:t>
                </a:r>
                <a14:m>
                  <m:oMath xmlns:m="http://schemas.openxmlformats.org/officeDocument/2006/math">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=−0.15,</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rPr>
                      <m:t>=0.15</m:t>
                    </m:r>
                  </m:oMath>
                </a14:m>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sz="half" idx="1"/>
              </p:nvPr>
            </p:nvSpPr>
            <p:spPr>
              <a:xfrm>
                <a:off x="457200" y="1844825"/>
                <a:ext cx="8229600" cy="2880320"/>
              </a:xfrm>
              <a:blipFill rotWithShape="0">
                <a:blip r:embed="rId2"/>
                <a:stretch>
                  <a:fillRect l="-1481" t="-23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内容占位符 5"/>
              <p:cNvSpPr txBox="1">
                <a:spLocks/>
              </p:cNvSpPr>
              <p:nvPr/>
            </p:nvSpPr>
            <p:spPr bwMode="auto">
              <a:xfrm>
                <a:off x="457200" y="4869162"/>
                <a:ext cx="8229600" cy="1852313"/>
              </a:xfrm>
              <a:prstGeom prst="rect">
                <a:avLst/>
              </a:prstGeom>
              <a:noFill/>
              <a:ln w="9525">
                <a:solidFill>
                  <a:srgbClr val="FF0000"/>
                </a:solidFill>
                <a:miter lim="800000"/>
                <a:headEnd/>
                <a:tailEnd/>
              </a:ln>
              <a:extLst>
                <a:ext uri="{909E8E84-426E-40DD-AFC4-6F175D3DCCD1}">
                  <a14:hiddenFill>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400" kern="1200">
                    <a:solidFill>
                      <a:schemeClr val="tx1"/>
                    </a:solidFill>
                    <a:latin typeface="Times New Roman" panose="02020603050405020304" pitchFamily="18" charset="0"/>
                    <a:ea typeface="隶书" panose="02010509060101010101" pitchFamily="49" charset="-122"/>
                    <a:cs typeface="Times New Roman" panose="02020603050405020304" pitchFamily="18" charset="0"/>
                  </a:defRPr>
                </a:lvl2pPr>
                <a:lvl3pPr marL="11430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2000" kern="1200">
                    <a:solidFill>
                      <a:schemeClr val="tx1"/>
                    </a:solidFill>
                    <a:latin typeface="隶书" panose="02010509060101010101" pitchFamily="49" charset="-122"/>
                    <a:ea typeface="隶书" panose="02010509060101010101" pitchFamily="49" charset="-122"/>
                    <a:cs typeface="+mn-cs"/>
                  </a:defRPr>
                </a:lvl3pPr>
                <a:lvl4pPr marL="16002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4pPr>
                <a:lvl5pPr marL="2057400" marR="0"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sz="18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kumimoji="0" lang="zh-CN" altLang="en-US" b="0" dirty="0"/>
                  <a:t>滑模控制器设计：</a:t>
                </a:r>
                <a:endParaRPr kumimoji="0" lang="en-US" altLang="zh-CN" b="0" dirty="0"/>
              </a:p>
              <a:p>
                <a:r>
                  <a:rPr kumimoji="0" lang="zh-CN" altLang="en-US" b="0" dirty="0"/>
                  <a:t>线性滑模面：</a:t>
                </a:r>
                <a14:m>
                  <m:oMath xmlns:m="http://schemas.openxmlformats.org/officeDocument/2006/math">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acc>
                      <m:accPr>
                        <m:chr m:val="̇"/>
                        <m:ctrlPr>
                          <a:rPr kumimoji="0" lang="en-US" altLang="zh-CN" b="0" i="1" smtClean="0">
                            <a:latin typeface="Cambria Math" panose="02040503050406030204" pitchFamily="18" charset="0"/>
                          </a:rPr>
                        </m:ctrlPr>
                      </m:accPr>
                      <m:e>
                        <m:r>
                          <a:rPr kumimoji="0" lang="en-US" altLang="zh-CN" b="0" i="1" smtClean="0">
                            <a:latin typeface="Cambria Math" panose="02040503050406030204" pitchFamily="18" charset="0"/>
                          </a:rPr>
                          <m:t>𝑒</m:t>
                        </m:r>
                      </m:e>
                    </m:acc>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𝐾𝑒</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𝑒</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𝑥</m:t>
                    </m:r>
                    <m:r>
                      <a:rPr kumimoji="0" lang="en-US" altLang="zh-CN" b="0" i="1" smtClean="0">
                        <a:latin typeface="Cambria Math" panose="02040503050406030204" pitchFamily="18" charset="0"/>
                      </a:rPr>
                      <m:t>−</m:t>
                    </m:r>
                    <m:sSub>
                      <m:sSubPr>
                        <m:ctrlPr>
                          <a:rPr kumimoji="0" lang="en-US" altLang="zh-CN" b="0" i="1" smtClean="0">
                            <a:latin typeface="Cambria Math" panose="02040503050406030204" pitchFamily="18" charset="0"/>
                          </a:rPr>
                        </m:ctrlPr>
                      </m:sSubPr>
                      <m:e>
                        <m:r>
                          <a:rPr kumimoji="0" lang="en-US" altLang="zh-CN" b="0" i="1" smtClean="0">
                            <a:latin typeface="Cambria Math" panose="02040503050406030204" pitchFamily="18" charset="0"/>
                          </a:rPr>
                          <m:t>𝑥</m:t>
                        </m:r>
                      </m:e>
                      <m:sub>
                        <m:r>
                          <a:rPr kumimoji="0" lang="en-US" altLang="zh-CN" b="0" i="1" smtClean="0">
                            <a:latin typeface="Cambria Math" panose="02040503050406030204" pitchFamily="18" charset="0"/>
                          </a:rPr>
                          <m:t>𝑑</m:t>
                        </m:r>
                      </m:sub>
                    </m:sSub>
                  </m:oMath>
                </a14:m>
                <a:endParaRPr kumimoji="0" lang="en-US" altLang="zh-CN" b="0" dirty="0"/>
              </a:p>
              <a:p>
                <a:r>
                  <a:rPr kumimoji="0" lang="zh-CN" altLang="en-US" b="0" dirty="0"/>
                  <a:t>等速趋近律：</a:t>
                </a:r>
                <a14:m>
                  <m:oMath xmlns:m="http://schemas.openxmlformats.org/officeDocument/2006/math">
                    <m:acc>
                      <m:accPr>
                        <m:chr m:val="̇"/>
                        <m:ctrlPr>
                          <a:rPr kumimoji="0" lang="zh-CN" altLang="en-US" b="0" i="1" smtClean="0">
                            <a:latin typeface="Cambria Math" panose="02040503050406030204" pitchFamily="18" charset="0"/>
                          </a:rPr>
                        </m:ctrlPr>
                      </m:accPr>
                      <m:e>
                        <m:r>
                          <a:rPr kumimoji="0" lang="en-US" altLang="zh-CN" b="0" i="1" smtClean="0">
                            <a:latin typeface="Cambria Math" panose="02040503050406030204" pitchFamily="18" charset="0"/>
                          </a:rPr>
                          <m:t>𝑠</m:t>
                        </m:r>
                      </m:e>
                    </m:acc>
                    <m:r>
                      <a:rPr kumimoji="0" lang="en-US" altLang="zh-CN" b="0" i="1" smtClean="0">
                        <a:latin typeface="Cambria Math" panose="02040503050406030204" pitchFamily="18" charset="0"/>
                      </a:rPr>
                      <m:t>=−</m:t>
                    </m:r>
                    <m:r>
                      <a:rPr kumimoji="0" lang="zh-CN" altLang="en-US" b="0" i="1" smtClean="0">
                        <a:latin typeface="Cambria Math" panose="02040503050406030204" pitchFamily="18" charset="0"/>
                      </a:rPr>
                      <m:t>𝜖</m:t>
                    </m:r>
                    <m:r>
                      <m:rPr>
                        <m:sty m:val="p"/>
                      </m:rPr>
                      <a:rPr kumimoji="0" lang="en-US" altLang="zh-CN" b="0" i="0" smtClean="0">
                        <a:latin typeface="Cambria Math" panose="02040503050406030204" pitchFamily="18" charset="0"/>
                      </a:rPr>
                      <m:t>sgn</m:t>
                    </m:r>
                    <m:r>
                      <a:rPr kumimoji="0" lang="en-US" altLang="zh-CN" b="0" i="1" smtClean="0">
                        <a:latin typeface="Cambria Math" panose="02040503050406030204" pitchFamily="18" charset="0"/>
                      </a:rPr>
                      <m:t>(</m:t>
                    </m:r>
                    <m:r>
                      <a:rPr kumimoji="0" lang="en-US" altLang="zh-CN" b="0" i="1" smtClean="0">
                        <a:latin typeface="Cambria Math" panose="02040503050406030204" pitchFamily="18" charset="0"/>
                      </a:rPr>
                      <m:t>𝑠</m:t>
                    </m:r>
                    <m:r>
                      <a:rPr kumimoji="0" lang="en-US" altLang="zh-CN" b="0" i="1" smtClean="0">
                        <a:latin typeface="Cambria Math" panose="02040503050406030204" pitchFamily="18" charset="0"/>
                      </a:rPr>
                      <m:t>)</m:t>
                    </m:r>
                  </m:oMath>
                </a14:m>
                <a:endParaRPr kumimoji="0" lang="zh-CN" altLang="en-US" b="0" dirty="0"/>
              </a:p>
            </p:txBody>
          </p:sp>
        </mc:Choice>
        <mc:Fallback xmlns="">
          <p:sp>
            <p:nvSpPr>
              <p:cNvPr id="7" name="内容占位符 5"/>
              <p:cNvSpPr txBox="1">
                <a:spLocks noRot="1" noChangeAspect="1" noMove="1" noResize="1" noEditPoints="1" noAdjustHandles="1" noChangeArrowheads="1" noChangeShapeType="1" noTextEdit="1"/>
              </p:cNvSpPr>
              <p:nvPr/>
            </p:nvSpPr>
            <p:spPr bwMode="auto">
              <a:xfrm>
                <a:off x="457200" y="4869162"/>
                <a:ext cx="8229600" cy="1852313"/>
              </a:xfrm>
              <a:prstGeom prst="rect">
                <a:avLst/>
              </a:prstGeom>
              <a:blipFill>
                <a:blip r:embed="rId3"/>
                <a:stretch>
                  <a:fillRect l="-1405" t="-3268"/>
                </a:stretch>
              </a:blip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Tree>
    <p:extLst>
      <p:ext uri="{BB962C8B-B14F-4D97-AF65-F5344CB8AC3E}">
        <p14:creationId xmlns:p14="http://schemas.microsoft.com/office/powerpoint/2010/main" val="4754121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10764</TotalTime>
  <Words>11719</Words>
  <Application>Microsoft Office PowerPoint</Application>
  <PresentationFormat>全屏显示(4:3)</PresentationFormat>
  <Paragraphs>1516</Paragraphs>
  <Slides>144</Slides>
  <Notes>19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144</vt:i4>
      </vt:variant>
    </vt:vector>
  </HeadingPairs>
  <TitlesOfParts>
    <vt:vector size="156" baseType="lpstr">
      <vt:lpstr>仿宋</vt:lpstr>
      <vt:lpstr>黑体</vt:lpstr>
      <vt:lpstr>隶书</vt:lpstr>
      <vt:lpstr>宋体</vt:lpstr>
      <vt:lpstr>微软雅黑</vt:lpstr>
      <vt:lpstr>Arial</vt:lpstr>
      <vt:lpstr>Calibri</vt:lpstr>
      <vt:lpstr>Cambria Math</vt:lpstr>
      <vt:lpstr>Times New Roman</vt:lpstr>
      <vt:lpstr>Wingdings</vt:lpstr>
      <vt:lpstr>Office 主题​​</vt:lpstr>
      <vt:lpstr>Visio</vt:lpstr>
      <vt:lpstr>机器人智能控制</vt:lpstr>
      <vt:lpstr>滑模变结构控制</vt:lpstr>
      <vt:lpstr>本讲的主要内容</vt:lpstr>
      <vt:lpstr>滑模变结构控制基本原理</vt:lpstr>
      <vt:lpstr>非线性系统的性质</vt:lpstr>
      <vt:lpstr>非线性系统的性质</vt:lpstr>
      <vt:lpstr>非线性系统的性质</vt:lpstr>
      <vt:lpstr>非线性系统的性质</vt:lpstr>
      <vt:lpstr>PowerPoint 演示文稿</vt:lpstr>
      <vt:lpstr>PowerPoint 演示文稿</vt:lpstr>
      <vt:lpstr>PowerPoint 演示文稿</vt:lpstr>
      <vt:lpstr>两种特殊的非线性</vt:lpstr>
      <vt:lpstr>两种特殊的非线性</vt:lpstr>
      <vt:lpstr>两种特殊的非线性</vt:lpstr>
      <vt:lpstr>两种特殊的非线性</vt:lpstr>
      <vt:lpstr>两种特殊的非线性</vt:lpstr>
      <vt:lpstr>两种特殊的非线性</vt:lpstr>
      <vt:lpstr>右端不连续微分方程</vt:lpstr>
      <vt:lpstr>右端不连续微分方程</vt:lpstr>
      <vt:lpstr>右端不连续微分方程</vt:lpstr>
      <vt:lpstr>右端不连续微分方程</vt:lpstr>
      <vt:lpstr>右端不连续微分方程</vt:lpstr>
      <vt:lpstr>右端不连续微分方程</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滑模变结构控制</vt:lpstr>
      <vt:lpstr>滑模面</vt:lpstr>
      <vt:lpstr>滑模面</vt:lpstr>
      <vt:lpstr>滑模面</vt:lpstr>
      <vt:lpstr>滑模面</vt:lpstr>
      <vt:lpstr>滑模面</vt:lpstr>
      <vt:lpstr>滑模面</vt:lpstr>
      <vt:lpstr>等效控制</vt:lpstr>
      <vt:lpstr>切换面到达条件</vt:lpstr>
      <vt:lpstr>滑模变结构控制</vt:lpstr>
      <vt:lpstr>滑模变结构控制</vt:lpstr>
      <vt:lpstr>滑模变结构控制</vt:lpstr>
      <vt:lpstr>滑模变结构控制</vt:lpstr>
      <vt:lpstr>滑模变结构控制</vt:lpstr>
      <vt:lpstr>滑模变结构控制</vt:lpstr>
      <vt:lpstr>滑动模态品质</vt:lpstr>
      <vt:lpstr>切换函数形式</vt:lpstr>
      <vt:lpstr>终端（Terminal）滑模</vt:lpstr>
      <vt:lpstr>多控制变量的切换模式</vt:lpstr>
      <vt:lpstr>多控制变量的切换模式</vt:lpstr>
      <vt:lpstr>多控制变量的切换模式</vt:lpstr>
      <vt:lpstr>多控制变量的切换模式</vt:lpstr>
      <vt:lpstr>多控制变量的切换模式</vt:lpstr>
      <vt:lpstr>多控制变量的切换模式</vt:lpstr>
      <vt:lpstr>多控制变量的切换模式</vt:lpstr>
      <vt:lpstr>控制的结构形式</vt:lpstr>
      <vt:lpstr>控制的结构形式</vt:lpstr>
      <vt:lpstr>控制的结构形式</vt:lpstr>
      <vt:lpstr>趋近律</vt:lpstr>
      <vt:lpstr>趋近律</vt:lpstr>
      <vt:lpstr>趋近律</vt:lpstr>
      <vt:lpstr>趋近律</vt:lpstr>
      <vt:lpstr>趋近律</vt:lpstr>
      <vt:lpstr>趋近律</vt:lpstr>
      <vt:lpstr>趋近律</vt:lpstr>
      <vt:lpstr>抖振及削弱</vt:lpstr>
      <vt:lpstr>抖振及削弱</vt:lpstr>
      <vt:lpstr>抖振及削弱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抖振削弱</vt:lpstr>
      <vt:lpstr>不变性与鲁棒性</vt:lpstr>
      <vt:lpstr>不变性与鲁棒性</vt:lpstr>
      <vt:lpstr>不变性与鲁棒性</vt:lpstr>
      <vt:lpstr>总结</vt:lpstr>
      <vt:lpstr>总结</vt:lpstr>
      <vt:lpstr>滑模变结构控制器设计</vt:lpstr>
      <vt:lpstr>滑模变结构控制设计</vt:lpstr>
      <vt:lpstr>滑模变结构控制设计</vt:lpstr>
      <vt:lpstr>滑模变结构控制设计</vt:lpstr>
      <vt:lpstr>应用</vt:lpstr>
      <vt:lpstr>PowerPoint 演示文稿</vt:lpstr>
      <vt:lpstr>滑模变结构控制器设计</vt:lpstr>
      <vt:lpstr>滑模变结构控制器设计</vt:lpstr>
      <vt:lpstr>高阶滑模控制</vt:lpstr>
      <vt:lpstr>高阶滑模控制</vt:lpstr>
      <vt:lpstr>高阶滑模控制</vt:lpstr>
      <vt:lpstr>高阶滑模控制</vt:lpstr>
      <vt:lpstr>高阶滑模控制</vt:lpstr>
      <vt:lpstr>高阶滑模控制</vt:lpstr>
      <vt:lpstr>高阶滑模控制</vt:lpstr>
      <vt:lpstr>高阶滑模控制</vt:lpstr>
      <vt:lpstr>PowerPoint 演示文稿</vt:lpstr>
      <vt:lpstr>高阶滑模控制</vt:lpstr>
      <vt:lpstr>PowerPoint 演示文稿</vt:lpstr>
      <vt:lpstr>高阶滑模控制</vt:lpstr>
      <vt:lpstr>PowerPoint 演示文稿</vt:lpstr>
      <vt:lpstr>高阶滑模控制</vt:lpstr>
      <vt:lpstr>PowerPoint 演示文稿</vt:lpstr>
      <vt:lpstr>高阶滑模控制</vt:lpstr>
      <vt:lpstr>神经网络滑模控制</vt:lpstr>
      <vt:lpstr>具有未知非线性的系统的神经网络滑模控制</vt:lpstr>
      <vt:lpstr>PowerPoint 演示文稿</vt:lpstr>
      <vt:lpstr>PowerPoint 演示文稿</vt:lpstr>
      <vt:lpstr>PowerPoint 演示文稿</vt:lpstr>
      <vt:lpstr>仿真实例</vt:lpstr>
      <vt:lpstr>PowerPoint 演示文稿</vt:lpstr>
      <vt:lpstr>滑模变结构控制的应用</vt:lpstr>
      <vt:lpstr>机械手滑模控制</vt:lpstr>
      <vt:lpstr>机械手滑模控制</vt:lpstr>
      <vt:lpstr>机械手滑模控制</vt:lpstr>
      <vt:lpstr>机械手滑模控制</vt:lpstr>
      <vt:lpstr>PowerPoint 演示文稿</vt:lpstr>
      <vt:lpstr>机械手滑模控制</vt:lpstr>
      <vt:lpstr>机械手滑模控制</vt:lpstr>
      <vt:lpstr>机械手滑模控制</vt:lpstr>
      <vt:lpstr>仿真</vt:lpstr>
      <vt:lpstr>PowerPoint 演示文稿</vt:lpstr>
      <vt:lpstr>发展历史与趋势</vt:lpstr>
      <vt:lpstr>PowerPoint 演示文稿</vt:lpstr>
      <vt:lpstr>发展历史与趋势</vt:lpstr>
      <vt:lpstr>发展历史与趋势</vt:lpstr>
      <vt:lpstr>发展历史与趋势</vt:lpstr>
      <vt:lpstr>发展历史与趋势</vt:lpstr>
      <vt:lpstr>参考书目</vt:lpstr>
      <vt:lpstr>思考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Laudon</dc:creator>
  <cp:lastModifiedBy>ruyi</cp:lastModifiedBy>
  <cp:revision>1026</cp:revision>
  <dcterms:created xsi:type="dcterms:W3CDTF">1601-01-01T00:00:00Z</dcterms:created>
  <dcterms:modified xsi:type="dcterms:W3CDTF">2020-11-10T01:19:03Z</dcterms:modified>
</cp:coreProperties>
</file>